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280" r:id="rId3"/>
    <p:sldId id="281" r:id="rId4"/>
    <p:sldId id="265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3" r:id="rId18"/>
    <p:sldId id="262" r:id="rId19"/>
    <p:sldId id="260" r:id="rId20"/>
    <p:sldId id="259" r:id="rId21"/>
    <p:sldId id="285" r:id="rId22"/>
    <p:sldId id="286" r:id="rId23"/>
    <p:sldId id="287" r:id="rId24"/>
    <p:sldId id="288" r:id="rId25"/>
    <p:sldId id="289" r:id="rId26"/>
    <p:sldId id="282" r:id="rId27"/>
    <p:sldId id="283" r:id="rId28"/>
    <p:sldId id="284" r:id="rId29"/>
    <p:sldId id="277" r:id="rId30"/>
    <p:sldId id="278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Info-Sarker_P3\Project%20Progress\Project%20Progress%20Graph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-Sarker_P3\Documents\SDG_Bangladesh_Gov_Info-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-Sarker_P3\Documents\SDG_Bangladesh_Gov_Info-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-Sarker_P3\Project%20Progress\Project%20Progress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Info-Sarker_P3\Project%20Progress\Project%20Progress%20Graph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-Sarker_P3\NTTN\Project%20Graph%20Excel_8Jan-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E:\Info-Sarker_P3\NTTN\Project%20Graph%20Excel_8Jan-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E:\Info-Sarker_P3\NTTN\Project%20Graph%20Excel_8Jan-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E:\Info-Sarker_P3\NTTN\Project%20Graph%20Excel_8Jan-18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-Sarker_P3\Documents\SDG_Bangladesh_Gov_Info-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-Sarker_P3\Documents\SDG_Bangladesh_Gov_Info-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en-US"/>
              <a:t>PoP </a:t>
            </a:r>
            <a:r>
              <a:rPr lang="bn-BD"/>
              <a:t>রেনভেশন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52987651352741"/>
          <c:y val="0.27913380578617042"/>
          <c:w val="0.85114169889069213"/>
          <c:h val="0.720866194213829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F-4020-8173-7C036C550C87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F-4020-8173-7C036C550C87}"/>
              </c:ext>
            </c:extLst>
          </c:dPt>
          <c:dLbls>
            <c:dLbl>
              <c:idx val="0"/>
              <c:layout>
                <c:manualLayout>
                  <c:x val="-0.17111624935771919"/>
                  <c:y val="-7.18570781939573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0916030534353"/>
                      <c:h val="0.25006218172181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7F-4020-8173-7C036C550C87}"/>
                </c:ext>
              </c:extLst>
            </c:dLbl>
            <c:dLbl>
              <c:idx val="1"/>
              <c:layout>
                <c:manualLayout>
                  <c:x val="3.4398200224971871E-2"/>
                  <c:y val="-1.64138282222473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79026232832005"/>
                      <c:h val="0.22327396175172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7F-4020-8173-7C036C550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Implementation!$D$20:$E$20</c:f>
              <c:strCache>
                <c:ptCount val="2"/>
                <c:pt idx="0">
                  <c:v>PoP সম্পন্ন</c:v>
                </c:pt>
                <c:pt idx="1">
                  <c:v>PoP অবশিষ্ট</c:v>
                </c:pt>
              </c:strCache>
            </c:strRef>
          </c:cat>
          <c:val>
            <c:numRef>
              <c:f>Implementation!$D$21:$E$21</c:f>
              <c:numCache>
                <c:formatCode>General</c:formatCode>
                <c:ptCount val="2"/>
                <c:pt idx="0">
                  <c:v>2246</c:v>
                </c:pt>
                <c:pt idx="1">
                  <c:v>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F-4020-8173-7C036C550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ISP/PSTN</a:t>
            </a:r>
            <a:r>
              <a:rPr lang="en-US" baseline="0"/>
              <a:t> </a:t>
            </a:r>
            <a:r>
              <a:rPr lang="en-US"/>
              <a:t>Internet Subscriber</a:t>
            </a:r>
            <a:r>
              <a:rPr lang="en-US" baseline="0"/>
              <a:t> in Bangladesh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20834029374256"/>
          <c:y val="0.28626832637166966"/>
          <c:w val="0.74674902487981698"/>
          <c:h val="0.41879524388011513"/>
        </c:manualLayout>
      </c:layout>
      <c:lineChart>
        <c:grouping val="standard"/>
        <c:varyColors val="0"/>
        <c:ser>
          <c:idx val="0"/>
          <c:order val="0"/>
          <c:tx>
            <c:strRef>
              <c:f>'Internet Subscriber'!$A$4</c:f>
              <c:strCache>
                <c:ptCount val="1"/>
                <c:pt idx="0">
                  <c:v>ISP + PSTN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1-4EF1-96D2-0C7D0A8C7A83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1-4EF1-96D2-0C7D0A8C7A83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41-4EF1-96D2-0C7D0A8C7A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Subscriber'!$O$1:$W$1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Subscriber'!$O$4:$W$4</c:f>
              <c:numCache>
                <c:formatCode>0.00%</c:formatCode>
                <c:ptCount val="9"/>
                <c:pt idx="0">
                  <c:v>7.7020718362053545E-3</c:v>
                </c:pt>
                <c:pt idx="1">
                  <c:v>8.0312732937205828E-3</c:v>
                </c:pt>
                <c:pt idx="2">
                  <c:v>1.5922817768617321E-2</c:v>
                </c:pt>
                <c:pt idx="3">
                  <c:v>2.3141489201113068E-2</c:v>
                </c:pt>
                <c:pt idx="4">
                  <c:v>2.3879478814358153E-2</c:v>
                </c:pt>
                <c:pt idx="5">
                  <c:v>2.4886590979801105E-2</c:v>
                </c:pt>
                <c:pt idx="6">
                  <c:v>3.2980120988485143E-2</c:v>
                </c:pt>
                <c:pt idx="7">
                  <c:v>5.3347074129060271E-2</c:v>
                </c:pt>
                <c:pt idx="8">
                  <c:v>8.7901298813699361E-2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441-4EF1-96D2-0C7D0A8C7A83}"/>
            </c:ext>
          </c:extLst>
        </c:ser>
        <c:ser>
          <c:idx val="1"/>
          <c:order val="1"/>
          <c:tx>
            <c:strRef>
              <c:f>'Internet Subscriber'!$A$5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'Internet Subscriber'!$O$1:$W$1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Subscriber'!$O$5:$W$5</c:f>
            </c:numRef>
          </c:val>
          <c:smooth val="0"/>
          <c:extLst>
            <c:ext xmlns:c16="http://schemas.microsoft.com/office/drawing/2014/chart" uri="{C3380CC4-5D6E-409C-BE32-E72D297353CC}">
              <c16:uniqueId val="{00000007-B441-4EF1-96D2-0C7D0A8C7A83}"/>
            </c:ext>
          </c:extLst>
        </c:ser>
        <c:ser>
          <c:idx val="2"/>
          <c:order val="2"/>
          <c:tx>
            <c:strRef>
              <c:f>'Internet Subscriber'!$A$6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'Internet Subscriber'!$O$1:$W$1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Subscriber'!$O$6:$W$6</c:f>
            </c:numRef>
          </c:val>
          <c:smooth val="0"/>
          <c:extLst>
            <c:ext xmlns:c16="http://schemas.microsoft.com/office/drawing/2014/chart" uri="{C3380CC4-5D6E-409C-BE32-E72D297353CC}">
              <c16:uniqueId val="{00000008-B441-4EF1-96D2-0C7D0A8C7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454431"/>
        <c:axId val="1767455679"/>
      </c:lineChart>
      <c:catAx>
        <c:axId val="176745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5679"/>
        <c:crosses val="autoZero"/>
        <c:auto val="1"/>
        <c:lblAlgn val="ctr"/>
        <c:lblOffset val="100"/>
        <c:noMultiLvlLbl val="0"/>
      </c:catAx>
      <c:valAx>
        <c:axId val="176745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Subscribers</a:t>
                </a:r>
                <a:r>
                  <a:rPr lang="en-US" baseline="0" dirty="0"/>
                  <a:t> ration against total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770648551041676E-2"/>
              <c:y val="0.21932693747815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ISP/PSTN</a:t>
            </a:r>
            <a:r>
              <a:rPr lang="en-US" baseline="0"/>
              <a:t> </a:t>
            </a:r>
            <a:r>
              <a:rPr lang="en-US"/>
              <a:t>Internet Subscriber</a:t>
            </a:r>
            <a:r>
              <a:rPr lang="en-US" baseline="0"/>
              <a:t> in Bangladesh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'Internet Subscriber'!$A$4</c:f>
              <c:strCache>
                <c:ptCount val="1"/>
                <c:pt idx="0">
                  <c:v>ISP + PSTN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8B-471E-9D76-8463822A1418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8B-471E-9D76-8463822A1418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8B-471E-9D76-8463822A14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Subscriber'!$F$1:$N$1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Subscriber'!$F$4:$N$4</c:f>
              <c:numCache>
                <c:formatCode>0.00</c:formatCode>
                <c:ptCount val="9"/>
                <c:pt idx="0">
                  <c:v>1.24</c:v>
                </c:pt>
                <c:pt idx="1">
                  <c:v>1.2929999999999999</c:v>
                </c:pt>
                <c:pt idx="2">
                  <c:v>2.5939999999999999</c:v>
                </c:pt>
                <c:pt idx="3">
                  <c:v>3.77</c:v>
                </c:pt>
                <c:pt idx="4">
                  <c:v>3.9359999999999999</c:v>
                </c:pt>
                <c:pt idx="5">
                  <c:v>4.1020000000000003</c:v>
                </c:pt>
                <c:pt idx="6">
                  <c:v>5.5</c:v>
                </c:pt>
                <c:pt idx="7">
                  <c:v>9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B8B-471E-9D76-8463822A1418}"/>
            </c:ext>
          </c:extLst>
        </c:ser>
        <c:ser>
          <c:idx val="1"/>
          <c:order val="1"/>
          <c:tx>
            <c:strRef>
              <c:f>'Internet Subscriber'!$A$5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'Internet Subscriber'!$F$1:$N$1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Subscriber'!$F$5:$N$5</c:f>
            </c:numRef>
          </c:val>
          <c:smooth val="0"/>
          <c:extLst>
            <c:ext xmlns:c16="http://schemas.microsoft.com/office/drawing/2014/chart" uri="{C3380CC4-5D6E-409C-BE32-E72D297353CC}">
              <c16:uniqueId val="{00000007-4B8B-471E-9D76-8463822A1418}"/>
            </c:ext>
          </c:extLst>
        </c:ser>
        <c:ser>
          <c:idx val="2"/>
          <c:order val="2"/>
          <c:tx>
            <c:strRef>
              <c:f>'Internet Subscriber'!$A$6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'Internet Subscriber'!$F$1:$N$1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Subscriber'!$F$6:$N$6</c:f>
            </c:numRef>
          </c:val>
          <c:smooth val="0"/>
          <c:extLst>
            <c:ext xmlns:c16="http://schemas.microsoft.com/office/drawing/2014/chart" uri="{C3380CC4-5D6E-409C-BE32-E72D297353CC}">
              <c16:uniqueId val="{00000008-4B8B-471E-9D76-8463822A1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454431"/>
        <c:axId val="1767455679"/>
      </c:lineChart>
      <c:catAx>
        <c:axId val="176745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5679"/>
        <c:crosses val="autoZero"/>
        <c:auto val="1"/>
        <c:lblAlgn val="ctr"/>
        <c:lblOffset val="100"/>
        <c:noMultiLvlLbl val="0"/>
      </c:catAx>
      <c:valAx>
        <c:axId val="176745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Subscribers</a:t>
                </a:r>
                <a:r>
                  <a:rPr lang="en-US" baseline="0"/>
                  <a:t> in million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HDPE </a:t>
            </a:r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ডাক্ট লেয়িং পরিমাণ (কিলোমিটারে)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0560749579798"/>
          <c:y val="0.28775353626796429"/>
          <c:w val="0.8099223005090449"/>
          <c:h val="0.712246463732035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12-43AC-961E-CF31B8D61D1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12-43AC-961E-CF31B8D61D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12-43AC-961E-CF31B8D61D1C}"/>
              </c:ext>
            </c:extLst>
          </c:dPt>
          <c:dLbls>
            <c:dLbl>
              <c:idx val="1"/>
              <c:layout>
                <c:manualLayout>
                  <c:x val="-1.4447940480122295E-2"/>
                  <c:y val="5.83333333333333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47384437197536"/>
                      <c:h val="0.27696548602466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12-43AC-961E-CF31B8D61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Implementation!$A$4:$C$4</c:f>
              <c:strCache>
                <c:ptCount val="3"/>
                <c:pt idx="0">
                  <c:v>এইচডিডি</c:v>
                </c:pt>
                <c:pt idx="1">
                  <c:v>ওপেন কাট</c:v>
                </c:pt>
                <c:pt idx="2">
                  <c:v>অবশিষ্ট</c:v>
                </c:pt>
              </c:strCache>
            </c:strRef>
          </c:cat>
          <c:val>
            <c:numRef>
              <c:f>Implementation!$A$5:$C$5</c:f>
              <c:numCache>
                <c:formatCode>General</c:formatCode>
                <c:ptCount val="3"/>
                <c:pt idx="0">
                  <c:v>3902</c:v>
                </c:pt>
                <c:pt idx="1">
                  <c:v>315</c:v>
                </c:pt>
                <c:pt idx="2" formatCode="[$-5000445]0">
                  <c:v>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12-43AC-961E-CF31B8D61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pPr>
            <a:r>
              <a:rPr lang="en-US" sz="2000"/>
              <a:t>OFC </a:t>
            </a:r>
            <a:r>
              <a:rPr lang="bn-BD" sz="2000"/>
              <a:t>লেয়িং পরিমাণ (কিলোমিটারে)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86663011436768E-2"/>
          <c:y val="0.27674960014056216"/>
          <c:w val="0.77353554677436898"/>
          <c:h val="0.694145795181399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50-4502-AD6D-BE839EC1D2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50-4502-AD6D-BE839EC1D2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50-4502-AD6D-BE839EC1D26B}"/>
              </c:ext>
            </c:extLst>
          </c:dPt>
          <c:dLbls>
            <c:dLbl>
              <c:idx val="0"/>
              <c:layout>
                <c:manualLayout>
                  <c:x val="-0.17287437573660749"/>
                  <c:y val="1.9674850426305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76666798712476"/>
                      <c:h val="0.13262653762482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50-4502-AD6D-BE839EC1D26B}"/>
                </c:ext>
              </c:extLst>
            </c:dLbl>
            <c:dLbl>
              <c:idx val="1"/>
              <c:layout>
                <c:manualLayout>
                  <c:x val="-4.942886105420214E-2"/>
                  <c:y val="3.6762161976129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5591936282935"/>
                      <c:h val="0.13222758387085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50-4502-AD6D-BE839EC1D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Implementation!$A$11:$C$12</c:f>
              <c:strCache>
                <c:ptCount val="3"/>
                <c:pt idx="0">
                  <c:v>আন্ডারগ্রাউন্ড</c:v>
                </c:pt>
                <c:pt idx="1">
                  <c:v>এরিয়েল</c:v>
                </c:pt>
                <c:pt idx="2">
                  <c:v>অবশিষ্ট</c:v>
                </c:pt>
              </c:strCache>
              <c:extLst/>
            </c:strRef>
          </c:cat>
          <c:val>
            <c:numRef>
              <c:f>Implementation!$A$13:$C$13</c:f>
              <c:numCache>
                <c:formatCode>General</c:formatCode>
                <c:ptCount val="3"/>
                <c:pt idx="0">
                  <c:v>2377</c:v>
                </c:pt>
                <c:pt idx="1">
                  <c:v>2610</c:v>
                </c:pt>
                <c:pt idx="2">
                  <c:v>14513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50-4502-AD6D-BE839EC1D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327256450542999"/>
          <c:y val="9.0119622728318388E-2"/>
          <c:w val="0.71345487098914007"/>
          <c:h val="7.0402658001083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'Device District On-Air Time (2)'!$B$1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'Device District On-Air Time (2)'!$A$2:$A$17</c:f>
              <c:strCache>
                <c:ptCount val="16"/>
                <c:pt idx="0">
                  <c:v>Gopalganj</c:v>
                </c:pt>
                <c:pt idx="1">
                  <c:v>Natore</c:v>
                </c:pt>
                <c:pt idx="2">
                  <c:v>Munshiganj</c:v>
                </c:pt>
                <c:pt idx="3">
                  <c:v>Chuadanga</c:v>
                </c:pt>
                <c:pt idx="4">
                  <c:v>Jhalokati</c:v>
                </c:pt>
                <c:pt idx="5">
                  <c:v>Jhenaidah</c:v>
                </c:pt>
                <c:pt idx="6">
                  <c:v>Kushtia</c:v>
                </c:pt>
                <c:pt idx="7">
                  <c:v>Narayanganj</c:v>
                </c:pt>
                <c:pt idx="8">
                  <c:v>Gazipur</c:v>
                </c:pt>
                <c:pt idx="9">
                  <c:v>Feni</c:v>
                </c:pt>
                <c:pt idx="10">
                  <c:v>Kurigram</c:v>
                </c:pt>
                <c:pt idx="11">
                  <c:v>Lalmonirhat</c:v>
                </c:pt>
                <c:pt idx="12">
                  <c:v>Rajbari</c:v>
                </c:pt>
                <c:pt idx="13">
                  <c:v>Nilphamari</c:v>
                </c:pt>
                <c:pt idx="14">
                  <c:v>Bogra</c:v>
                </c:pt>
                <c:pt idx="15">
                  <c:v>Satkhira</c:v>
                </c:pt>
              </c:strCache>
            </c:strRef>
          </c:cat>
          <c:val>
            <c:numRef>
              <c:f>'Device District On-Air Time (2)'!$B$2:$B$17</c:f>
              <c:numCache>
                <c:formatCode>dd-mmm-yy</c:formatCode>
                <c:ptCount val="16"/>
                <c:pt idx="0">
                  <c:v>43009</c:v>
                </c:pt>
                <c:pt idx="1">
                  <c:v>43009</c:v>
                </c:pt>
                <c:pt idx="2">
                  <c:v>43009</c:v>
                </c:pt>
                <c:pt idx="3">
                  <c:v>43009</c:v>
                </c:pt>
                <c:pt idx="4">
                  <c:v>43009</c:v>
                </c:pt>
                <c:pt idx="5">
                  <c:v>43009</c:v>
                </c:pt>
                <c:pt idx="6">
                  <c:v>43009</c:v>
                </c:pt>
                <c:pt idx="7">
                  <c:v>43009</c:v>
                </c:pt>
                <c:pt idx="8">
                  <c:v>43009</c:v>
                </c:pt>
                <c:pt idx="9">
                  <c:v>43009</c:v>
                </c:pt>
                <c:pt idx="10">
                  <c:v>43040</c:v>
                </c:pt>
                <c:pt idx="11">
                  <c:v>43040</c:v>
                </c:pt>
                <c:pt idx="12">
                  <c:v>43040</c:v>
                </c:pt>
                <c:pt idx="13">
                  <c:v>43040</c:v>
                </c:pt>
                <c:pt idx="14">
                  <c:v>43040</c:v>
                </c:pt>
                <c:pt idx="15">
                  <c:v>43040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6-4D68-B2C7-17ED9FC54011}"/>
            </c:ext>
          </c:extLst>
        </c:ser>
        <c:ser>
          <c:idx val="1"/>
          <c:order val="1"/>
          <c:tx>
            <c:strRef>
              <c:f>'Device District On-Air Time (2)'!$C$1</c:f>
              <c:strCache>
                <c:ptCount val="1"/>
                <c:pt idx="0">
                  <c:v>FHL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(2)'!$A$2:$A$17</c:f>
              <c:strCache>
                <c:ptCount val="16"/>
                <c:pt idx="0">
                  <c:v>Gopalganj</c:v>
                </c:pt>
                <c:pt idx="1">
                  <c:v>Natore</c:v>
                </c:pt>
                <c:pt idx="2">
                  <c:v>Munshiganj</c:v>
                </c:pt>
                <c:pt idx="3">
                  <c:v>Chuadanga</c:v>
                </c:pt>
                <c:pt idx="4">
                  <c:v>Jhalokati</c:v>
                </c:pt>
                <c:pt idx="5">
                  <c:v>Jhenaidah</c:v>
                </c:pt>
                <c:pt idx="6">
                  <c:v>Kushtia</c:v>
                </c:pt>
                <c:pt idx="7">
                  <c:v>Narayanganj</c:v>
                </c:pt>
                <c:pt idx="8">
                  <c:v>Gazipur</c:v>
                </c:pt>
                <c:pt idx="9">
                  <c:v>Feni</c:v>
                </c:pt>
                <c:pt idx="10">
                  <c:v>Kurigram</c:v>
                </c:pt>
                <c:pt idx="11">
                  <c:v>Lalmonirhat</c:v>
                </c:pt>
                <c:pt idx="12">
                  <c:v>Rajbari</c:v>
                </c:pt>
                <c:pt idx="13">
                  <c:v>Nilphamari</c:v>
                </c:pt>
                <c:pt idx="14">
                  <c:v>Bogra</c:v>
                </c:pt>
                <c:pt idx="15">
                  <c:v>Satkhira</c:v>
                </c:pt>
              </c:strCache>
            </c:strRef>
          </c:cat>
          <c:val>
            <c:numRef>
              <c:f>'Device District On-Air Time (2)'!$C$2:$C$17</c:f>
              <c:numCache>
                <c:formatCode>General</c:formatCode>
                <c:ptCount val="16"/>
                <c:pt idx="0">
                  <c:v>0</c:v>
                </c:pt>
                <c:pt idx="1">
                  <c:v>121</c:v>
                </c:pt>
                <c:pt idx="2">
                  <c:v>0</c:v>
                </c:pt>
                <c:pt idx="3">
                  <c:v>121</c:v>
                </c:pt>
                <c:pt idx="4">
                  <c:v>180</c:v>
                </c:pt>
                <c:pt idx="5">
                  <c:v>180</c:v>
                </c:pt>
                <c:pt idx="6">
                  <c:v>180</c:v>
                </c:pt>
                <c:pt idx="7">
                  <c:v>0</c:v>
                </c:pt>
                <c:pt idx="8">
                  <c:v>0</c:v>
                </c:pt>
                <c:pt idx="9">
                  <c:v>211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180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6-4D68-B2C7-17ED9FC54011}"/>
            </c:ext>
          </c:extLst>
        </c:ser>
        <c:ser>
          <c:idx val="2"/>
          <c:order val="2"/>
          <c:tx>
            <c:strRef>
              <c:f>'Device District On-Air Time (2)'!$D$1</c:f>
              <c:strCache>
                <c:ptCount val="1"/>
                <c:pt idx="0">
                  <c:v>SCL</c:v>
                </c:pt>
              </c:strCache>
            </c:strRef>
          </c:tx>
          <c:spPr>
            <a:solidFill>
              <a:srgbClr val="007A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(2)'!$A$2:$A$17</c:f>
              <c:strCache>
                <c:ptCount val="16"/>
                <c:pt idx="0">
                  <c:v>Gopalganj</c:v>
                </c:pt>
                <c:pt idx="1">
                  <c:v>Natore</c:v>
                </c:pt>
                <c:pt idx="2">
                  <c:v>Munshiganj</c:v>
                </c:pt>
                <c:pt idx="3">
                  <c:v>Chuadanga</c:v>
                </c:pt>
                <c:pt idx="4">
                  <c:v>Jhalokati</c:v>
                </c:pt>
                <c:pt idx="5">
                  <c:v>Jhenaidah</c:v>
                </c:pt>
                <c:pt idx="6">
                  <c:v>Kushtia</c:v>
                </c:pt>
                <c:pt idx="7">
                  <c:v>Narayanganj</c:v>
                </c:pt>
                <c:pt idx="8">
                  <c:v>Gazipur</c:v>
                </c:pt>
                <c:pt idx="9">
                  <c:v>Feni</c:v>
                </c:pt>
                <c:pt idx="10">
                  <c:v>Kurigram</c:v>
                </c:pt>
                <c:pt idx="11">
                  <c:v>Lalmonirhat</c:v>
                </c:pt>
                <c:pt idx="12">
                  <c:v>Rajbari</c:v>
                </c:pt>
                <c:pt idx="13">
                  <c:v>Nilphamari</c:v>
                </c:pt>
                <c:pt idx="14">
                  <c:v>Bogra</c:v>
                </c:pt>
                <c:pt idx="15">
                  <c:v>Satkhira</c:v>
                </c:pt>
              </c:strCache>
            </c:strRef>
          </c:cat>
          <c:val>
            <c:numRef>
              <c:f>'Device District On-Air Time (2)'!$D$2:$D$17</c:f>
              <c:numCache>
                <c:formatCode>General</c:formatCode>
                <c:ptCount val="16"/>
                <c:pt idx="0">
                  <c:v>121</c:v>
                </c:pt>
                <c:pt idx="1">
                  <c:v>0</c:v>
                </c:pt>
                <c:pt idx="2">
                  <c:v>121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180</c:v>
                </c:pt>
                <c:pt idx="8">
                  <c:v>180</c:v>
                </c:pt>
                <c:pt idx="9">
                  <c:v>0</c:v>
                </c:pt>
                <c:pt idx="10">
                  <c:v>180</c:v>
                </c:pt>
                <c:pt idx="11">
                  <c:v>180</c:v>
                </c:pt>
                <c:pt idx="12">
                  <c:v>180</c:v>
                </c:pt>
                <c:pt idx="13">
                  <c:v>180</c:v>
                </c:pt>
                <c:pt idx="14">
                  <c:v>0</c:v>
                </c:pt>
                <c:pt idx="15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56-4D68-B2C7-17ED9FC54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3430032"/>
        <c:axId val="1733424208"/>
        <c:extLst>
          <c:ext xmlns:c15="http://schemas.microsoft.com/office/drawing/2012/chart" uri="{02D57815-91ED-43cb-92C2-25804820EDAC}">
            <c15:filteredBa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'Device District On-Air Time (2)'!$F$1</c15:sqref>
                        </c15:formulaRef>
                      </c:ext>
                    </c:extLst>
                    <c:strCache>
                      <c:ptCount val="1"/>
                      <c:pt idx="0">
                        <c:v>Duraton Days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'Device District On-Air Time (2)'!$A$2:$A$17</c15:sqref>
                        </c15:formulaRef>
                      </c:ext>
                    </c:extLst>
                    <c:strCache>
                      <c:ptCount val="16"/>
                      <c:pt idx="0">
                        <c:v>Gopalganj</c:v>
                      </c:pt>
                      <c:pt idx="1">
                        <c:v>Natore</c:v>
                      </c:pt>
                      <c:pt idx="2">
                        <c:v>Munshiganj</c:v>
                      </c:pt>
                      <c:pt idx="3">
                        <c:v>Chuadanga</c:v>
                      </c:pt>
                      <c:pt idx="4">
                        <c:v>Jhalokati</c:v>
                      </c:pt>
                      <c:pt idx="5">
                        <c:v>Jhenaidah</c:v>
                      </c:pt>
                      <c:pt idx="6">
                        <c:v>Kushtia</c:v>
                      </c:pt>
                      <c:pt idx="7">
                        <c:v>Narayanganj</c:v>
                      </c:pt>
                      <c:pt idx="8">
                        <c:v>Gazipur</c:v>
                      </c:pt>
                      <c:pt idx="9">
                        <c:v>Feni</c:v>
                      </c:pt>
                      <c:pt idx="10">
                        <c:v>Kurigram</c:v>
                      </c:pt>
                      <c:pt idx="11">
                        <c:v>Lalmonirhat</c:v>
                      </c:pt>
                      <c:pt idx="12">
                        <c:v>Rajbari</c:v>
                      </c:pt>
                      <c:pt idx="13">
                        <c:v>Nilphamari</c:v>
                      </c:pt>
                      <c:pt idx="14">
                        <c:v>Bogra</c:v>
                      </c:pt>
                      <c:pt idx="15">
                        <c:v>Satkhira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'Device District On-Air Time (2)'!$F$2:$F$17</c15:sqref>
                        </c15:formulaRef>
                      </c:ext>
                    </c:extLst>
                    <c:numCache>
                      <c:formatCode>0</c:formatCode>
                      <c:ptCount val="16"/>
                      <c:pt idx="0">
                        <c:v>121</c:v>
                      </c:pt>
                      <c:pt idx="1">
                        <c:v>121</c:v>
                      </c:pt>
                      <c:pt idx="2">
                        <c:v>121</c:v>
                      </c:pt>
                      <c:pt idx="3">
                        <c:v>121</c:v>
                      </c:pt>
                      <c:pt idx="4">
                        <c:v>180</c:v>
                      </c:pt>
                      <c:pt idx="5">
                        <c:v>180</c:v>
                      </c:pt>
                      <c:pt idx="6">
                        <c:v>180</c:v>
                      </c:pt>
                      <c:pt idx="7">
                        <c:v>180</c:v>
                      </c:pt>
                      <c:pt idx="8">
                        <c:v>180</c:v>
                      </c:pt>
                      <c:pt idx="9">
                        <c:v>211</c:v>
                      </c:pt>
                      <c:pt idx="10">
                        <c:v>180</c:v>
                      </c:pt>
                      <c:pt idx="11">
                        <c:v>180</c:v>
                      </c:pt>
                      <c:pt idx="12">
                        <c:v>180</c:v>
                      </c:pt>
                      <c:pt idx="13">
                        <c:v>180</c:v>
                      </c:pt>
                      <c:pt idx="14">
                        <c:v>180</c:v>
                      </c:pt>
                      <c:pt idx="15">
                        <c:v>180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E56-4D68-B2C7-17ED9FC54011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'Device District On-Air Time (2)'!$G$1</c15:sqref>
                        </c15:formulaRef>
                      </c:ext>
                    </c:extLst>
                    <c:strCache>
                      <c:ptCount val="1"/>
                      <c:pt idx="0">
                        <c:v>NTTN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'Device District On-Air Time (2)'!$A$2:$A$17</c15:sqref>
                        </c15:formulaRef>
                      </c:ext>
                    </c:extLst>
                    <c:strCache>
                      <c:ptCount val="16"/>
                      <c:pt idx="0">
                        <c:v>Gopalganj</c:v>
                      </c:pt>
                      <c:pt idx="1">
                        <c:v>Natore</c:v>
                      </c:pt>
                      <c:pt idx="2">
                        <c:v>Munshiganj</c:v>
                      </c:pt>
                      <c:pt idx="3">
                        <c:v>Chuadanga</c:v>
                      </c:pt>
                      <c:pt idx="4">
                        <c:v>Jhalokati</c:v>
                      </c:pt>
                      <c:pt idx="5">
                        <c:v>Jhenaidah</c:v>
                      </c:pt>
                      <c:pt idx="6">
                        <c:v>Kushtia</c:v>
                      </c:pt>
                      <c:pt idx="7">
                        <c:v>Narayanganj</c:v>
                      </c:pt>
                      <c:pt idx="8">
                        <c:v>Gazipur</c:v>
                      </c:pt>
                      <c:pt idx="9">
                        <c:v>Feni</c:v>
                      </c:pt>
                      <c:pt idx="10">
                        <c:v>Kurigram</c:v>
                      </c:pt>
                      <c:pt idx="11">
                        <c:v>Lalmonirhat</c:v>
                      </c:pt>
                      <c:pt idx="12">
                        <c:v>Rajbari</c:v>
                      </c:pt>
                      <c:pt idx="13">
                        <c:v>Nilphamari</c:v>
                      </c:pt>
                      <c:pt idx="14">
                        <c:v>Bogra</c:v>
                      </c:pt>
                      <c:pt idx="15">
                        <c:v>Satkhira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'Device District On-Air Time (2)'!$G$2:$G$17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E56-4D68-B2C7-17ED9FC54011}"/>
                  </c:ext>
                </c:extLst>
              </c15:ser>
            </c15:filteredBarSeries>
          </c:ext>
        </c:extLst>
      </c:barChart>
      <c:catAx>
        <c:axId val="1733430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24208"/>
        <c:crosses val="autoZero"/>
        <c:auto val="1"/>
        <c:lblAlgn val="ctr"/>
        <c:lblOffset val="100"/>
        <c:noMultiLvlLbl val="0"/>
      </c:catAx>
      <c:valAx>
        <c:axId val="1733424208"/>
        <c:scaling>
          <c:orientation val="minMax"/>
          <c:max val="43260"/>
          <c:min val="4299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-yy;@" sourceLinked="0"/>
        <c:majorTickMark val="none"/>
        <c:minorTickMark val="none"/>
        <c:tickLblPos val="high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3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'Device District On-Air Time (2)'!$B$1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'Device District On-Air Time (2)'!$A$18:$A$33</c:f>
              <c:strCache>
                <c:ptCount val="16"/>
                <c:pt idx="0">
                  <c:v>Rajshahi</c:v>
                </c:pt>
                <c:pt idx="1">
                  <c:v>Patuakhali</c:v>
                </c:pt>
                <c:pt idx="2">
                  <c:v>Brahmanbaria</c:v>
                </c:pt>
                <c:pt idx="3">
                  <c:v>Netrakona</c:v>
                </c:pt>
                <c:pt idx="4">
                  <c:v>Chandpur</c:v>
                </c:pt>
                <c:pt idx="5">
                  <c:v>Faridpur</c:v>
                </c:pt>
                <c:pt idx="6">
                  <c:v>Noakhali</c:v>
                </c:pt>
                <c:pt idx="7">
                  <c:v>Habiganj</c:v>
                </c:pt>
                <c:pt idx="8">
                  <c:v>Comilla</c:v>
                </c:pt>
                <c:pt idx="9">
                  <c:v>Kishoregonj</c:v>
                </c:pt>
                <c:pt idx="10">
                  <c:v>Gaibandha</c:v>
                </c:pt>
                <c:pt idx="11">
                  <c:v>Pirojpur</c:v>
                </c:pt>
                <c:pt idx="12">
                  <c:v>Sylhet</c:v>
                </c:pt>
                <c:pt idx="13">
                  <c:v>Rangpur</c:v>
                </c:pt>
                <c:pt idx="14">
                  <c:v>Barguna</c:v>
                </c:pt>
                <c:pt idx="15">
                  <c:v>Sirajganj</c:v>
                </c:pt>
              </c:strCache>
            </c:strRef>
          </c:cat>
          <c:val>
            <c:numRef>
              <c:f>'Device District On-Air Time (2)'!$B$18:$B$33</c:f>
              <c:numCache>
                <c:formatCode>dd-mmm-yy</c:formatCode>
                <c:ptCount val="16"/>
                <c:pt idx="0">
                  <c:v>43040</c:v>
                </c:pt>
                <c:pt idx="1">
                  <c:v>43040</c:v>
                </c:pt>
                <c:pt idx="2">
                  <c:v>43040</c:v>
                </c:pt>
                <c:pt idx="3">
                  <c:v>43040</c:v>
                </c:pt>
                <c:pt idx="4">
                  <c:v>43040</c:v>
                </c:pt>
                <c:pt idx="5">
                  <c:v>43040</c:v>
                </c:pt>
                <c:pt idx="6">
                  <c:v>43040</c:v>
                </c:pt>
                <c:pt idx="7">
                  <c:v>43040</c:v>
                </c:pt>
                <c:pt idx="8">
                  <c:v>43040</c:v>
                </c:pt>
                <c:pt idx="9">
                  <c:v>43040</c:v>
                </c:pt>
                <c:pt idx="10">
                  <c:v>43040</c:v>
                </c:pt>
                <c:pt idx="11">
                  <c:v>43040</c:v>
                </c:pt>
                <c:pt idx="12">
                  <c:v>43040</c:v>
                </c:pt>
                <c:pt idx="13">
                  <c:v>43040</c:v>
                </c:pt>
                <c:pt idx="14">
                  <c:v>43040</c:v>
                </c:pt>
                <c:pt idx="15">
                  <c:v>43070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A-46F4-9A34-CFBCE9425777}"/>
            </c:ext>
          </c:extLst>
        </c:ser>
        <c:ser>
          <c:idx val="1"/>
          <c:order val="1"/>
          <c:tx>
            <c:strRef>
              <c:f>'Device District On-Air Time (2)'!$C$1</c:f>
              <c:strCache>
                <c:ptCount val="1"/>
                <c:pt idx="0">
                  <c:v>FHL</c:v>
                </c:pt>
              </c:strCache>
            </c:strRef>
          </c:tx>
          <c:spPr>
            <a:solidFill>
              <a:srgbClr val="007A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(2)'!$A$18:$A$33</c:f>
              <c:strCache>
                <c:ptCount val="16"/>
                <c:pt idx="0">
                  <c:v>Rajshahi</c:v>
                </c:pt>
                <c:pt idx="1">
                  <c:v>Patuakhali</c:v>
                </c:pt>
                <c:pt idx="2">
                  <c:v>Brahmanbaria</c:v>
                </c:pt>
                <c:pt idx="3">
                  <c:v>Netrakona</c:v>
                </c:pt>
                <c:pt idx="4">
                  <c:v>Chandpur</c:v>
                </c:pt>
                <c:pt idx="5">
                  <c:v>Faridpur</c:v>
                </c:pt>
                <c:pt idx="6">
                  <c:v>Noakhali</c:v>
                </c:pt>
                <c:pt idx="7">
                  <c:v>Habiganj</c:v>
                </c:pt>
                <c:pt idx="8">
                  <c:v>Comilla</c:v>
                </c:pt>
                <c:pt idx="9">
                  <c:v>Kishoregonj</c:v>
                </c:pt>
                <c:pt idx="10">
                  <c:v>Gaibandha</c:v>
                </c:pt>
                <c:pt idx="11">
                  <c:v>Pirojpur</c:v>
                </c:pt>
                <c:pt idx="12">
                  <c:v>Sylhet</c:v>
                </c:pt>
                <c:pt idx="13">
                  <c:v>Rangpur</c:v>
                </c:pt>
                <c:pt idx="14">
                  <c:v>Barguna</c:v>
                </c:pt>
                <c:pt idx="15">
                  <c:v>Sirajganj</c:v>
                </c:pt>
              </c:strCache>
            </c:strRef>
          </c:cat>
          <c:val>
            <c:numRef>
              <c:f>'Device District On-Air Time (2)'!$C$18:$C$33</c:f>
              <c:numCache>
                <c:formatCode>General</c:formatCode>
                <c:ptCount val="16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0</c:v>
                </c:pt>
                <c:pt idx="4">
                  <c:v>180</c:v>
                </c:pt>
                <c:pt idx="5">
                  <c:v>0</c:v>
                </c:pt>
                <c:pt idx="6">
                  <c:v>180</c:v>
                </c:pt>
                <c:pt idx="7">
                  <c:v>180</c:v>
                </c:pt>
                <c:pt idx="8">
                  <c:v>180</c:v>
                </c:pt>
                <c:pt idx="9">
                  <c:v>180</c:v>
                </c:pt>
                <c:pt idx="10">
                  <c:v>180</c:v>
                </c:pt>
                <c:pt idx="11">
                  <c:v>0</c:v>
                </c:pt>
                <c:pt idx="12">
                  <c:v>0</c:v>
                </c:pt>
                <c:pt idx="13">
                  <c:v>180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6A-46F4-9A34-CFBCE9425777}"/>
            </c:ext>
          </c:extLst>
        </c:ser>
        <c:ser>
          <c:idx val="2"/>
          <c:order val="2"/>
          <c:tx>
            <c:strRef>
              <c:f>'Device District On-Air Time (2)'!$D$1</c:f>
              <c:strCache>
                <c:ptCount val="1"/>
                <c:pt idx="0">
                  <c:v>SCL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(2)'!$A$18:$A$33</c:f>
              <c:strCache>
                <c:ptCount val="16"/>
                <c:pt idx="0">
                  <c:v>Rajshahi</c:v>
                </c:pt>
                <c:pt idx="1">
                  <c:v>Patuakhali</c:v>
                </c:pt>
                <c:pt idx="2">
                  <c:v>Brahmanbaria</c:v>
                </c:pt>
                <c:pt idx="3">
                  <c:v>Netrakona</c:v>
                </c:pt>
                <c:pt idx="4">
                  <c:v>Chandpur</c:v>
                </c:pt>
                <c:pt idx="5">
                  <c:v>Faridpur</c:v>
                </c:pt>
                <c:pt idx="6">
                  <c:v>Noakhali</c:v>
                </c:pt>
                <c:pt idx="7">
                  <c:v>Habiganj</c:v>
                </c:pt>
                <c:pt idx="8">
                  <c:v>Comilla</c:v>
                </c:pt>
                <c:pt idx="9">
                  <c:v>Kishoregonj</c:v>
                </c:pt>
                <c:pt idx="10">
                  <c:v>Gaibandha</c:v>
                </c:pt>
                <c:pt idx="11">
                  <c:v>Pirojpur</c:v>
                </c:pt>
                <c:pt idx="12">
                  <c:v>Sylhet</c:v>
                </c:pt>
                <c:pt idx="13">
                  <c:v>Rangpur</c:v>
                </c:pt>
                <c:pt idx="14">
                  <c:v>Barguna</c:v>
                </c:pt>
                <c:pt idx="15">
                  <c:v>Sirajganj</c:v>
                </c:pt>
              </c:strCache>
            </c:strRef>
          </c:cat>
          <c:val>
            <c:numRef>
              <c:f>'Device District On-Air Time (2)'!$D$18:$D$33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180</c:v>
                </c:pt>
                <c:pt idx="4">
                  <c:v>0</c:v>
                </c:pt>
                <c:pt idx="5">
                  <c:v>180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180</c:v>
                </c:pt>
                <c:pt idx="12">
                  <c:v>180</c:v>
                </c:pt>
                <c:pt idx="13">
                  <c:v>0</c:v>
                </c:pt>
                <c:pt idx="14">
                  <c:v>180</c:v>
                </c:pt>
                <c:pt idx="15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6A-46F4-9A34-CFBCE9425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3430032"/>
        <c:axId val="1733424208"/>
        <c:extLst/>
      </c:barChart>
      <c:catAx>
        <c:axId val="1733430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24208"/>
        <c:crosses val="autoZero"/>
        <c:auto val="1"/>
        <c:lblAlgn val="ctr"/>
        <c:lblOffset val="100"/>
        <c:noMultiLvlLbl val="0"/>
      </c:catAx>
      <c:valAx>
        <c:axId val="1733424208"/>
        <c:scaling>
          <c:orientation val="minMax"/>
          <c:min val="4303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-yy;@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30032"/>
        <c:crosses val="autoZero"/>
        <c:crossBetween val="between"/>
        <c:majorUnit val="31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'Device District On-Air Time (2)'!$B$1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'Device District On-Air Time (2)'!$A$50:$A$64</c:f>
              <c:strCache>
                <c:ptCount val="15"/>
                <c:pt idx="0">
                  <c:v>Bhola</c:v>
                </c:pt>
                <c:pt idx="1">
                  <c:v>Pabna</c:v>
                </c:pt>
                <c:pt idx="2">
                  <c:v>Chapai Nawabganj</c:v>
                </c:pt>
                <c:pt idx="3">
                  <c:v>Panchagarh</c:v>
                </c:pt>
                <c:pt idx="4">
                  <c:v>Bandarban</c:v>
                </c:pt>
                <c:pt idx="5">
                  <c:v>Joypurhat</c:v>
                </c:pt>
                <c:pt idx="6">
                  <c:v>Khagrachhari</c:v>
                </c:pt>
                <c:pt idx="7">
                  <c:v>Narail</c:v>
                </c:pt>
                <c:pt idx="8">
                  <c:v>Narsingdi</c:v>
                </c:pt>
                <c:pt idx="9">
                  <c:v>Rangamati</c:v>
                </c:pt>
                <c:pt idx="10">
                  <c:v>Bagerhat</c:v>
                </c:pt>
                <c:pt idx="11">
                  <c:v>Manikganj</c:v>
                </c:pt>
                <c:pt idx="12">
                  <c:v>Magura</c:v>
                </c:pt>
                <c:pt idx="13">
                  <c:v>Maulvibazar</c:v>
                </c:pt>
                <c:pt idx="14">
                  <c:v>Shariatpur</c:v>
                </c:pt>
              </c:strCache>
            </c:strRef>
          </c:cat>
          <c:val>
            <c:numRef>
              <c:f>'Device District On-Air Time (2)'!$B$50:$B$64</c:f>
              <c:numCache>
                <c:formatCode>dd-mmm-yy</c:formatCode>
                <c:ptCount val="15"/>
                <c:pt idx="0">
                  <c:v>43160</c:v>
                </c:pt>
                <c:pt idx="1">
                  <c:v>43160</c:v>
                </c:pt>
                <c:pt idx="2">
                  <c:v>43160</c:v>
                </c:pt>
                <c:pt idx="3">
                  <c:v>43160</c:v>
                </c:pt>
                <c:pt idx="4">
                  <c:v>43160</c:v>
                </c:pt>
                <c:pt idx="5">
                  <c:v>43160</c:v>
                </c:pt>
                <c:pt idx="6">
                  <c:v>43191</c:v>
                </c:pt>
                <c:pt idx="7">
                  <c:v>43191</c:v>
                </c:pt>
                <c:pt idx="8">
                  <c:v>43191</c:v>
                </c:pt>
                <c:pt idx="9">
                  <c:v>43191</c:v>
                </c:pt>
                <c:pt idx="10">
                  <c:v>43191</c:v>
                </c:pt>
                <c:pt idx="11">
                  <c:v>43191</c:v>
                </c:pt>
                <c:pt idx="12">
                  <c:v>43191</c:v>
                </c:pt>
                <c:pt idx="13">
                  <c:v>43191</c:v>
                </c:pt>
                <c:pt idx="14">
                  <c:v>43191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1-433E-B652-7733C3196BF2}"/>
            </c:ext>
          </c:extLst>
        </c:ser>
        <c:ser>
          <c:idx val="1"/>
          <c:order val="1"/>
          <c:tx>
            <c:strRef>
              <c:f>'Device District On-Air Time (2)'!$C$1</c:f>
              <c:strCache>
                <c:ptCount val="1"/>
                <c:pt idx="0">
                  <c:v>FHL</c:v>
                </c:pt>
              </c:strCache>
            </c:strRef>
          </c:tx>
          <c:spPr>
            <a:solidFill>
              <a:srgbClr val="007A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(2)'!$A$50:$A$64</c:f>
              <c:strCache>
                <c:ptCount val="15"/>
                <c:pt idx="0">
                  <c:v>Bhola</c:v>
                </c:pt>
                <c:pt idx="1">
                  <c:v>Pabna</c:v>
                </c:pt>
                <c:pt idx="2">
                  <c:v>Chapai Nawabganj</c:v>
                </c:pt>
                <c:pt idx="3">
                  <c:v>Panchagarh</c:v>
                </c:pt>
                <c:pt idx="4">
                  <c:v>Bandarban</c:v>
                </c:pt>
                <c:pt idx="5">
                  <c:v>Joypurhat</c:v>
                </c:pt>
                <c:pt idx="6">
                  <c:v>Khagrachhari</c:v>
                </c:pt>
                <c:pt idx="7">
                  <c:v>Narail</c:v>
                </c:pt>
                <c:pt idx="8">
                  <c:v>Narsingdi</c:v>
                </c:pt>
                <c:pt idx="9">
                  <c:v>Rangamati</c:v>
                </c:pt>
                <c:pt idx="10">
                  <c:v>Bagerhat</c:v>
                </c:pt>
                <c:pt idx="11">
                  <c:v>Manikganj</c:v>
                </c:pt>
                <c:pt idx="12">
                  <c:v>Magura</c:v>
                </c:pt>
                <c:pt idx="13">
                  <c:v>Maulvibazar</c:v>
                </c:pt>
                <c:pt idx="14">
                  <c:v>Shariatpur</c:v>
                </c:pt>
              </c:strCache>
            </c:strRef>
          </c:cat>
          <c:val>
            <c:numRef>
              <c:f>'Device District On-Air Time (2)'!$C$50:$C$64</c:f>
              <c:numCache>
                <c:formatCode>General</c:formatCode>
                <c:ptCount val="15"/>
                <c:pt idx="0">
                  <c:v>121</c:v>
                </c:pt>
                <c:pt idx="1">
                  <c:v>121</c:v>
                </c:pt>
                <c:pt idx="2">
                  <c:v>121</c:v>
                </c:pt>
                <c:pt idx="3">
                  <c:v>121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90</c:v>
                </c:pt>
                <c:pt idx="8">
                  <c:v>0</c:v>
                </c:pt>
                <c:pt idx="9">
                  <c:v>90</c:v>
                </c:pt>
                <c:pt idx="10">
                  <c:v>90</c:v>
                </c:pt>
                <c:pt idx="11">
                  <c:v>0</c:v>
                </c:pt>
                <c:pt idx="12">
                  <c:v>90</c:v>
                </c:pt>
                <c:pt idx="13">
                  <c:v>0</c:v>
                </c:pt>
                <c:pt idx="1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1-433E-B652-7733C3196BF2}"/>
            </c:ext>
          </c:extLst>
        </c:ser>
        <c:ser>
          <c:idx val="2"/>
          <c:order val="2"/>
          <c:tx>
            <c:strRef>
              <c:f>'Device District On-Air Time (2)'!$D$1</c:f>
              <c:strCache>
                <c:ptCount val="1"/>
                <c:pt idx="0">
                  <c:v>SCL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(2)'!$A$50:$A$64</c:f>
              <c:strCache>
                <c:ptCount val="15"/>
                <c:pt idx="0">
                  <c:v>Bhola</c:v>
                </c:pt>
                <c:pt idx="1">
                  <c:v>Pabna</c:v>
                </c:pt>
                <c:pt idx="2">
                  <c:v>Chapai Nawabganj</c:v>
                </c:pt>
                <c:pt idx="3">
                  <c:v>Panchagarh</c:v>
                </c:pt>
                <c:pt idx="4">
                  <c:v>Bandarban</c:v>
                </c:pt>
                <c:pt idx="5">
                  <c:v>Joypurhat</c:v>
                </c:pt>
                <c:pt idx="6">
                  <c:v>Khagrachhari</c:v>
                </c:pt>
                <c:pt idx="7">
                  <c:v>Narail</c:v>
                </c:pt>
                <c:pt idx="8">
                  <c:v>Narsingdi</c:v>
                </c:pt>
                <c:pt idx="9">
                  <c:v>Rangamati</c:v>
                </c:pt>
                <c:pt idx="10">
                  <c:v>Bagerhat</c:v>
                </c:pt>
                <c:pt idx="11">
                  <c:v>Manikganj</c:v>
                </c:pt>
                <c:pt idx="12">
                  <c:v>Magura</c:v>
                </c:pt>
                <c:pt idx="13">
                  <c:v>Maulvibazar</c:v>
                </c:pt>
                <c:pt idx="14">
                  <c:v>Shariatpur</c:v>
                </c:pt>
              </c:strCache>
            </c:strRef>
          </c:cat>
          <c:val>
            <c:numRef>
              <c:f>'Device District On-Air Time (2)'!$D$50:$D$64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121</c:v>
                </c:pt>
                <c:pt idx="5">
                  <c:v>121</c:v>
                </c:pt>
                <c:pt idx="6">
                  <c:v>90</c:v>
                </c:pt>
                <c:pt idx="7">
                  <c:v>0</c:v>
                </c:pt>
                <c:pt idx="8">
                  <c:v>90</c:v>
                </c:pt>
                <c:pt idx="9">
                  <c:v>0</c:v>
                </c:pt>
                <c:pt idx="10">
                  <c:v>0</c:v>
                </c:pt>
                <c:pt idx="11">
                  <c:v>90</c:v>
                </c:pt>
                <c:pt idx="12">
                  <c:v>0</c:v>
                </c:pt>
                <c:pt idx="13">
                  <c:v>90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1-433E-B652-7733C3196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3430032"/>
        <c:axId val="1733424208"/>
        <c:extLst/>
      </c:barChart>
      <c:catAx>
        <c:axId val="1733430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24208"/>
        <c:crosses val="autoZero"/>
        <c:auto val="1"/>
        <c:lblAlgn val="ctr"/>
        <c:lblOffset val="100"/>
        <c:noMultiLvlLbl val="0"/>
      </c:catAx>
      <c:valAx>
        <c:axId val="1733424208"/>
        <c:scaling>
          <c:orientation val="minMax"/>
          <c:max val="43295"/>
          <c:min val="4315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-yy;@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30032"/>
        <c:crosses val="autoZero"/>
        <c:crossBetween val="between"/>
        <c:majorUnit val="31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'Device District On-Air Time (2)'!$B$1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'Device District On-Air Time (2)'!$A$34:$A$49</c:f>
              <c:strCache>
                <c:ptCount val="16"/>
                <c:pt idx="0">
                  <c:v>Tangail</c:v>
                </c:pt>
                <c:pt idx="1">
                  <c:v>Cox's Bazar</c:v>
                </c:pt>
                <c:pt idx="2">
                  <c:v>Jamalpur</c:v>
                </c:pt>
                <c:pt idx="3">
                  <c:v>Sherpur</c:v>
                </c:pt>
                <c:pt idx="4">
                  <c:v>Barisal</c:v>
                </c:pt>
                <c:pt idx="5">
                  <c:v>Jessore</c:v>
                </c:pt>
                <c:pt idx="6">
                  <c:v>Sunamganj</c:v>
                </c:pt>
                <c:pt idx="7">
                  <c:v>Mymensingh</c:v>
                </c:pt>
                <c:pt idx="8">
                  <c:v>Chittagong</c:v>
                </c:pt>
                <c:pt idx="9">
                  <c:v>Madaripur</c:v>
                </c:pt>
                <c:pt idx="10">
                  <c:v>Thakurgaon</c:v>
                </c:pt>
                <c:pt idx="11">
                  <c:v>Dinajpur</c:v>
                </c:pt>
                <c:pt idx="12">
                  <c:v>Dhaka</c:v>
                </c:pt>
                <c:pt idx="13">
                  <c:v>Khulna</c:v>
                </c:pt>
                <c:pt idx="14">
                  <c:v>Naogaon</c:v>
                </c:pt>
                <c:pt idx="15">
                  <c:v>Lakshmipur</c:v>
                </c:pt>
              </c:strCache>
            </c:strRef>
          </c:cat>
          <c:val>
            <c:numRef>
              <c:f>'Device District On-Air Time (2)'!$B$34:$B$49</c:f>
              <c:numCache>
                <c:formatCode>dd-mmm-yy</c:formatCode>
                <c:ptCount val="16"/>
                <c:pt idx="0">
                  <c:v>43070</c:v>
                </c:pt>
                <c:pt idx="1">
                  <c:v>43070</c:v>
                </c:pt>
                <c:pt idx="2">
                  <c:v>43070</c:v>
                </c:pt>
                <c:pt idx="3">
                  <c:v>43070</c:v>
                </c:pt>
                <c:pt idx="4">
                  <c:v>43070</c:v>
                </c:pt>
                <c:pt idx="5">
                  <c:v>43070</c:v>
                </c:pt>
                <c:pt idx="6">
                  <c:v>43070</c:v>
                </c:pt>
                <c:pt idx="7">
                  <c:v>43070</c:v>
                </c:pt>
                <c:pt idx="8">
                  <c:v>43070</c:v>
                </c:pt>
                <c:pt idx="9">
                  <c:v>43070</c:v>
                </c:pt>
                <c:pt idx="10">
                  <c:v>43160</c:v>
                </c:pt>
                <c:pt idx="11">
                  <c:v>43160</c:v>
                </c:pt>
                <c:pt idx="12">
                  <c:v>43160</c:v>
                </c:pt>
                <c:pt idx="13">
                  <c:v>43160</c:v>
                </c:pt>
                <c:pt idx="14">
                  <c:v>43160</c:v>
                </c:pt>
                <c:pt idx="15">
                  <c:v>43160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D-48E5-960C-9D42E8CCC38B}"/>
            </c:ext>
          </c:extLst>
        </c:ser>
        <c:ser>
          <c:idx val="1"/>
          <c:order val="1"/>
          <c:tx>
            <c:strRef>
              <c:f>'Device District On-Air Time (2)'!$C$1</c:f>
              <c:strCache>
                <c:ptCount val="1"/>
                <c:pt idx="0">
                  <c:v>FHL</c:v>
                </c:pt>
              </c:strCache>
            </c:strRef>
          </c:tx>
          <c:spPr>
            <a:solidFill>
              <a:srgbClr val="007A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(2)'!$A$34:$A$49</c:f>
              <c:strCache>
                <c:ptCount val="16"/>
                <c:pt idx="0">
                  <c:v>Tangail</c:v>
                </c:pt>
                <c:pt idx="1">
                  <c:v>Cox's Bazar</c:v>
                </c:pt>
                <c:pt idx="2">
                  <c:v>Jamalpur</c:v>
                </c:pt>
                <c:pt idx="3">
                  <c:v>Sherpur</c:v>
                </c:pt>
                <c:pt idx="4">
                  <c:v>Barisal</c:v>
                </c:pt>
                <c:pt idx="5">
                  <c:v>Jessore</c:v>
                </c:pt>
                <c:pt idx="6">
                  <c:v>Sunamganj</c:v>
                </c:pt>
                <c:pt idx="7">
                  <c:v>Mymensingh</c:v>
                </c:pt>
                <c:pt idx="8">
                  <c:v>Chittagong</c:v>
                </c:pt>
                <c:pt idx="9">
                  <c:v>Madaripur</c:v>
                </c:pt>
                <c:pt idx="10">
                  <c:v>Thakurgaon</c:v>
                </c:pt>
                <c:pt idx="11">
                  <c:v>Dinajpur</c:v>
                </c:pt>
                <c:pt idx="12">
                  <c:v>Dhaka</c:v>
                </c:pt>
                <c:pt idx="13">
                  <c:v>Khulna</c:v>
                </c:pt>
                <c:pt idx="14">
                  <c:v>Naogaon</c:v>
                </c:pt>
                <c:pt idx="15">
                  <c:v>Lakshmipur</c:v>
                </c:pt>
              </c:strCache>
            </c:strRef>
          </c:cat>
          <c:val>
            <c:numRef>
              <c:f>'Device District On-Air Time (2)'!$C$34:$C$49</c:f>
              <c:numCache>
                <c:formatCode>General</c:formatCode>
                <c:ptCount val="16"/>
                <c:pt idx="0">
                  <c:v>0</c:v>
                </c:pt>
                <c:pt idx="1">
                  <c:v>180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180</c:v>
                </c:pt>
                <c:pt idx="9">
                  <c:v>180</c:v>
                </c:pt>
                <c:pt idx="10">
                  <c:v>0</c:v>
                </c:pt>
                <c:pt idx="11">
                  <c:v>121</c:v>
                </c:pt>
                <c:pt idx="12">
                  <c:v>121</c:v>
                </c:pt>
                <c:pt idx="13">
                  <c:v>121</c:v>
                </c:pt>
                <c:pt idx="14">
                  <c:v>121</c:v>
                </c:pt>
                <c:pt idx="1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D-48E5-960C-9D42E8CCC38B}"/>
            </c:ext>
          </c:extLst>
        </c:ser>
        <c:ser>
          <c:idx val="2"/>
          <c:order val="2"/>
          <c:tx>
            <c:strRef>
              <c:f>'Device District On-Air Time (2)'!$D$1</c:f>
              <c:strCache>
                <c:ptCount val="1"/>
                <c:pt idx="0">
                  <c:v>SCL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'Device District On-Air Time (2)'!$A$34:$A$49</c:f>
              <c:strCache>
                <c:ptCount val="16"/>
                <c:pt idx="0">
                  <c:v>Tangail</c:v>
                </c:pt>
                <c:pt idx="1">
                  <c:v>Cox's Bazar</c:v>
                </c:pt>
                <c:pt idx="2">
                  <c:v>Jamalpur</c:v>
                </c:pt>
                <c:pt idx="3">
                  <c:v>Sherpur</c:v>
                </c:pt>
                <c:pt idx="4">
                  <c:v>Barisal</c:v>
                </c:pt>
                <c:pt idx="5">
                  <c:v>Jessore</c:v>
                </c:pt>
                <c:pt idx="6">
                  <c:v>Sunamganj</c:v>
                </c:pt>
                <c:pt idx="7">
                  <c:v>Mymensingh</c:v>
                </c:pt>
                <c:pt idx="8">
                  <c:v>Chittagong</c:v>
                </c:pt>
                <c:pt idx="9">
                  <c:v>Madaripur</c:v>
                </c:pt>
                <c:pt idx="10">
                  <c:v>Thakurgaon</c:v>
                </c:pt>
                <c:pt idx="11">
                  <c:v>Dinajpur</c:v>
                </c:pt>
                <c:pt idx="12">
                  <c:v>Dhaka</c:v>
                </c:pt>
                <c:pt idx="13">
                  <c:v>Khulna</c:v>
                </c:pt>
                <c:pt idx="14">
                  <c:v>Naogaon</c:v>
                </c:pt>
                <c:pt idx="15">
                  <c:v>Lakshmipur</c:v>
                </c:pt>
              </c:strCache>
            </c:strRef>
          </c:cat>
          <c:val>
            <c:numRef>
              <c:f>'Device District On-Air Time (2)'!$D$34:$D$49</c:f>
              <c:numCache>
                <c:formatCode>General</c:formatCode>
                <c:ptCount val="16"/>
                <c:pt idx="0">
                  <c:v>180</c:v>
                </c:pt>
                <c:pt idx="1">
                  <c:v>0</c:v>
                </c:pt>
                <c:pt idx="2">
                  <c:v>180</c:v>
                </c:pt>
                <c:pt idx="3">
                  <c:v>180</c:v>
                </c:pt>
                <c:pt idx="4">
                  <c:v>180</c:v>
                </c:pt>
                <c:pt idx="5">
                  <c:v>180</c:v>
                </c:pt>
                <c:pt idx="6">
                  <c:v>180</c:v>
                </c:pt>
                <c:pt idx="7">
                  <c:v>180</c:v>
                </c:pt>
                <c:pt idx="8">
                  <c:v>0</c:v>
                </c:pt>
                <c:pt idx="9">
                  <c:v>0</c:v>
                </c:pt>
                <c:pt idx="10">
                  <c:v>121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D-48E5-960C-9D42E8CCC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3430032"/>
        <c:axId val="1733424208"/>
        <c:extLst/>
      </c:barChart>
      <c:catAx>
        <c:axId val="1733430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24208"/>
        <c:crosses val="autoZero"/>
        <c:auto val="1"/>
        <c:lblAlgn val="ctr"/>
        <c:lblOffset val="100"/>
        <c:noMultiLvlLbl val="0"/>
      </c:catAx>
      <c:valAx>
        <c:axId val="1733424208"/>
        <c:scaling>
          <c:orientation val="minMax"/>
          <c:max val="43295"/>
          <c:min val="430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-yy;@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430032"/>
        <c:crosses val="autoZero"/>
        <c:crossBetween val="between"/>
        <c:majorUnit val="31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ISP/PSTN</a:t>
            </a:r>
            <a:r>
              <a:rPr lang="en-US" baseline="0"/>
              <a:t> </a:t>
            </a:r>
            <a:r>
              <a:rPr lang="en-US"/>
              <a:t>Internet Subscriber</a:t>
            </a:r>
            <a:r>
              <a:rPr lang="en-US" baseline="0"/>
              <a:t> in Bangladesh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20834029374256"/>
          <c:y val="0.28626832637166966"/>
          <c:w val="0.74674902487981698"/>
          <c:h val="0.41879524388011513"/>
        </c:manualLayout>
      </c:layout>
      <c:lineChart>
        <c:grouping val="standard"/>
        <c:varyColors val="0"/>
        <c:ser>
          <c:idx val="0"/>
          <c:order val="0"/>
          <c:tx>
            <c:strRef>
              <c:f>'Internet Subscriber'!$A$4</c:f>
              <c:strCache>
                <c:ptCount val="1"/>
                <c:pt idx="0">
                  <c:v>ISP + PSTN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D-4DFF-9154-840A713ABFF8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8D-4DFF-9154-840A713ABFF8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8D-4DFF-9154-840A713ABF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Subscriber'!$O$1:$W$1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Subscriber'!$O$4:$W$4</c:f>
              <c:numCache>
                <c:formatCode>0.00%</c:formatCode>
                <c:ptCount val="9"/>
                <c:pt idx="0">
                  <c:v>7.7020718362053545E-3</c:v>
                </c:pt>
                <c:pt idx="1">
                  <c:v>8.0312732937205828E-3</c:v>
                </c:pt>
                <c:pt idx="2">
                  <c:v>1.5922817768617321E-2</c:v>
                </c:pt>
                <c:pt idx="3">
                  <c:v>2.3141489201113068E-2</c:v>
                </c:pt>
                <c:pt idx="4">
                  <c:v>2.3879478814358153E-2</c:v>
                </c:pt>
                <c:pt idx="5">
                  <c:v>2.4886590979801105E-2</c:v>
                </c:pt>
                <c:pt idx="6">
                  <c:v>3.2980120988485143E-2</c:v>
                </c:pt>
                <c:pt idx="7">
                  <c:v>5.3347074129060271E-2</c:v>
                </c:pt>
                <c:pt idx="8">
                  <c:v>8.7901298813699361E-2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8D-4DFF-9154-840A713ABFF8}"/>
            </c:ext>
          </c:extLst>
        </c:ser>
        <c:ser>
          <c:idx val="1"/>
          <c:order val="1"/>
          <c:tx>
            <c:strRef>
              <c:f>'Internet Subscriber'!$A$5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'Internet Subscriber'!$O$1:$W$1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Subscriber'!$O$5:$W$5</c:f>
            </c:numRef>
          </c:val>
          <c:smooth val="0"/>
          <c:extLst>
            <c:ext xmlns:c16="http://schemas.microsoft.com/office/drawing/2014/chart" uri="{C3380CC4-5D6E-409C-BE32-E72D297353CC}">
              <c16:uniqueId val="{00000007-C48D-4DFF-9154-840A713ABFF8}"/>
            </c:ext>
          </c:extLst>
        </c:ser>
        <c:ser>
          <c:idx val="2"/>
          <c:order val="2"/>
          <c:tx>
            <c:strRef>
              <c:f>'Internet Subscriber'!$A$6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'Internet Subscriber'!$O$1:$W$1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Subscriber'!$O$6:$W$6</c:f>
            </c:numRef>
          </c:val>
          <c:smooth val="0"/>
          <c:extLst>
            <c:ext xmlns:c16="http://schemas.microsoft.com/office/drawing/2014/chart" uri="{C3380CC4-5D6E-409C-BE32-E72D297353CC}">
              <c16:uniqueId val="{00000008-C48D-4DFF-9154-840A713AB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454431"/>
        <c:axId val="1767455679"/>
      </c:lineChart>
      <c:catAx>
        <c:axId val="176745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5679"/>
        <c:crosses val="autoZero"/>
        <c:auto val="1"/>
        <c:lblAlgn val="ctr"/>
        <c:lblOffset val="100"/>
        <c:noMultiLvlLbl val="0"/>
      </c:catAx>
      <c:valAx>
        <c:axId val="176745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Subscribers</a:t>
                </a:r>
                <a:r>
                  <a:rPr lang="en-US" baseline="0" dirty="0"/>
                  <a:t> ration against total 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770648551041676E-2"/>
              <c:y val="0.21932693747815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ISP/PSTN</a:t>
            </a:r>
            <a:r>
              <a:rPr lang="en-US" baseline="0"/>
              <a:t> </a:t>
            </a:r>
            <a:r>
              <a:rPr lang="en-US"/>
              <a:t>Internet Subscriber</a:t>
            </a:r>
            <a:r>
              <a:rPr lang="en-US" baseline="0"/>
              <a:t> in Bangladesh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'Internet Subscriber'!$A$4</c:f>
              <c:strCache>
                <c:ptCount val="1"/>
                <c:pt idx="0">
                  <c:v>ISP + PSTN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B384-445F-9457-39B1A4CA0B51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84-445F-9457-39B1A4CA0B51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84-445F-9457-39B1A4CA0B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 Subscriber'!$F$1:$N$1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Subscriber'!$F$4:$N$4</c:f>
              <c:numCache>
                <c:formatCode>0.00</c:formatCode>
                <c:ptCount val="9"/>
                <c:pt idx="0">
                  <c:v>1.24</c:v>
                </c:pt>
                <c:pt idx="1">
                  <c:v>1.2929999999999999</c:v>
                </c:pt>
                <c:pt idx="2">
                  <c:v>2.5939999999999999</c:v>
                </c:pt>
                <c:pt idx="3">
                  <c:v>3.77</c:v>
                </c:pt>
                <c:pt idx="4">
                  <c:v>3.9359999999999999</c:v>
                </c:pt>
                <c:pt idx="5">
                  <c:v>4.1020000000000003</c:v>
                </c:pt>
                <c:pt idx="6">
                  <c:v>5.5</c:v>
                </c:pt>
                <c:pt idx="7">
                  <c:v>9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84-445F-9457-39B1A4CA0B51}"/>
            </c:ext>
          </c:extLst>
        </c:ser>
        <c:ser>
          <c:idx val="1"/>
          <c:order val="1"/>
          <c:tx>
            <c:strRef>
              <c:f>'Internet Subscriber'!$A$5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'Internet Subscriber'!$F$1:$N$1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Subscriber'!$F$5:$N$5</c:f>
            </c:numRef>
          </c:val>
          <c:smooth val="0"/>
          <c:extLst>
            <c:ext xmlns:c16="http://schemas.microsoft.com/office/drawing/2014/chart" uri="{C3380CC4-5D6E-409C-BE32-E72D297353CC}">
              <c16:uniqueId val="{00000004-B384-445F-9457-39B1A4CA0B51}"/>
            </c:ext>
          </c:extLst>
        </c:ser>
        <c:ser>
          <c:idx val="2"/>
          <c:order val="2"/>
          <c:tx>
            <c:strRef>
              <c:f>'Internet Subscriber'!$A$6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'Internet Subscriber'!$F$1:$N$1</c:f>
              <c:strCache>
                <c:ptCount val="9"/>
                <c:pt idx="0">
                  <c:v>January, 2015</c:v>
                </c:pt>
                <c:pt idx="1">
                  <c:v>July, 2015</c:v>
                </c:pt>
                <c:pt idx="2">
                  <c:v>January, 2016</c:v>
                </c:pt>
                <c:pt idx="3">
                  <c:v>July, 2016</c:v>
                </c:pt>
                <c:pt idx="4">
                  <c:v>January, 2017</c:v>
                </c:pt>
                <c:pt idx="5">
                  <c:v>July, 2017</c:v>
                </c:pt>
                <c:pt idx="6">
                  <c:v>July, 2018</c:v>
                </c:pt>
                <c:pt idx="7">
                  <c:v>July, 2019</c:v>
                </c:pt>
                <c:pt idx="8">
                  <c:v>July, 2020</c:v>
                </c:pt>
              </c:strCache>
            </c:strRef>
          </c:cat>
          <c:val>
            <c:numRef>
              <c:f>'Internet Subscriber'!$F$6:$N$6</c:f>
            </c:numRef>
          </c:val>
          <c:smooth val="0"/>
          <c:extLst>
            <c:ext xmlns:c16="http://schemas.microsoft.com/office/drawing/2014/chart" uri="{C3380CC4-5D6E-409C-BE32-E72D297353CC}">
              <c16:uniqueId val="{00000005-B384-445F-9457-39B1A4CA0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454431"/>
        <c:axId val="1767455679"/>
      </c:lineChart>
      <c:catAx>
        <c:axId val="176745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5679"/>
        <c:crosses val="autoZero"/>
        <c:auto val="1"/>
        <c:lblAlgn val="ctr"/>
        <c:lblOffset val="100"/>
        <c:noMultiLvlLbl val="0"/>
      </c:catAx>
      <c:valAx>
        <c:axId val="176745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Subscribers</a:t>
                </a:r>
                <a:r>
                  <a:rPr lang="en-US" baseline="0"/>
                  <a:t> in million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45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7AC57-E582-4DAE-94AA-9D295203D3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C81D4-C96C-419A-AD39-A1BC6B570041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bn-IN" sz="4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বাস্তবায়ন অগ্রগতি</a:t>
          </a:r>
          <a:endParaRPr lang="en-US" sz="48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2D6462-0681-44D7-8FE4-00AB9CC15B7A}" type="sibTrans" cxnId="{CE403F96-D14F-41E9-A080-B0694CF59804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11D57A-790A-4650-A051-0674D4F834F3}" type="parTrans" cxnId="{CE403F96-D14F-41E9-A080-B0694CF59804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C3A965-A97C-4BEC-9AAE-4B9D9E4CA1A8}">
      <dgm:prSet phldrT="[Text]" custT="1"/>
      <dgm:spPr/>
      <dgm:t>
        <a:bodyPr/>
        <a:lstStyle/>
        <a:p>
          <a:pPr algn="just">
            <a:lnSpc>
              <a:spcPct val="90000"/>
            </a:lnSpc>
            <a:spcAft>
              <a:spcPct val="20000"/>
            </a:spcAft>
          </a:pPr>
          <a:endParaRPr lang="en-US" sz="32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42FDD4-DB9B-4382-AAFF-8B611096BBC9}" type="sibTrans" cxnId="{8312158A-1E89-4433-8F6F-F86101619F44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FA7B06-5960-4410-A0B1-08CB7F4B4648}" type="parTrans" cxnId="{8312158A-1E89-4433-8F6F-F86101619F44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FEF1AF-9023-4FE9-B473-561687F19F45}">
      <dgm:prSet phldrT="[Text]" custT="1"/>
      <dgm:spPr/>
      <dgm:t>
        <a:bodyPr/>
        <a:lstStyle/>
        <a:p>
          <a:pPr algn="just">
            <a:lnSpc>
              <a:spcPct val="90000"/>
            </a:lnSpc>
            <a:spcAft>
              <a:spcPts val="600"/>
            </a:spcAft>
          </a:pP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ডাক্ট</a:t>
          </a:r>
          <a:r>
            <a:rPr lang="en-US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এবং অপ্টিক্যাল ফাইবার স্থাপনের কাজ চলছে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৫</a:t>
          </a:r>
          <a:r>
            <a:rPr lang="en-US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0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টি জেলায়</a:t>
          </a: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।</a:t>
          </a:r>
          <a:endParaRPr lang="en-US" sz="2800" b="0" kern="1200" dirty="0">
            <a:solidFill>
              <a:prstClr val="black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96C9D8B3-3733-477F-A604-4881AB414238}" type="sibTrans" cxnId="{F51C9981-E453-493B-B1A7-E96CFD66BD13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9A3393-622D-4804-9A13-57A9B37FAD53}" type="parTrans" cxnId="{F51C9981-E453-493B-B1A7-E96CFD66BD13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8F3FCB-2433-4D25-B3F3-DE5AF2B562FF}">
      <dgm:prSet phldrT="[Text]" custT="1"/>
      <dgm:spPr/>
      <dgm:t>
        <a:bodyPr/>
        <a:lstStyle/>
        <a:p>
          <a:pPr algn="just">
            <a:lnSpc>
              <a:spcPct val="90000"/>
            </a:lnSpc>
            <a:spcAft>
              <a:spcPts val="600"/>
            </a:spcAft>
          </a:pPr>
          <a:r>
            <a:rPr lang="bn-BD" sz="2800" b="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ফেব্রুয়ারী, ২০১৮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-এর মধ্যে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৪টি জেলার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কানেক্টিভিটি সম্পন্ন হয়েছে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96912B-C925-4536-B6A9-F209E89F66FB}" type="parTrans" cxnId="{1FA9A383-64DF-4E28-8662-F24BE6F36B72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4C935D-448A-4051-A33E-32DFF6CA6C65}" type="sibTrans" cxnId="{1FA9A383-64DF-4E28-8662-F24BE6F36B72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BD1BC-19F6-46F3-AACA-8F0A06391D27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endParaRPr lang="en-US" sz="32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2584B9-798F-42DF-A433-2FD6260B20A1}" type="parTrans" cxnId="{BC080890-C58A-455D-A27B-49D08DBBF07A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CE0D1F-5E53-43D4-AE85-F5C3B18E0740}" type="sibTrans" cxnId="{BC080890-C58A-455D-A27B-49D08DBBF07A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A2EF90-C2EA-469D-AE98-DA540AFC909D}">
      <dgm:prSet phldrT="[Text]" custT="1"/>
      <dgm:spPr/>
      <dgm:t>
        <a:bodyPr/>
        <a:lstStyle/>
        <a:p>
          <a:pPr algn="just">
            <a:lnSpc>
              <a:spcPct val="90000"/>
            </a:lnSpc>
            <a:spcAft>
              <a:spcPts val="600"/>
            </a:spcAft>
          </a:pP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ডাক্ট স্থাপন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হয়েছে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4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217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কিলোমিটার</a:t>
          </a:r>
          <a:r>
            <a:rPr lang="en-US" sz="32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89FA620-993D-4F91-8214-D40F27BDDD85}" type="parTrans" cxnId="{6DBEBC69-5C37-4662-8BCB-90205F20F9A4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9299AB-EAD4-4187-997A-62AAE622F2DC}" type="sibTrans" cxnId="{6DBEBC69-5C37-4662-8BCB-90205F20F9A4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F38631-D6FB-46FF-8D2E-2195E2F94E3A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অপ্টিক্যাল ফাইবার ক্যাবল স্থাপন সম্পন্ন হয়েছে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৪,৯৮৭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কিলোমিটার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893A9-5363-4A74-ADEC-33D1D09A52C2}" type="parTrans" cxnId="{7EF6398A-E716-4051-AE40-E5F704709107}">
      <dgm:prSet/>
      <dgm:spPr/>
      <dgm:t>
        <a:bodyPr/>
        <a:lstStyle/>
        <a:p>
          <a:endParaRPr lang="en-US"/>
        </a:p>
      </dgm:t>
    </dgm:pt>
    <dgm:pt modelId="{19185058-4AA2-480C-9B80-45C4076DFF66}" type="sibTrans" cxnId="{7EF6398A-E716-4051-AE40-E5F704709107}">
      <dgm:prSet/>
      <dgm:spPr/>
      <dgm:t>
        <a:bodyPr/>
        <a:lstStyle/>
        <a:p>
          <a:endParaRPr lang="en-US"/>
        </a:p>
      </dgm:t>
    </dgm:pt>
    <dgm:pt modelId="{BFA0EFFE-7C7D-4F2A-BD96-85228D691C2C}">
      <dgm:prSet phldrT="[Text]" custT="1"/>
      <dgm:spPr/>
      <dgm:t>
        <a:bodyPr/>
        <a:lstStyle/>
        <a:p>
          <a:pPr algn="just">
            <a:lnSpc>
              <a:spcPct val="90000"/>
            </a:lnSpc>
            <a:spcAft>
              <a:spcPts val="600"/>
            </a:spcAft>
          </a:pPr>
          <a:r>
            <a:rPr lang="en-US" sz="2800" b="0" kern="1200" dirty="0" err="1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মার্চ</a:t>
          </a:r>
          <a:r>
            <a:rPr lang="en-US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, ২০১৮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আরও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US" sz="2800" b="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জেলা, </a:t>
          </a:r>
          <a:r>
            <a:rPr lang="bn-BD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জুন</a:t>
          </a:r>
          <a:r>
            <a:rPr lang="en-US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, ২০১৮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r>
            <a:rPr lang="en-US" sz="2800" b="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অক্টোবর,</a:t>
          </a:r>
          <a:r>
            <a:rPr lang="en-US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 ২০১৮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৬৪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কানেক্টিভিটি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7375677C-F169-47A3-8C7D-733582363960}" type="parTrans" cxnId="{D4F2B518-9BA6-4D02-BFDC-DA658AA33142}">
      <dgm:prSet/>
      <dgm:spPr/>
      <dgm:t>
        <a:bodyPr/>
        <a:lstStyle/>
        <a:p>
          <a:endParaRPr lang="en-US"/>
        </a:p>
      </dgm:t>
    </dgm:pt>
    <dgm:pt modelId="{16101A59-243D-4B49-A85D-B52F8B6854EA}" type="sibTrans" cxnId="{D4F2B518-9BA6-4D02-BFDC-DA658AA33142}">
      <dgm:prSet/>
      <dgm:spPr/>
      <dgm:t>
        <a:bodyPr/>
        <a:lstStyle/>
        <a:p>
          <a:endParaRPr lang="en-US"/>
        </a:p>
      </dgm:t>
    </dgm:pt>
    <dgm:pt modelId="{0A54F5BF-F4BA-4F22-977D-2DE1DA6934C5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আন্ডারগ্রাউন্ড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২,৩৭৭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কিলোমিটার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0C6EA8-95D5-44F5-B640-49C1C725F5C4}" type="parTrans" cxnId="{13FE3AAB-F98F-4E35-A6FB-B3EF8A7FF53F}">
      <dgm:prSet/>
      <dgm:spPr/>
      <dgm:t>
        <a:bodyPr/>
        <a:lstStyle/>
        <a:p>
          <a:endParaRPr lang="en-US"/>
        </a:p>
      </dgm:t>
    </dgm:pt>
    <dgm:pt modelId="{0A8829B3-2D19-4010-A5CC-F23DA161C4C3}" type="sibTrans" cxnId="{13FE3AAB-F98F-4E35-A6FB-B3EF8A7FF53F}">
      <dgm:prSet/>
      <dgm:spPr/>
      <dgm:t>
        <a:bodyPr/>
        <a:lstStyle/>
        <a:p>
          <a:endParaRPr lang="en-US"/>
        </a:p>
      </dgm:t>
    </dgm:pt>
    <dgm:pt modelId="{FF8EEB74-1EB3-47E8-BA23-9BAC76AB3DB3}">
      <dgm:prSet phldrT="[Text]" custT="1"/>
      <dgm:spPr/>
      <dgm:t>
        <a:bodyPr/>
        <a:lstStyle/>
        <a:p>
          <a:pPr algn="just">
            <a:lnSpc>
              <a:spcPct val="90000"/>
            </a:lnSpc>
            <a:spcAft>
              <a:spcPts val="600"/>
            </a:spcAft>
          </a:pP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জেলা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পর্যায়ে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56টি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উপজেলা পর্যায়ে 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86টি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 ইউনিয়ন পর্যায়ে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1904টি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পিওপি রুমের রেনোভেশন সম্পন্ন হয়েছে।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D63E4-4DAE-4FF9-86EB-DE840D9D1184}" type="sibTrans" cxnId="{DB877354-B3BC-4815-A56A-1902E01A2282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D6F2A-E985-4491-A7DB-6387AAAEA17D}" type="parTrans" cxnId="{DB877354-B3BC-4815-A56A-1902E01A2282}">
      <dgm:prSet/>
      <dgm:spPr/>
      <dgm:t>
        <a:bodyPr/>
        <a:lstStyle/>
        <a:p>
          <a:endParaRPr lang="en-US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ABBFC5-31F8-4B9E-BF89-D14E203D99D7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ওভারহেড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২,৬১০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কিলোমিটার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D530A3-C95B-4AE9-B510-A5B97E19EAF0}" type="parTrans" cxnId="{5638BEE8-9CF6-45B4-92F8-760CC8C34124}">
      <dgm:prSet/>
      <dgm:spPr/>
      <dgm:t>
        <a:bodyPr/>
        <a:lstStyle/>
        <a:p>
          <a:endParaRPr lang="en-US"/>
        </a:p>
      </dgm:t>
    </dgm:pt>
    <dgm:pt modelId="{6F8ADBD2-737B-4A75-B41D-F7DB6CC41F6A}" type="sibTrans" cxnId="{5638BEE8-9CF6-45B4-92F8-760CC8C34124}">
      <dgm:prSet/>
      <dgm:spPr/>
      <dgm:t>
        <a:bodyPr/>
        <a:lstStyle/>
        <a:p>
          <a:endParaRPr lang="en-US"/>
        </a:p>
      </dgm:t>
    </dgm:pt>
    <dgm:pt modelId="{2D892B7E-5EF6-4954-AA56-5851B69AB513}" type="pres">
      <dgm:prSet presAssocID="{7B47AC57-E582-4DAE-94AA-9D295203D337}" presName="linear" presStyleCnt="0">
        <dgm:presLayoutVars>
          <dgm:animLvl val="lvl"/>
          <dgm:resizeHandles val="exact"/>
        </dgm:presLayoutVars>
      </dgm:prSet>
      <dgm:spPr/>
    </dgm:pt>
    <dgm:pt modelId="{B4864E17-F9DC-47DF-91A3-E90C46107802}" type="pres">
      <dgm:prSet presAssocID="{E37C81D4-C96C-419A-AD39-A1BC6B570041}" presName="parentText" presStyleLbl="node1" presStyleIdx="0" presStyleCnt="1" custScaleX="159066" custScaleY="126522" custLinFactNeighborX="-507" custLinFactNeighborY="191">
        <dgm:presLayoutVars>
          <dgm:chMax val="0"/>
          <dgm:bulletEnabled val="1"/>
        </dgm:presLayoutVars>
      </dgm:prSet>
      <dgm:spPr/>
    </dgm:pt>
    <dgm:pt modelId="{675DCE5C-88EE-4B51-9E89-9F58DCBC83A0}" type="pres">
      <dgm:prSet presAssocID="{E37C81D4-C96C-419A-AD39-A1BC6B570041}" presName="childText" presStyleLbl="revTx" presStyleIdx="0" presStyleCnt="1" custScaleY="82461" custLinFactNeighborY="33213">
        <dgm:presLayoutVars>
          <dgm:bulletEnabled val="1"/>
        </dgm:presLayoutVars>
      </dgm:prSet>
      <dgm:spPr/>
    </dgm:pt>
  </dgm:ptLst>
  <dgm:cxnLst>
    <dgm:cxn modelId="{D4F2B518-9BA6-4D02-BFDC-DA658AA33142}" srcId="{E37C81D4-C96C-419A-AD39-A1BC6B570041}" destId="{BFA0EFFE-7C7D-4F2A-BD96-85228D691C2C}" srcOrd="5" destOrd="0" parTransId="{7375677C-F169-47A3-8C7D-733582363960}" sibTransId="{16101A59-243D-4B49-A85D-B52F8B6854EA}"/>
    <dgm:cxn modelId="{EF508530-0FB2-4DE9-B05E-42FDFB3231FA}" type="presOf" srcId="{0A54F5BF-F4BA-4F22-977D-2DE1DA6934C5}" destId="{675DCE5C-88EE-4B51-9E89-9F58DCBC83A0}" srcOrd="0" destOrd="3" presId="urn:microsoft.com/office/officeart/2005/8/layout/vList2"/>
    <dgm:cxn modelId="{C33C5462-3384-42F6-8175-D0F514F6B2B5}" type="presOf" srcId="{EADBD1BC-19F6-46F3-AACA-8F0A06391D27}" destId="{675DCE5C-88EE-4B51-9E89-9F58DCBC83A0}" srcOrd="0" destOrd="8" presId="urn:microsoft.com/office/officeart/2005/8/layout/vList2"/>
    <dgm:cxn modelId="{6DBEBC69-5C37-4662-8BCB-90205F20F9A4}" srcId="{E37C81D4-C96C-419A-AD39-A1BC6B570041}" destId="{61A2EF90-C2EA-469D-AE98-DA540AFC909D}" srcOrd="1" destOrd="0" parTransId="{289FA620-993D-4F91-8214-D40F27BDDD85}" sibTransId="{C09299AB-EAD4-4187-997A-62AAE622F2DC}"/>
    <dgm:cxn modelId="{6D27376A-A072-455D-A962-3B3869C81926}" type="presOf" srcId="{7B47AC57-E582-4DAE-94AA-9D295203D337}" destId="{2D892B7E-5EF6-4954-AA56-5851B69AB513}" srcOrd="0" destOrd="0" presId="urn:microsoft.com/office/officeart/2005/8/layout/vList2"/>
    <dgm:cxn modelId="{DCE08B6C-AC5F-44DA-826E-A3362F7177C9}" type="presOf" srcId="{A6ABBFC5-31F8-4B9E-BF89-D14E203D99D7}" destId="{675DCE5C-88EE-4B51-9E89-9F58DCBC83A0}" srcOrd="0" destOrd="4" presId="urn:microsoft.com/office/officeart/2005/8/layout/vList2"/>
    <dgm:cxn modelId="{DB877354-B3BC-4815-A56A-1902E01A2282}" srcId="{E37C81D4-C96C-419A-AD39-A1BC6B570041}" destId="{FF8EEB74-1EB3-47E8-BA23-9BAC76AB3DB3}" srcOrd="3" destOrd="0" parTransId="{7D8D6F2A-E985-4491-A7DB-6387AAAEA17D}" sibTransId="{EE6D63E4-4DAE-4FF9-86EB-DE840D9D1184}"/>
    <dgm:cxn modelId="{118C5576-4DED-40C8-AEC9-744C12B49581}" type="presOf" srcId="{0DC3A965-A97C-4BEC-9AAE-4B9D9E4CA1A8}" destId="{675DCE5C-88EE-4B51-9E89-9F58DCBC83A0}" srcOrd="0" destOrd="9" presId="urn:microsoft.com/office/officeart/2005/8/layout/vList2"/>
    <dgm:cxn modelId="{65305159-59A2-4C96-8659-C6ED2FAC4180}" type="presOf" srcId="{75FEF1AF-9023-4FE9-B473-561687F19F45}" destId="{675DCE5C-88EE-4B51-9E89-9F58DCBC83A0}" srcOrd="0" destOrd="0" presId="urn:microsoft.com/office/officeart/2005/8/layout/vList2"/>
    <dgm:cxn modelId="{F51C9981-E453-493B-B1A7-E96CFD66BD13}" srcId="{E37C81D4-C96C-419A-AD39-A1BC6B570041}" destId="{75FEF1AF-9023-4FE9-B473-561687F19F45}" srcOrd="0" destOrd="0" parTransId="{9B9A3393-622D-4804-9A13-57A9B37FAD53}" sibTransId="{96C9D8B3-3733-477F-A604-4881AB414238}"/>
    <dgm:cxn modelId="{1FA9A383-64DF-4E28-8662-F24BE6F36B72}" srcId="{E37C81D4-C96C-419A-AD39-A1BC6B570041}" destId="{5B8F3FCB-2433-4D25-B3F3-DE5AF2B562FF}" srcOrd="4" destOrd="0" parTransId="{3B96912B-C925-4536-B6A9-F209E89F66FB}" sibTransId="{A64C935D-448A-4051-A33E-32DFF6CA6C65}"/>
    <dgm:cxn modelId="{8312158A-1E89-4433-8F6F-F86101619F44}" srcId="{E37C81D4-C96C-419A-AD39-A1BC6B570041}" destId="{0DC3A965-A97C-4BEC-9AAE-4B9D9E4CA1A8}" srcOrd="7" destOrd="0" parTransId="{48FA7B06-5960-4410-A0B1-08CB7F4B4648}" sibTransId="{2842FDD4-DB9B-4382-AAFF-8B611096BBC9}"/>
    <dgm:cxn modelId="{7EF6398A-E716-4051-AE40-E5F704709107}" srcId="{E37C81D4-C96C-419A-AD39-A1BC6B570041}" destId="{8FF38631-D6FB-46FF-8D2E-2195E2F94E3A}" srcOrd="2" destOrd="0" parTransId="{AB5893A9-5363-4A74-ADEC-33D1D09A52C2}" sibTransId="{19185058-4AA2-480C-9B80-45C4076DFF66}"/>
    <dgm:cxn modelId="{BC080890-C58A-455D-A27B-49D08DBBF07A}" srcId="{E37C81D4-C96C-419A-AD39-A1BC6B570041}" destId="{EADBD1BC-19F6-46F3-AACA-8F0A06391D27}" srcOrd="6" destOrd="0" parTransId="{A22584B9-798F-42DF-A433-2FD6260B20A1}" sibTransId="{90CE0D1F-5E53-43D4-AE85-F5C3B18E0740}"/>
    <dgm:cxn modelId="{CE403F96-D14F-41E9-A080-B0694CF59804}" srcId="{7B47AC57-E582-4DAE-94AA-9D295203D337}" destId="{E37C81D4-C96C-419A-AD39-A1BC6B570041}" srcOrd="0" destOrd="0" parTransId="{B411D57A-790A-4650-A051-0674D4F834F3}" sibTransId="{B02D6462-0681-44D7-8FE4-00AB9CC15B7A}"/>
    <dgm:cxn modelId="{3B349B97-EE39-40C5-9728-310154D8D0CF}" type="presOf" srcId="{E37C81D4-C96C-419A-AD39-A1BC6B570041}" destId="{B4864E17-F9DC-47DF-91A3-E90C46107802}" srcOrd="0" destOrd="0" presId="urn:microsoft.com/office/officeart/2005/8/layout/vList2"/>
    <dgm:cxn modelId="{62AC279B-6C41-4D05-BEC7-1693EDCCC586}" type="presOf" srcId="{5B8F3FCB-2433-4D25-B3F3-DE5AF2B562FF}" destId="{675DCE5C-88EE-4B51-9E89-9F58DCBC83A0}" srcOrd="0" destOrd="6" presId="urn:microsoft.com/office/officeart/2005/8/layout/vList2"/>
    <dgm:cxn modelId="{E78AB29B-DEE9-4B7B-B398-4BCC250F8404}" type="presOf" srcId="{8FF38631-D6FB-46FF-8D2E-2195E2F94E3A}" destId="{675DCE5C-88EE-4B51-9E89-9F58DCBC83A0}" srcOrd="0" destOrd="2" presId="urn:microsoft.com/office/officeart/2005/8/layout/vList2"/>
    <dgm:cxn modelId="{13FE3AAB-F98F-4E35-A6FB-B3EF8A7FF53F}" srcId="{8FF38631-D6FB-46FF-8D2E-2195E2F94E3A}" destId="{0A54F5BF-F4BA-4F22-977D-2DE1DA6934C5}" srcOrd="0" destOrd="0" parTransId="{0E0C6EA8-95D5-44F5-B640-49C1C725F5C4}" sibTransId="{0A8829B3-2D19-4010-A5CC-F23DA161C4C3}"/>
    <dgm:cxn modelId="{EFD716AC-4A85-462B-AD33-973042D8EADA}" type="presOf" srcId="{BFA0EFFE-7C7D-4F2A-BD96-85228D691C2C}" destId="{675DCE5C-88EE-4B51-9E89-9F58DCBC83A0}" srcOrd="0" destOrd="7" presId="urn:microsoft.com/office/officeart/2005/8/layout/vList2"/>
    <dgm:cxn modelId="{133729DA-DC8C-4697-B041-F9D17CBDCB01}" type="presOf" srcId="{61A2EF90-C2EA-469D-AE98-DA540AFC909D}" destId="{675DCE5C-88EE-4B51-9E89-9F58DCBC83A0}" srcOrd="0" destOrd="1" presId="urn:microsoft.com/office/officeart/2005/8/layout/vList2"/>
    <dgm:cxn modelId="{5638BEE8-9CF6-45B4-92F8-760CC8C34124}" srcId="{8FF38631-D6FB-46FF-8D2E-2195E2F94E3A}" destId="{A6ABBFC5-31F8-4B9E-BF89-D14E203D99D7}" srcOrd="1" destOrd="0" parTransId="{A8D530A3-C95B-4AE9-B510-A5B97E19EAF0}" sibTransId="{6F8ADBD2-737B-4A75-B41D-F7DB6CC41F6A}"/>
    <dgm:cxn modelId="{117A91FE-C87B-4F33-91B6-8B3B2EE3EFF8}" type="presOf" srcId="{FF8EEB74-1EB3-47E8-BA23-9BAC76AB3DB3}" destId="{675DCE5C-88EE-4B51-9E89-9F58DCBC83A0}" srcOrd="0" destOrd="5" presId="urn:microsoft.com/office/officeart/2005/8/layout/vList2"/>
    <dgm:cxn modelId="{1F737B83-739E-4EC4-8243-BB634F0CC36C}" type="presParOf" srcId="{2D892B7E-5EF6-4954-AA56-5851B69AB513}" destId="{B4864E17-F9DC-47DF-91A3-E90C46107802}" srcOrd="0" destOrd="0" presId="urn:microsoft.com/office/officeart/2005/8/layout/vList2"/>
    <dgm:cxn modelId="{ADAAD950-3FD9-42AD-9477-6D942A5DE106}" type="presParOf" srcId="{2D892B7E-5EF6-4954-AA56-5851B69AB513}" destId="{675DCE5C-88EE-4B51-9E89-9F58DCBC83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64E17-F9DC-47DF-91A3-E90C46107802}">
      <dsp:nvSpPr>
        <dsp:cNvPr id="0" name=""/>
        <dsp:cNvSpPr/>
      </dsp:nvSpPr>
      <dsp:spPr>
        <a:xfrm>
          <a:off x="0" y="75958"/>
          <a:ext cx="11481459" cy="605741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বাস্তবায়ন অগ্রগতি</a:t>
          </a:r>
          <a:endParaRPr lang="en-US" sz="4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570" y="105528"/>
        <a:ext cx="11422319" cy="546601"/>
      </dsp:txXfrm>
    </dsp:sp>
    <dsp:sp modelId="{675DCE5C-88EE-4B51-9E89-9F58DCBC83A0}">
      <dsp:nvSpPr>
        <dsp:cNvPr id="0" name=""/>
        <dsp:cNvSpPr/>
      </dsp:nvSpPr>
      <dsp:spPr>
        <a:xfrm>
          <a:off x="0" y="736191"/>
          <a:ext cx="11481459" cy="463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536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ডাক্ট</a:t>
          </a:r>
          <a:r>
            <a:rPr lang="en-US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এবং অপ্টিক্যাল ফাইবার স্থাপনের কাজ চলছে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৫</a:t>
          </a:r>
          <a:r>
            <a:rPr lang="en-US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0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টি জেলায়</a:t>
          </a: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।</a:t>
          </a:r>
          <a:endParaRPr lang="en-US" sz="2800" b="0" kern="1200" dirty="0">
            <a:solidFill>
              <a:prstClr val="black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ডাক্ট স্থাপন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হয়েছে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4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217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কিলোমিটার</a:t>
          </a:r>
          <a:r>
            <a:rPr lang="en-US" sz="32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marL="285750" lvl="1" indent="-28575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অপ্টিক্যাল ফাইবার ক্যাবল স্থাপন সম্পন্ন হয়েছে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৪,৯৮৭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কিলোমিটার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571500" lvl="2" indent="-28575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আন্ডারগ্রাউন্ড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২,৩৭৭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কিলোমিটার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571500" lvl="2" indent="-28575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ওভারহেড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bn-BD" sz="3200" b="0" kern="1200" dirty="0">
              <a:solidFill>
                <a:srgbClr val="FF000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২,৬১০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কিলোমিটার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bn-BD" sz="2800" b="0" kern="1200" dirty="0">
              <a:solidFill>
                <a:prstClr val="black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জেলা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পর্যায়ে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56টি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উপজেলা পর্যায়ে 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86টি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 ইউনিয়ন পর্যায়ে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1904টি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পিওপি রুমের রেনোভেশন সম্পন্ন হয়েছে।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bn-BD" sz="2800" b="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ফেব্রুয়ারী, ২০১৮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-এর মধ্যে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৪টি জেলার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কানেক্টিভিটি সম্পন্ন হয়েছে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800" b="0" kern="1200" dirty="0" err="1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মার্চ</a:t>
          </a:r>
          <a:r>
            <a:rPr lang="en-US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, ২০১৮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আরও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en-US" sz="2800" b="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জেলা, </a:t>
          </a:r>
          <a:r>
            <a:rPr lang="bn-BD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জুন</a:t>
          </a:r>
          <a:r>
            <a:rPr lang="en-US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, ২০১৮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r>
            <a:rPr lang="en-US" sz="2800" b="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অক্টোবর,</a:t>
          </a:r>
          <a:r>
            <a:rPr lang="en-US" sz="2800" b="0" kern="1200" dirty="0">
              <a:solidFill>
                <a:srgbClr val="0070C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 ২০১৮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</a:t>
          </a:r>
          <a:r>
            <a:rPr lang="bn-BD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৬৪</a:t>
          </a:r>
          <a:r>
            <a:rPr lang="bn-BD" sz="2800" b="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কানেক্টিভিটি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36191"/>
        <a:ext cx="11481459" cy="4633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A8D8-15F6-4576-B0B2-64737B606BD9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69F9-7B1B-4A14-AD01-C3CDEF3E1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BBC9E-3E9B-40AF-BE8E-B087B7E183C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41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639B-87E1-419A-970F-B6D8980A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AA28F-263C-4ACD-B15D-9FF520EA2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E0913-2B26-4D2F-8F83-70197E79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91D9-4CFD-4F1B-86A4-97874348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3D94-E0C1-4913-AA01-67E768DA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E206-5BCA-46C6-837D-59C1EEDE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4D9B0-B87E-4D9F-AFAE-DAFE3D5AA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5AD7E-76E8-4F80-BE47-A1206F79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C772A-EAB2-4188-8ABB-286F3179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F54D6-A2B1-48A3-B42A-BBF75E8C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0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51498-8DEA-4DA1-932A-757CDE0FE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CFE9B-A0E3-4B42-843E-C5F6357BF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E6DF9-241B-486B-982D-FFB6D63F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09C3-3255-47C5-96EF-4F075B08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773C-0B31-4188-9715-137F8D28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E2D-C208-419C-B429-C215F476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F766A-0160-4D3F-840B-4CB3B6506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D9A1-0B41-45C8-A40C-8A674854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D540-BB9A-4376-93D6-FE0456E8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B090-5303-4136-98C8-C0D0EDA8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3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DCE2-D738-418D-AD51-C4DDBAC0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894DE-BD3B-41FB-A462-78679599F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3685D-4CC3-47E4-9E59-EEF6B931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AF9F3-0BAE-452B-899A-15E13F5E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75DB-4F22-4369-87D1-EAF90172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328A-BA2D-44EB-9599-C8AD2DA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D874D-7C40-4962-8ECA-8501EF7F0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3883C-5BA2-4B93-818F-3D4DDB580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E11B-3017-4ED5-9073-FEB64569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0F370-DC22-4A19-A55A-C3D550C7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15469-E346-4F2A-9138-9B9EF130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3700-C8C0-4697-BD8A-468F927B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5641D-D6A5-4EA9-A468-AB3DD8B0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FB8C3-63CF-4DA9-9CAB-A8F9700EB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A918A-E049-4322-ADC0-25641D27E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9987C-6E6F-47F9-BD0B-310CC64BD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639AD-88DB-490A-9061-CED053C7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CF826-0462-4911-96A6-E8D2D603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3AE555-5ED0-48E4-BA7E-2FCBFB95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F2E9-4532-4988-8D85-EA70C238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75F49-32F0-45B5-A5C6-F1F86943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7AA9-DB03-4F1B-9DCC-90F3FE1B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14542-CDF0-4871-8684-25EE1D0D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7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B0A1F-782A-478E-8042-7D8CB2B7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90997-8258-4EC2-BEB2-87AC3BF1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12DAC-CAA4-4990-BD4D-E4ADACB4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26BB-7745-417D-850C-D39DD94F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8BC3-5BB9-4380-8761-EE2309CB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6974B-6BE7-4347-9E53-3F9FF8FB5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FAB6F-1652-41AE-93C9-2C1A1BAE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C3A0-1AAC-4B63-8913-5D2CC29B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BA7BF-B12B-4F4F-B6A1-3AB7F127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F798-D69D-4988-8D55-F8A61987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98BCA-C66A-4780-A1BB-044ACB236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49EF-26A2-4F96-BECB-690DBCE9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8A7EA-2A46-455E-8C2F-9B5060EF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A3B0-184E-44A6-8E93-BB875ECB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95861-0021-4DF8-A067-75202AB6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21F83-4CC3-40DB-A9AE-188458E3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B2C1F-0312-4D20-8B0F-692DCAA8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F0D2-E8C9-4B5F-8F6A-986D8872D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4222B-95E6-499D-B8D4-2FA093F8E727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AE0F-51EB-455B-AC02-5B06AEDF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5B8B-5272-4973-A5B3-B39DE7CBF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B2A0-CA2D-474D-9858-449538E1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9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2155-5C75-488E-B9B8-EBA2E4ADA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7" y="374072"/>
            <a:ext cx="10784176" cy="2660675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National ICT Infra-Network for Bangladesh Government Phase III(</a:t>
            </a:r>
            <a:r>
              <a:rPr lang="en-US" b="1" dirty="0">
                <a:solidFill>
                  <a:srgbClr val="FF0000"/>
                </a:solidFill>
              </a:rPr>
              <a:t>Info-</a:t>
            </a:r>
            <a:r>
              <a:rPr lang="en-US" b="1" dirty="0" err="1">
                <a:solidFill>
                  <a:srgbClr val="FF0000"/>
                </a:solidFill>
              </a:rPr>
              <a:t>Sarker</a:t>
            </a:r>
            <a:r>
              <a:rPr lang="en-US" b="1" dirty="0">
                <a:solidFill>
                  <a:srgbClr val="FF0000"/>
                </a:solidFill>
              </a:rPr>
              <a:t> phase 3</a:t>
            </a:r>
            <a:r>
              <a:rPr lang="en-US" dirty="0">
                <a:solidFill>
                  <a:srgbClr val="0070C0"/>
                </a:solidFill>
              </a:rPr>
              <a:t>) Project: </a:t>
            </a:r>
            <a:br>
              <a:rPr lang="en-US" sz="4800" dirty="0">
                <a:solidFill>
                  <a:srgbClr val="0070C0"/>
                </a:solidFill>
              </a:rPr>
            </a:b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34AA5-F44A-45F7-AD9B-69A95A14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4" y="3214258"/>
            <a:ext cx="8915399" cy="252152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Dr. </a:t>
            </a:r>
            <a:r>
              <a:rPr lang="en-US" sz="2600" b="1" dirty="0" err="1"/>
              <a:t>Bikarna</a:t>
            </a:r>
            <a:r>
              <a:rPr lang="en-US" sz="2600" b="1" dirty="0"/>
              <a:t> Kumar Ghosh</a:t>
            </a:r>
          </a:p>
          <a:p>
            <a:r>
              <a:rPr lang="en-US" sz="2400" dirty="0"/>
              <a:t>Project Director (Joint Secretary)</a:t>
            </a:r>
          </a:p>
          <a:p>
            <a:r>
              <a:rPr lang="en-US" sz="2400" dirty="0"/>
              <a:t>Bangladesh Computer Council</a:t>
            </a:r>
          </a:p>
          <a:p>
            <a:r>
              <a:rPr lang="en-US" sz="2400" dirty="0"/>
              <a:t>ICT Division</a:t>
            </a:r>
          </a:p>
          <a:p>
            <a:r>
              <a:rPr lang="en-US" sz="2400" dirty="0"/>
              <a:t>Ministry of Posts, Telecommunications and IT</a:t>
            </a:r>
          </a:p>
          <a:p>
            <a:r>
              <a:rPr lang="en-US" sz="2400" dirty="0"/>
              <a:t>bikarnag@gmail.com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01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E8A10-764A-4138-BE65-33D63FB7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Info </a:t>
            </a:r>
            <a:r>
              <a:rPr lang="en-US" dirty="0" err="1">
                <a:solidFill>
                  <a:srgbClr val="FF0000"/>
                </a:solidFill>
              </a:rPr>
              <a:t>Sarker</a:t>
            </a:r>
            <a:r>
              <a:rPr lang="en-US" dirty="0">
                <a:solidFill>
                  <a:srgbClr val="FF0000"/>
                </a:solidFill>
              </a:rPr>
              <a:t> Phase-3 </a:t>
            </a:r>
            <a:r>
              <a:rPr lang="en-US" dirty="0"/>
              <a:t>Project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97BA-AB28-49FA-AC74-0F417C60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364777"/>
            <a:ext cx="10422554" cy="524249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Name of The Project: 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Development of National ICT Infra-Network for Bangladesh Government Phase-III (Info-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Sarker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Phase-3) Project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Total Budget: US $ 255.04 Million</a:t>
            </a:r>
          </a:p>
          <a:p>
            <a:pPr lvl="1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Government of Bangladesh: US $ 98.48 Million</a:t>
            </a:r>
          </a:p>
          <a:p>
            <a:pPr lvl="1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Government of China: US $ 156.56 Million</a:t>
            </a:r>
            <a:endParaRPr lang="bn-IN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Project Duration: 01 January, 2017 to 30 June, 2018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Implementing Agency: Bangladesh Computer Council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Sponsoring Division: ICT Division, Ministry of Posts, Telecommunications and IT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Project Implementation Manpower: 148</a:t>
            </a:r>
          </a:p>
          <a:p>
            <a:pPr lvl="1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Central manpower: 20</a:t>
            </a:r>
          </a:p>
          <a:p>
            <a:pPr lvl="1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District-wise manpower: 128</a:t>
            </a:r>
          </a:p>
        </p:txBody>
      </p:sp>
    </p:spTree>
    <p:extLst>
      <p:ext uri="{BB962C8B-B14F-4D97-AF65-F5344CB8AC3E}">
        <p14:creationId xmlns:p14="http://schemas.microsoft.com/office/powerpoint/2010/main" val="240414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E8A10-764A-4138-BE65-33D63FB7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Info </a:t>
            </a:r>
            <a:r>
              <a:rPr lang="en-US" dirty="0" err="1">
                <a:solidFill>
                  <a:srgbClr val="FF0000"/>
                </a:solidFill>
              </a:rPr>
              <a:t>Sarker</a:t>
            </a:r>
            <a:r>
              <a:rPr lang="en-US" dirty="0">
                <a:solidFill>
                  <a:srgbClr val="FF0000"/>
                </a:solidFill>
              </a:rPr>
              <a:t> Phase-3 </a:t>
            </a:r>
            <a:r>
              <a:rPr lang="en-US" dirty="0"/>
              <a:t>Project (objectives)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97BA-AB28-49FA-AC74-0F417C60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599"/>
            <a:ext cx="9317653" cy="4473677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 expand existing network established under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BanglaGovNet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and Info-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Sarker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Phase-2 to </a:t>
            </a:r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2600 selected Unions 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from the 4554 Unions.</a:t>
            </a:r>
          </a:p>
          <a:p>
            <a:pPr lvl="0" algn="just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 strengthen the </a:t>
            </a:r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capacity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of Union Digital Centers (UDCs) to provide connectivity to offices, schools and colleges.</a:t>
            </a:r>
          </a:p>
          <a:p>
            <a:pPr lvl="0" algn="just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 ensure access to </a:t>
            </a:r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e-services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for the rural communities of Bangladesh to achieve the goal of the National ICT Policy 2015.</a:t>
            </a:r>
          </a:p>
          <a:p>
            <a:pPr algn="just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 connect the </a:t>
            </a:r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1000 Police offices </a:t>
            </a:r>
          </a:p>
          <a:p>
            <a:pPr algn="just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 support the </a:t>
            </a:r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employment generation 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through the use of ICT.</a:t>
            </a:r>
          </a:p>
        </p:txBody>
      </p:sp>
    </p:spTree>
    <p:extLst>
      <p:ext uri="{BB962C8B-B14F-4D97-AF65-F5344CB8AC3E}">
        <p14:creationId xmlns:p14="http://schemas.microsoft.com/office/powerpoint/2010/main" val="96586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36E7C-4D37-40CE-9133-CDE155EEC99F}"/>
              </a:ext>
            </a:extLst>
          </p:cNvPr>
          <p:cNvGrpSpPr/>
          <p:nvPr/>
        </p:nvGrpSpPr>
        <p:grpSpPr>
          <a:xfrm>
            <a:off x="1535114" y="404664"/>
            <a:ext cx="8953374" cy="5955178"/>
            <a:chOff x="1535114" y="404664"/>
            <a:chExt cx="8953374" cy="5955178"/>
          </a:xfrm>
        </p:grpSpPr>
        <p:cxnSp>
          <p:nvCxnSpPr>
            <p:cNvPr id="785" name="直接连接符 784"/>
            <p:cNvCxnSpPr/>
            <p:nvPr/>
          </p:nvCxnSpPr>
          <p:spPr bwMode="auto">
            <a:xfrm>
              <a:off x="6888088" y="4509121"/>
              <a:ext cx="3250" cy="220043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2" name="直接连接符 781"/>
            <p:cNvCxnSpPr/>
            <p:nvPr/>
          </p:nvCxnSpPr>
          <p:spPr bwMode="auto">
            <a:xfrm flipH="1">
              <a:off x="5519739" y="4581128"/>
              <a:ext cx="199" cy="157560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8" name="直接连接符 767"/>
            <p:cNvCxnSpPr/>
            <p:nvPr/>
          </p:nvCxnSpPr>
          <p:spPr bwMode="auto">
            <a:xfrm>
              <a:off x="4439816" y="4093462"/>
              <a:ext cx="0" cy="415658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67" name="Picture 715" descr="图片3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9475" y="5521995"/>
              <a:ext cx="216023" cy="221176"/>
            </a:xfrm>
            <a:prstGeom prst="rect">
              <a:avLst/>
            </a:prstGeom>
            <a:solidFill>
              <a:srgbClr val="FFC000"/>
            </a:solidFill>
          </p:spPr>
        </p:pic>
        <p:cxnSp>
          <p:nvCxnSpPr>
            <p:cNvPr id="639" name="直接连接符 638"/>
            <p:cNvCxnSpPr>
              <a:endCxn id="667" idx="3"/>
            </p:cNvCxnSpPr>
            <p:nvPr/>
          </p:nvCxnSpPr>
          <p:spPr bwMode="auto">
            <a:xfrm flipH="1">
              <a:off x="4555498" y="5631617"/>
              <a:ext cx="244359" cy="967"/>
            </a:xfrm>
            <a:prstGeom prst="line">
              <a:avLst/>
            </a:prstGeom>
            <a:ln w="44450" cmpd="dbl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8" name="标题 1"/>
            <p:cNvSpPr txBox="1">
              <a:spLocks/>
            </p:cNvSpPr>
            <p:nvPr/>
          </p:nvSpPr>
          <p:spPr>
            <a:xfrm>
              <a:off x="6920710" y="404664"/>
              <a:ext cx="3423762" cy="404664"/>
            </a:xfrm>
            <a:prstGeom prst="rect">
              <a:avLst/>
            </a:prstGeom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 dirty="0">
                  <a:solidFill>
                    <a:srgbClr val="99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Info-Sarker Network</a:t>
              </a:r>
            </a:p>
          </p:txBody>
        </p:sp>
        <p:pic>
          <p:nvPicPr>
            <p:cNvPr id="1078" name="Picture 18" descr="D:\KeyShot\KeyShot\Renderings\0826\rp_0826.61 nowheel 副本.jpg"/>
            <p:cNvPicPr>
              <a:picLocks noChangeAspect="1" noChangeArrowheads="1"/>
            </p:cNvPicPr>
            <p:nvPr/>
          </p:nvPicPr>
          <p:blipFill>
            <a:blip r:embed="rId4" cstate="print"/>
            <a:srcRect l="28983" t="6667" r="30374"/>
            <a:stretch>
              <a:fillRect/>
            </a:stretch>
          </p:blipFill>
          <p:spPr bwMode="auto">
            <a:xfrm>
              <a:off x="9840417" y="4890646"/>
              <a:ext cx="447319" cy="57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18"/>
            <p:cNvSpPr txBox="1">
              <a:spLocks noChangeArrowheads="1"/>
            </p:cNvSpPr>
            <p:nvPr/>
          </p:nvSpPr>
          <p:spPr bwMode="auto">
            <a:xfrm>
              <a:off x="3071664" y="2780928"/>
              <a:ext cx="936104" cy="326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9173" tIns="39586" rIns="79173" bIns="39586">
              <a:spAutoFit/>
            </a:bodyPr>
            <a:lstStyle/>
            <a:p>
              <a:pPr defTabSz="801688">
                <a:spcBef>
                  <a:spcPct val="50000"/>
                </a:spcBef>
              </a:pPr>
              <a:r>
                <a:rPr lang="en-US" altLang="zh-CN" sz="800" dirty="0"/>
                <a:t>DHQ  Backbone Router (C7609)</a:t>
              </a:r>
            </a:p>
          </p:txBody>
        </p:sp>
        <p:pic>
          <p:nvPicPr>
            <p:cNvPr id="106" name="Picture 332" descr="图片2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4802" y="2857429"/>
              <a:ext cx="380999" cy="36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4" name="直接连接符 203"/>
            <p:cNvCxnSpPr>
              <a:stCxn id="106" idx="3"/>
              <a:endCxn id="115" idx="5"/>
            </p:cNvCxnSpPr>
            <p:nvPr/>
          </p:nvCxnSpPr>
          <p:spPr bwMode="auto">
            <a:xfrm flipV="1">
              <a:off x="4295801" y="3035614"/>
              <a:ext cx="384233" cy="2249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Picture 3164" descr="图片28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231904" y="836712"/>
              <a:ext cx="304800" cy="325844"/>
            </a:xfrm>
            <a:prstGeom prst="rect">
              <a:avLst/>
            </a:prstGeom>
            <a:noFill/>
          </p:spPr>
        </p:pic>
        <p:pic>
          <p:nvPicPr>
            <p:cNvPr id="6" name="Picture 3164" descr="图片28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14936" y="836712"/>
              <a:ext cx="304800" cy="325844"/>
            </a:xfrm>
            <a:prstGeom prst="rect">
              <a:avLst/>
            </a:prstGeom>
            <a:noFill/>
          </p:spPr>
        </p:pic>
        <p:pic>
          <p:nvPicPr>
            <p:cNvPr id="7" name="Picture 332" descr="图片2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4802" y="476673"/>
              <a:ext cx="380999" cy="36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32" descr="图片2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5841" y="476673"/>
              <a:ext cx="380999" cy="36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429"/>
            <p:cNvGrpSpPr/>
            <p:nvPr/>
          </p:nvGrpSpPr>
          <p:grpSpPr>
            <a:xfrm>
              <a:off x="1535114" y="404664"/>
              <a:ext cx="860722" cy="5832648"/>
              <a:chOff x="398910" y="404664"/>
              <a:chExt cx="860722" cy="5832648"/>
            </a:xfrm>
          </p:grpSpPr>
          <p:sp>
            <p:nvSpPr>
              <p:cNvPr id="284" name="矩形 283"/>
              <p:cNvSpPr/>
              <p:nvPr/>
            </p:nvSpPr>
            <p:spPr bwMode="auto">
              <a:xfrm>
                <a:off x="398910" y="404664"/>
                <a:ext cx="788714" cy="583264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2" name="Text Box 118"/>
              <p:cNvSpPr txBox="1">
                <a:spLocks noChangeArrowheads="1"/>
              </p:cNvSpPr>
              <p:nvPr/>
            </p:nvSpPr>
            <p:spPr bwMode="auto">
              <a:xfrm>
                <a:off x="539552" y="836712"/>
                <a:ext cx="648072" cy="726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79173" tIns="39586" rIns="79173" bIns="39586">
                <a:spAutoFit/>
              </a:bodyPr>
              <a:lstStyle/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1</a:t>
                </a:r>
                <a:r>
                  <a:rPr lang="en-US" altLang="zh-CN" sz="1200" b="1" baseline="30000" dirty="0">
                    <a:solidFill>
                      <a:srgbClr val="990000"/>
                    </a:solidFill>
                    <a:latin typeface="Arial"/>
                    <a:ea typeface="宋体"/>
                  </a:rPr>
                  <a:t>st</a:t>
                </a: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  Layer</a:t>
                </a:r>
              </a:p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NICTC</a:t>
                </a:r>
              </a:p>
            </p:txBody>
          </p:sp>
          <p:sp>
            <p:nvSpPr>
              <p:cNvPr id="13" name="Text Box 118"/>
              <p:cNvSpPr txBox="1">
                <a:spLocks noChangeArrowheads="1"/>
              </p:cNvSpPr>
              <p:nvPr/>
            </p:nvSpPr>
            <p:spPr bwMode="auto">
              <a:xfrm>
                <a:off x="495300" y="2598710"/>
                <a:ext cx="764332" cy="1003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79173" tIns="39586" rIns="79173" bIns="39586">
                <a:spAutoFit/>
              </a:bodyPr>
              <a:lstStyle/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2</a:t>
                </a:r>
                <a:r>
                  <a:rPr lang="en-US" altLang="zh-CN" sz="1200" b="1" baseline="30000" dirty="0">
                    <a:solidFill>
                      <a:srgbClr val="990000"/>
                    </a:solidFill>
                    <a:latin typeface="Arial"/>
                    <a:ea typeface="宋体"/>
                  </a:rPr>
                  <a:t>nd</a:t>
                </a: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 Layer</a:t>
                </a:r>
              </a:p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Division</a:t>
                </a:r>
              </a:p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(7*1)</a:t>
                </a:r>
              </a:p>
            </p:txBody>
          </p:sp>
          <p:sp>
            <p:nvSpPr>
              <p:cNvPr id="14" name="Text Box 118"/>
              <p:cNvSpPr txBox="1">
                <a:spLocks noChangeArrowheads="1"/>
              </p:cNvSpPr>
              <p:nvPr/>
            </p:nvSpPr>
            <p:spPr bwMode="auto">
              <a:xfrm>
                <a:off x="495300" y="3679478"/>
                <a:ext cx="764332" cy="1003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79173" tIns="39586" rIns="79173" bIns="39586">
                <a:spAutoFit/>
              </a:bodyPr>
              <a:lstStyle/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3</a:t>
                </a:r>
                <a:r>
                  <a:rPr lang="en-US" altLang="zh-CN" sz="1200" b="1" baseline="30000" dirty="0">
                    <a:solidFill>
                      <a:srgbClr val="990000"/>
                    </a:solidFill>
                    <a:latin typeface="Arial"/>
                    <a:ea typeface="宋体"/>
                  </a:rPr>
                  <a:t>rd</a:t>
                </a: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 Layer</a:t>
                </a:r>
              </a:p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District</a:t>
                </a:r>
              </a:p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(64 *55)</a:t>
                </a:r>
              </a:p>
            </p:txBody>
          </p:sp>
          <p:sp>
            <p:nvSpPr>
              <p:cNvPr id="15" name="Text Box 118"/>
              <p:cNvSpPr txBox="1">
                <a:spLocks noChangeArrowheads="1"/>
              </p:cNvSpPr>
              <p:nvPr/>
            </p:nvSpPr>
            <p:spPr bwMode="auto">
              <a:xfrm>
                <a:off x="495300" y="5130671"/>
                <a:ext cx="764332" cy="1003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79173" tIns="39586" rIns="79173" bIns="39586">
                <a:spAutoFit/>
              </a:bodyPr>
              <a:lstStyle/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4</a:t>
                </a:r>
                <a:r>
                  <a:rPr lang="en-US" altLang="zh-CN" sz="1200" b="1" baseline="30000" dirty="0">
                    <a:solidFill>
                      <a:srgbClr val="990000"/>
                    </a:solidFill>
                    <a:latin typeface="Arial"/>
                    <a:ea typeface="宋体"/>
                  </a:rPr>
                  <a:t>th</a:t>
                </a: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 Layer</a:t>
                </a:r>
              </a:p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 err="1">
                    <a:solidFill>
                      <a:srgbClr val="990000"/>
                    </a:solidFill>
                    <a:latin typeface="Arial"/>
                    <a:ea typeface="宋体"/>
                  </a:rPr>
                  <a:t>Upazila</a:t>
                </a: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 </a:t>
                </a:r>
              </a:p>
              <a:p>
                <a:pPr defTabSz="801688">
                  <a:spcBef>
                    <a:spcPct val="50000"/>
                  </a:spcBef>
                </a:pPr>
                <a:r>
                  <a:rPr lang="en-US" altLang="zh-CN" sz="1200" b="1" dirty="0">
                    <a:solidFill>
                      <a:srgbClr val="990000"/>
                    </a:solidFill>
                    <a:latin typeface="Arial"/>
                    <a:ea typeface="宋体"/>
                  </a:rPr>
                  <a:t>(485*30)</a:t>
                </a:r>
              </a:p>
            </p:txBody>
          </p:sp>
        </p:grpSp>
        <p:cxnSp>
          <p:nvCxnSpPr>
            <p:cNvPr id="16" name="Straight Connector 791"/>
            <p:cNvCxnSpPr/>
            <p:nvPr/>
          </p:nvCxnSpPr>
          <p:spPr bwMode="auto">
            <a:xfrm flipV="1">
              <a:off x="1703512" y="2564902"/>
              <a:ext cx="8136904" cy="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2" name="Picture 332" descr="图片25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221156" y="3789620"/>
              <a:ext cx="362677" cy="345638"/>
            </a:xfrm>
            <a:prstGeom prst="rect">
              <a:avLst/>
            </a:prstGeom>
            <a:noFill/>
          </p:spPr>
        </p:pic>
        <p:sp>
          <p:nvSpPr>
            <p:cNvPr id="65" name="矩形 64"/>
            <p:cNvSpPr/>
            <p:nvPr/>
          </p:nvSpPr>
          <p:spPr bwMode="auto">
            <a:xfrm>
              <a:off x="3359696" y="3645024"/>
              <a:ext cx="1800200" cy="72066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 dirty="0">
                <a:latin typeface="Arial" charset="0"/>
                <a:ea typeface="宋体" charset="-122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6312025" y="3695778"/>
              <a:ext cx="1728191" cy="74888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cxnSp>
          <p:nvCxnSpPr>
            <p:cNvPr id="95" name="直接连接符 94"/>
            <p:cNvCxnSpPr>
              <a:stCxn id="62" idx="3"/>
              <a:endCxn id="267" idx="1"/>
            </p:cNvCxnSpPr>
            <p:nvPr/>
          </p:nvCxnSpPr>
          <p:spPr bwMode="auto">
            <a:xfrm flipV="1">
              <a:off x="4583832" y="3946021"/>
              <a:ext cx="2592288" cy="16418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3431704" y="3789621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DICTC Backbone </a:t>
              </a:r>
            </a:p>
            <a:p>
              <a:r>
                <a:rPr lang="en-US" altLang="zh-CN" sz="800" dirty="0"/>
                <a:t>               Router(C7606)</a:t>
              </a:r>
              <a:endParaRPr lang="zh-CN" altLang="en-US" sz="800" dirty="0"/>
            </a:p>
          </p:txBody>
        </p:sp>
        <p:cxnSp>
          <p:nvCxnSpPr>
            <p:cNvPr id="103" name="Straight Connector 791"/>
            <p:cNvCxnSpPr/>
            <p:nvPr/>
          </p:nvCxnSpPr>
          <p:spPr bwMode="auto">
            <a:xfrm flipV="1">
              <a:off x="1703512" y="3573014"/>
              <a:ext cx="8208912" cy="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矩形 119"/>
            <p:cNvSpPr/>
            <p:nvPr/>
          </p:nvSpPr>
          <p:spPr bwMode="auto">
            <a:xfrm>
              <a:off x="6635302" y="5373217"/>
              <a:ext cx="1908971" cy="69328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354238" y="5758826"/>
              <a:ext cx="4844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DSLAM</a:t>
              </a:r>
              <a:endParaRPr lang="zh-CN" altLang="en-US" sz="800" dirty="0"/>
            </a:p>
          </p:txBody>
        </p:sp>
        <p:pic>
          <p:nvPicPr>
            <p:cNvPr id="122" name="Picture 455" descr="图片2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70412" y="5450652"/>
              <a:ext cx="308300" cy="313962"/>
            </a:xfrm>
            <a:prstGeom prst="rect">
              <a:avLst/>
            </a:prstGeom>
            <a:noFill/>
          </p:spPr>
        </p:pic>
        <p:sp>
          <p:nvSpPr>
            <p:cNvPr id="123" name="TextBox 122"/>
            <p:cNvSpPr txBox="1"/>
            <p:nvPr/>
          </p:nvSpPr>
          <p:spPr>
            <a:xfrm>
              <a:off x="6635301" y="5764614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Medium Router</a:t>
              </a:r>
            </a:p>
            <a:p>
              <a:r>
                <a:rPr lang="en-US" altLang="zh-CN" sz="800" dirty="0"/>
                <a:t>       AR2220</a:t>
              </a:r>
              <a:endParaRPr lang="zh-CN" altLang="en-US" sz="800" dirty="0"/>
            </a:p>
          </p:txBody>
        </p:sp>
        <p:cxnSp>
          <p:nvCxnSpPr>
            <p:cNvPr id="124" name="直接连接符 123"/>
            <p:cNvCxnSpPr>
              <a:stCxn id="119" idx="1"/>
              <a:endCxn id="122" idx="3"/>
            </p:cNvCxnSpPr>
            <p:nvPr/>
          </p:nvCxnSpPr>
          <p:spPr bwMode="auto">
            <a:xfrm flipH="1" flipV="1">
              <a:off x="7078712" y="5607634"/>
              <a:ext cx="419542" cy="6545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791"/>
            <p:cNvCxnSpPr/>
            <p:nvPr/>
          </p:nvCxnSpPr>
          <p:spPr bwMode="auto">
            <a:xfrm flipV="1">
              <a:off x="1703512" y="4797150"/>
              <a:ext cx="8208912" cy="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" name="矩形 153"/>
            <p:cNvSpPr/>
            <p:nvPr/>
          </p:nvSpPr>
          <p:spPr bwMode="auto">
            <a:xfrm>
              <a:off x="8903170" y="5733256"/>
              <a:ext cx="1153270" cy="43204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pic>
          <p:nvPicPr>
            <p:cNvPr id="155" name="Picture 454" descr="图片23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035111" y="5829453"/>
              <a:ext cx="241382" cy="190180"/>
            </a:xfrm>
            <a:prstGeom prst="rect">
              <a:avLst/>
            </a:prstGeom>
            <a:noFill/>
          </p:spPr>
        </p:pic>
        <p:sp>
          <p:nvSpPr>
            <p:cNvPr id="156" name="TextBox 155"/>
            <p:cNvSpPr txBox="1"/>
            <p:nvPr/>
          </p:nvSpPr>
          <p:spPr>
            <a:xfrm>
              <a:off x="8854630" y="5949278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Access Router</a:t>
              </a:r>
            </a:p>
            <a:p>
              <a:r>
                <a:rPr lang="en-US" altLang="zh-CN" sz="800" dirty="0"/>
                <a:t>       AR157</a:t>
              </a:r>
              <a:endParaRPr lang="zh-CN" altLang="en-US" sz="800" dirty="0"/>
            </a:p>
          </p:txBody>
        </p:sp>
        <p:cxnSp>
          <p:nvCxnSpPr>
            <p:cNvPr id="164" name="直接连接符 163"/>
            <p:cNvCxnSpPr>
              <a:stCxn id="7" idx="3"/>
              <a:endCxn id="8" idx="1"/>
            </p:cNvCxnSpPr>
            <p:nvPr/>
          </p:nvCxnSpPr>
          <p:spPr bwMode="auto">
            <a:xfrm>
              <a:off x="4295800" y="657106"/>
              <a:ext cx="360040" cy="0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7" idx="2"/>
              <a:endCxn id="106" idx="0"/>
            </p:cNvCxnSpPr>
            <p:nvPr/>
          </p:nvCxnSpPr>
          <p:spPr bwMode="auto">
            <a:xfrm>
              <a:off x="4105301" y="837540"/>
              <a:ext cx="0" cy="2019889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>
              <a:stCxn id="326" idx="2"/>
              <a:endCxn id="106" idx="0"/>
            </p:cNvCxnSpPr>
            <p:nvPr/>
          </p:nvCxnSpPr>
          <p:spPr bwMode="auto">
            <a:xfrm flipH="1">
              <a:off x="4105302" y="2205444"/>
              <a:ext cx="741039" cy="651984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>
              <a:stCxn id="106" idx="2"/>
              <a:endCxn id="62" idx="0"/>
            </p:cNvCxnSpPr>
            <p:nvPr/>
          </p:nvCxnSpPr>
          <p:spPr bwMode="auto">
            <a:xfrm>
              <a:off x="4105302" y="3218296"/>
              <a:ext cx="297193" cy="571325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>
              <a:stCxn id="6" idx="3"/>
              <a:endCxn id="7" idx="2"/>
            </p:cNvCxnSpPr>
            <p:nvPr/>
          </p:nvCxnSpPr>
          <p:spPr bwMode="auto">
            <a:xfrm flipV="1">
              <a:off x="3719737" y="837540"/>
              <a:ext cx="385565" cy="162095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6" idx="3"/>
              <a:endCxn id="321" idx="1"/>
            </p:cNvCxnSpPr>
            <p:nvPr/>
          </p:nvCxnSpPr>
          <p:spPr bwMode="auto">
            <a:xfrm>
              <a:off x="3719737" y="999634"/>
              <a:ext cx="266331" cy="393474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>
              <a:stCxn id="322" idx="3"/>
              <a:endCxn id="5" idx="1"/>
            </p:cNvCxnSpPr>
            <p:nvPr/>
          </p:nvCxnSpPr>
          <p:spPr bwMode="auto">
            <a:xfrm flipV="1">
              <a:off x="4965574" y="999635"/>
              <a:ext cx="266331" cy="393525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>
              <a:stCxn id="8" idx="2"/>
              <a:endCxn id="5" idx="1"/>
            </p:cNvCxnSpPr>
            <p:nvPr/>
          </p:nvCxnSpPr>
          <p:spPr bwMode="auto">
            <a:xfrm>
              <a:off x="4846340" y="837540"/>
              <a:ext cx="385564" cy="162095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>
              <a:stCxn id="325" idx="2"/>
              <a:endCxn id="115" idx="3"/>
            </p:cNvCxnSpPr>
            <p:nvPr/>
          </p:nvCxnSpPr>
          <p:spPr bwMode="auto">
            <a:xfrm>
              <a:off x="4084342" y="2205445"/>
              <a:ext cx="752230" cy="673443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8" idx="2"/>
              <a:endCxn id="114" idx="3"/>
            </p:cNvCxnSpPr>
            <p:nvPr/>
          </p:nvCxnSpPr>
          <p:spPr bwMode="auto">
            <a:xfrm flipH="1">
              <a:off x="4836572" y="837539"/>
              <a:ext cx="9768" cy="2030266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 bwMode="auto">
            <a:xfrm>
              <a:off x="4367808" y="4135258"/>
              <a:ext cx="0" cy="445870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>
              <a:stCxn id="108" idx="3"/>
              <a:endCxn id="62" idx="0"/>
            </p:cNvCxnSpPr>
            <p:nvPr/>
          </p:nvCxnSpPr>
          <p:spPr bwMode="auto">
            <a:xfrm flipH="1">
              <a:off x="4402494" y="3247748"/>
              <a:ext cx="434078" cy="541872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矩形 200"/>
            <p:cNvSpPr/>
            <p:nvPr/>
          </p:nvSpPr>
          <p:spPr bwMode="auto">
            <a:xfrm>
              <a:off x="2351584" y="404665"/>
              <a:ext cx="4536504" cy="211946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cxnSp>
          <p:nvCxnSpPr>
            <p:cNvPr id="256" name="直接连接符 255"/>
            <p:cNvCxnSpPr>
              <a:stCxn id="234" idx="3"/>
              <a:endCxn id="177" idx="1"/>
            </p:cNvCxnSpPr>
            <p:nvPr/>
          </p:nvCxnSpPr>
          <p:spPr bwMode="auto">
            <a:xfrm flipV="1">
              <a:off x="8256240" y="5216677"/>
              <a:ext cx="936104" cy="400690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>
              <a:stCxn id="234" idx="3"/>
              <a:endCxn id="155" idx="1"/>
            </p:cNvCxnSpPr>
            <p:nvPr/>
          </p:nvCxnSpPr>
          <p:spPr bwMode="auto">
            <a:xfrm>
              <a:off x="8256241" y="5617367"/>
              <a:ext cx="778871" cy="307176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5" name="矩形 274"/>
            <p:cNvSpPr/>
            <p:nvPr/>
          </p:nvSpPr>
          <p:spPr bwMode="auto">
            <a:xfrm>
              <a:off x="3071664" y="2733315"/>
              <a:ext cx="2520280" cy="72008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4799857" y="2144469"/>
              <a:ext cx="920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rgbClr val="000099"/>
                  </a:solidFill>
                </a:rPr>
                <a:t>NICTC Backbone</a:t>
              </a:r>
            </a:p>
            <a:p>
              <a:r>
                <a:rPr lang="en-US" altLang="zh-CN" sz="800" dirty="0">
                  <a:solidFill>
                    <a:srgbClr val="000099"/>
                  </a:solidFill>
                </a:rPr>
                <a:t> Router(ASR9010)</a:t>
              </a:r>
              <a:endParaRPr lang="zh-CN" altLang="en-US" sz="800" dirty="0">
                <a:solidFill>
                  <a:srgbClr val="000099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8501510" y="5445224"/>
              <a:ext cx="474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rgbClr val="000099"/>
                  </a:solidFill>
                </a:rPr>
                <a:t>Analog</a:t>
              </a:r>
            </a:p>
            <a:p>
              <a:r>
                <a:rPr lang="en-US" altLang="zh-CN" sz="800" dirty="0">
                  <a:solidFill>
                    <a:srgbClr val="000099"/>
                  </a:solidFill>
                </a:rPr>
                <a:t> line</a:t>
              </a:r>
              <a:endParaRPr lang="zh-CN" altLang="en-US" sz="800" dirty="0">
                <a:solidFill>
                  <a:srgbClr val="000099"/>
                </a:solidFill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4655840" y="3645024"/>
              <a:ext cx="4363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DICTC</a:t>
              </a:r>
              <a:endParaRPr lang="zh-CN" altLang="en-US" sz="800" b="1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6312024" y="4221088"/>
              <a:ext cx="17251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District DC office/BTCL Switch Room</a:t>
              </a:r>
              <a:endParaRPr lang="zh-CN" altLang="en-US" sz="800" b="1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7030208" y="5157772"/>
              <a:ext cx="18020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Main Equipment in BTCL Switch Room</a:t>
              </a:r>
              <a:endParaRPr lang="zh-CN" altLang="en-US" sz="800" b="1" dirty="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9254618" y="5733256"/>
              <a:ext cx="8755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err="1"/>
                <a:t>Upazila</a:t>
              </a:r>
              <a:r>
                <a:rPr lang="en-US" altLang="zh-CN" sz="800" b="1" dirty="0"/>
                <a:t> Office</a:t>
              </a:r>
              <a:endParaRPr lang="zh-CN" altLang="en-US" sz="800" b="1" dirty="0"/>
            </a:p>
          </p:txBody>
        </p:sp>
        <p:cxnSp>
          <p:nvCxnSpPr>
            <p:cNvPr id="212" name="直接连接符 211"/>
            <p:cNvCxnSpPr>
              <a:stCxn id="267" idx="3"/>
              <a:endCxn id="165" idx="1"/>
            </p:cNvCxnSpPr>
            <p:nvPr/>
          </p:nvCxnSpPr>
          <p:spPr bwMode="auto">
            <a:xfrm flipV="1">
              <a:off x="7484420" y="3937729"/>
              <a:ext cx="1419892" cy="8293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4" name="Picture 715" descr="图片3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40218" y="5506779"/>
              <a:ext cx="216023" cy="221176"/>
            </a:xfrm>
            <a:prstGeom prst="rect">
              <a:avLst/>
            </a:prstGeom>
            <a:noFill/>
          </p:spPr>
        </p:pic>
        <p:sp>
          <p:nvSpPr>
            <p:cNvPr id="253" name="TextBox 252"/>
            <p:cNvSpPr txBox="1"/>
            <p:nvPr/>
          </p:nvSpPr>
          <p:spPr>
            <a:xfrm>
              <a:off x="7946412" y="5722803"/>
              <a:ext cx="3818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MDF</a:t>
              </a:r>
              <a:endParaRPr lang="zh-CN" altLang="en-US" sz="800" dirty="0"/>
            </a:p>
          </p:txBody>
        </p:sp>
        <p:cxnSp>
          <p:nvCxnSpPr>
            <p:cNvPr id="260" name="直接连接符 259"/>
            <p:cNvCxnSpPr>
              <a:stCxn id="119" idx="3"/>
              <a:endCxn id="234" idx="1"/>
            </p:cNvCxnSpPr>
            <p:nvPr/>
          </p:nvCxnSpPr>
          <p:spPr bwMode="auto">
            <a:xfrm>
              <a:off x="7776551" y="5614179"/>
              <a:ext cx="263667" cy="3189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9" name="Picture 461" descr="图片15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498254" y="5434771"/>
              <a:ext cx="278296" cy="358814"/>
            </a:xfrm>
            <a:prstGeom prst="rect">
              <a:avLst/>
            </a:prstGeom>
            <a:noFill/>
          </p:spPr>
        </p:pic>
        <p:pic>
          <p:nvPicPr>
            <p:cNvPr id="321" name="Picture 336" descr="图片26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86068" y="1268760"/>
              <a:ext cx="237725" cy="248696"/>
            </a:xfrm>
            <a:prstGeom prst="rect">
              <a:avLst/>
            </a:prstGeom>
            <a:noFill/>
          </p:spPr>
        </p:pic>
        <p:pic>
          <p:nvPicPr>
            <p:cNvPr id="322" name="Picture 336" descr="图片26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27849" y="1268811"/>
              <a:ext cx="237725" cy="248696"/>
            </a:xfrm>
            <a:prstGeom prst="rect">
              <a:avLst/>
            </a:prstGeom>
            <a:noFill/>
          </p:spPr>
        </p:pic>
        <p:pic>
          <p:nvPicPr>
            <p:cNvPr id="323" name="Picture 588" descr="图片17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70041" y="980729"/>
              <a:ext cx="232792" cy="24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4" name="Picture 588" descr="图片17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27848" y="988680"/>
              <a:ext cx="216024" cy="22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" name="TextBox 291"/>
            <p:cNvSpPr txBox="1"/>
            <p:nvPr/>
          </p:nvSpPr>
          <p:spPr>
            <a:xfrm>
              <a:off x="5055840" y="1124744"/>
              <a:ext cx="7521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VPN Gateway</a:t>
              </a:r>
              <a:endParaRPr lang="zh-CN" altLang="en-US" sz="800" dirty="0"/>
            </a:p>
          </p:txBody>
        </p:sp>
        <p:pic>
          <p:nvPicPr>
            <p:cNvPr id="329" name="Picture 460" descr="图片23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15680" y="1556793"/>
              <a:ext cx="346934" cy="360039"/>
            </a:xfrm>
            <a:prstGeom prst="rect">
              <a:avLst/>
            </a:prstGeom>
            <a:noFill/>
          </p:spPr>
        </p:pic>
        <p:pic>
          <p:nvPicPr>
            <p:cNvPr id="330" name="Picture 460" descr="图片23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03912" y="1556793"/>
              <a:ext cx="346934" cy="360039"/>
            </a:xfrm>
            <a:prstGeom prst="rect">
              <a:avLst/>
            </a:prstGeom>
            <a:noFill/>
          </p:spPr>
        </p:pic>
        <p:cxnSp>
          <p:nvCxnSpPr>
            <p:cNvPr id="339" name="直接连接符 338"/>
            <p:cNvCxnSpPr>
              <a:stCxn id="322" idx="2"/>
              <a:endCxn id="330" idx="1"/>
            </p:cNvCxnSpPr>
            <p:nvPr/>
          </p:nvCxnSpPr>
          <p:spPr bwMode="auto">
            <a:xfrm>
              <a:off x="4846712" y="1517508"/>
              <a:ext cx="457201" cy="219305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321" idx="2"/>
              <a:endCxn id="329" idx="3"/>
            </p:cNvCxnSpPr>
            <p:nvPr/>
          </p:nvCxnSpPr>
          <p:spPr bwMode="auto">
            <a:xfrm flipH="1">
              <a:off x="3562614" y="1517456"/>
              <a:ext cx="542316" cy="219356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5" name="Picture 332" descr="图片2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93843" y="1844578"/>
              <a:ext cx="380999" cy="36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6" name="Picture 332" descr="图片2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5841" y="1844578"/>
              <a:ext cx="380999" cy="36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" name="TextBox 207"/>
            <p:cNvSpPr txBox="1"/>
            <p:nvPr/>
          </p:nvSpPr>
          <p:spPr>
            <a:xfrm>
              <a:off x="4943873" y="404664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rgbClr val="000099"/>
                  </a:solidFill>
                </a:rPr>
                <a:t>Internet</a:t>
              </a:r>
            </a:p>
            <a:p>
              <a:r>
                <a:rPr lang="en-US" altLang="zh-CN" sz="800" dirty="0">
                  <a:solidFill>
                    <a:srgbClr val="000099"/>
                  </a:solidFill>
                </a:rPr>
                <a:t> Router</a:t>
              </a:r>
              <a:endParaRPr lang="zh-CN" altLang="en-US" sz="800" dirty="0">
                <a:solidFill>
                  <a:srgbClr val="000099"/>
                </a:solidFill>
              </a:endParaRPr>
            </a:p>
          </p:txBody>
        </p:sp>
        <p:pic>
          <p:nvPicPr>
            <p:cNvPr id="267" name="Picture 455" descr="图片2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76120" y="3789040"/>
              <a:ext cx="308300" cy="313962"/>
            </a:xfrm>
            <a:prstGeom prst="rect">
              <a:avLst/>
            </a:prstGeom>
            <a:noFill/>
          </p:spPr>
        </p:pic>
        <p:sp>
          <p:nvSpPr>
            <p:cNvPr id="357" name="TextBox 356"/>
            <p:cNvSpPr txBox="1"/>
            <p:nvPr/>
          </p:nvSpPr>
          <p:spPr>
            <a:xfrm>
              <a:off x="6744072" y="4077072"/>
              <a:ext cx="12094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/>
                <a:t>Medium Router AR2220</a:t>
              </a:r>
              <a:endParaRPr lang="zh-CN" altLang="en-US" sz="700" dirty="0"/>
            </a:p>
          </p:txBody>
        </p:sp>
        <p:grpSp>
          <p:nvGrpSpPr>
            <p:cNvPr id="4" name="Group 120"/>
            <p:cNvGrpSpPr>
              <a:grpSpLocks noChangeAspect="1"/>
            </p:cNvGrpSpPr>
            <p:nvPr/>
          </p:nvGrpSpPr>
          <p:grpSpPr bwMode="auto">
            <a:xfrm>
              <a:off x="4655840" y="2867806"/>
              <a:ext cx="360040" cy="379943"/>
              <a:chOff x="3810" y="540"/>
              <a:chExt cx="506" cy="480"/>
            </a:xfrm>
          </p:grpSpPr>
          <p:sp>
            <p:nvSpPr>
              <p:cNvPr id="108" name="Freeform 121"/>
              <p:cNvSpPr>
                <a:spLocks noChangeAspect="1"/>
              </p:cNvSpPr>
              <p:nvPr/>
            </p:nvSpPr>
            <p:spPr bwMode="auto">
              <a:xfrm>
                <a:off x="3810" y="788"/>
                <a:ext cx="506" cy="232"/>
              </a:xfrm>
              <a:custGeom>
                <a:avLst/>
                <a:gdLst>
                  <a:gd name="T0" fmla="*/ 0 w 253"/>
                  <a:gd name="T1" fmla="*/ 0 h 116"/>
                  <a:gd name="T2" fmla="*/ 0 w 253"/>
                  <a:gd name="T3" fmla="*/ 38 h 116"/>
                  <a:gd name="T4" fmla="*/ 0 w 253"/>
                  <a:gd name="T5" fmla="*/ 38 h 116"/>
                  <a:gd name="T6" fmla="*/ 127 w 253"/>
                  <a:gd name="T7" fmla="*/ 116 h 116"/>
                  <a:gd name="T8" fmla="*/ 253 w 253"/>
                  <a:gd name="T9" fmla="*/ 38 h 116"/>
                  <a:gd name="T10" fmla="*/ 253 w 253"/>
                  <a:gd name="T11" fmla="*/ 38 h 116"/>
                  <a:gd name="T12" fmla="*/ 253 w 253"/>
                  <a:gd name="T13" fmla="*/ 0 h 116"/>
                  <a:gd name="T14" fmla="*/ 0 w 253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3"/>
                  <a:gd name="T25" fmla="*/ 0 h 116"/>
                  <a:gd name="T26" fmla="*/ 253 w 253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3" h="116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1"/>
                      <a:pt x="57" y="116"/>
                      <a:pt x="127" y="116"/>
                    </a:cubicBezTo>
                    <a:cubicBezTo>
                      <a:pt x="196" y="116"/>
                      <a:pt x="253" y="81"/>
                      <a:pt x="253" y="38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3" y="0"/>
                      <a:pt x="253" y="0"/>
                      <a:pt x="2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09" name="Oval 122"/>
              <p:cNvSpPr>
                <a:spLocks noChangeAspect="1" noChangeArrowheads="1"/>
              </p:cNvSpPr>
              <p:nvPr/>
            </p:nvSpPr>
            <p:spPr bwMode="auto">
              <a:xfrm>
                <a:off x="3810" y="630"/>
                <a:ext cx="506" cy="316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0" name="Freeform 123"/>
              <p:cNvSpPr>
                <a:spLocks noChangeAspect="1" noEditPoints="1"/>
              </p:cNvSpPr>
              <p:nvPr/>
            </p:nvSpPr>
            <p:spPr bwMode="auto">
              <a:xfrm>
                <a:off x="3812" y="630"/>
                <a:ext cx="502" cy="318"/>
              </a:xfrm>
              <a:custGeom>
                <a:avLst/>
                <a:gdLst>
                  <a:gd name="T0" fmla="*/ 0 w 251"/>
                  <a:gd name="T1" fmla="*/ 79 h 159"/>
                  <a:gd name="T2" fmla="*/ 126 w 251"/>
                  <a:gd name="T3" fmla="*/ 159 h 159"/>
                  <a:gd name="T4" fmla="*/ 251 w 251"/>
                  <a:gd name="T5" fmla="*/ 79 h 159"/>
                  <a:gd name="T6" fmla="*/ 126 w 251"/>
                  <a:gd name="T7" fmla="*/ 0 h 159"/>
                  <a:gd name="T8" fmla="*/ 0 w 251"/>
                  <a:gd name="T9" fmla="*/ 79 h 159"/>
                  <a:gd name="T10" fmla="*/ 7 w 251"/>
                  <a:gd name="T11" fmla="*/ 79 h 159"/>
                  <a:gd name="T12" fmla="*/ 126 w 251"/>
                  <a:gd name="T13" fmla="*/ 7 h 159"/>
                  <a:gd name="T14" fmla="*/ 244 w 251"/>
                  <a:gd name="T15" fmla="*/ 79 h 159"/>
                  <a:gd name="T16" fmla="*/ 126 w 251"/>
                  <a:gd name="T17" fmla="*/ 151 h 159"/>
                  <a:gd name="T18" fmla="*/ 7 w 251"/>
                  <a:gd name="T19" fmla="*/ 79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1"/>
                  <a:gd name="T31" fmla="*/ 0 h 159"/>
                  <a:gd name="T32" fmla="*/ 251 w 251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159">
                    <a:moveTo>
                      <a:pt x="0" y="79"/>
                    </a:moveTo>
                    <a:cubicBezTo>
                      <a:pt x="0" y="123"/>
                      <a:pt x="56" y="159"/>
                      <a:pt x="126" y="159"/>
                    </a:cubicBezTo>
                    <a:cubicBezTo>
                      <a:pt x="195" y="159"/>
                      <a:pt x="251" y="123"/>
                      <a:pt x="251" y="79"/>
                    </a:cubicBezTo>
                    <a:cubicBezTo>
                      <a:pt x="251" y="35"/>
                      <a:pt x="195" y="0"/>
                      <a:pt x="126" y="0"/>
                    </a:cubicBezTo>
                    <a:cubicBezTo>
                      <a:pt x="56" y="0"/>
                      <a:pt x="0" y="35"/>
                      <a:pt x="0" y="79"/>
                    </a:cubicBezTo>
                    <a:close/>
                    <a:moveTo>
                      <a:pt x="7" y="79"/>
                    </a:moveTo>
                    <a:cubicBezTo>
                      <a:pt x="7" y="39"/>
                      <a:pt x="60" y="7"/>
                      <a:pt x="126" y="7"/>
                    </a:cubicBezTo>
                    <a:cubicBezTo>
                      <a:pt x="191" y="7"/>
                      <a:pt x="244" y="39"/>
                      <a:pt x="244" y="79"/>
                    </a:cubicBezTo>
                    <a:cubicBezTo>
                      <a:pt x="244" y="119"/>
                      <a:pt x="191" y="151"/>
                      <a:pt x="126" y="151"/>
                    </a:cubicBezTo>
                    <a:cubicBezTo>
                      <a:pt x="60" y="151"/>
                      <a:pt x="7" y="119"/>
                      <a:pt x="7" y="79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1" name="Freeform 124"/>
              <p:cNvSpPr>
                <a:spLocks noChangeAspect="1"/>
              </p:cNvSpPr>
              <p:nvPr/>
            </p:nvSpPr>
            <p:spPr bwMode="auto">
              <a:xfrm>
                <a:off x="3828" y="644"/>
                <a:ext cx="460" cy="198"/>
              </a:xfrm>
              <a:custGeom>
                <a:avLst/>
                <a:gdLst>
                  <a:gd name="T0" fmla="*/ 2 w 230"/>
                  <a:gd name="T1" fmla="*/ 75 h 99"/>
                  <a:gd name="T2" fmla="*/ 119 w 230"/>
                  <a:gd name="T3" fmla="*/ 3 h 99"/>
                  <a:gd name="T4" fmla="*/ 230 w 230"/>
                  <a:gd name="T5" fmla="*/ 51 h 99"/>
                  <a:gd name="T6" fmla="*/ 118 w 230"/>
                  <a:gd name="T7" fmla="*/ 0 h 99"/>
                  <a:gd name="T8" fmla="*/ 0 w 230"/>
                  <a:gd name="T9" fmla="*/ 72 h 99"/>
                  <a:gd name="T10" fmla="*/ 8 w 230"/>
                  <a:gd name="T11" fmla="*/ 99 h 99"/>
                  <a:gd name="T12" fmla="*/ 2 w 230"/>
                  <a:gd name="T13" fmla="*/ 75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9"/>
                  <a:gd name="T23" fmla="*/ 230 w 230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9">
                    <a:moveTo>
                      <a:pt x="2" y="75"/>
                    </a:moveTo>
                    <a:cubicBezTo>
                      <a:pt x="2" y="35"/>
                      <a:pt x="54" y="3"/>
                      <a:pt x="119" y="3"/>
                    </a:cubicBezTo>
                    <a:cubicBezTo>
                      <a:pt x="170" y="3"/>
                      <a:pt x="214" y="23"/>
                      <a:pt x="230" y="51"/>
                    </a:cubicBezTo>
                    <a:cubicBezTo>
                      <a:pt x="215" y="22"/>
                      <a:pt x="170" y="0"/>
                      <a:pt x="118" y="0"/>
                    </a:cubicBezTo>
                    <a:cubicBezTo>
                      <a:pt x="53" y="0"/>
                      <a:pt x="0" y="33"/>
                      <a:pt x="0" y="72"/>
                    </a:cubicBezTo>
                    <a:cubicBezTo>
                      <a:pt x="0" y="82"/>
                      <a:pt x="3" y="90"/>
                      <a:pt x="8" y="99"/>
                    </a:cubicBezTo>
                    <a:cubicBezTo>
                      <a:pt x="4" y="91"/>
                      <a:pt x="2" y="83"/>
                      <a:pt x="2" y="75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2" name="Freeform 125"/>
              <p:cNvSpPr>
                <a:spLocks noChangeAspect="1"/>
              </p:cNvSpPr>
              <p:nvPr/>
            </p:nvSpPr>
            <p:spPr bwMode="auto">
              <a:xfrm>
                <a:off x="3810" y="698"/>
                <a:ext cx="506" cy="234"/>
              </a:xfrm>
              <a:custGeom>
                <a:avLst/>
                <a:gdLst>
                  <a:gd name="T0" fmla="*/ 0 w 253"/>
                  <a:gd name="T1" fmla="*/ 0 h 117"/>
                  <a:gd name="T2" fmla="*/ 0 w 253"/>
                  <a:gd name="T3" fmla="*/ 38 h 117"/>
                  <a:gd name="T4" fmla="*/ 0 w 253"/>
                  <a:gd name="T5" fmla="*/ 38 h 117"/>
                  <a:gd name="T6" fmla="*/ 127 w 253"/>
                  <a:gd name="T7" fmla="*/ 117 h 117"/>
                  <a:gd name="T8" fmla="*/ 253 w 253"/>
                  <a:gd name="T9" fmla="*/ 38 h 117"/>
                  <a:gd name="T10" fmla="*/ 253 w 253"/>
                  <a:gd name="T11" fmla="*/ 38 h 117"/>
                  <a:gd name="T12" fmla="*/ 253 w 253"/>
                  <a:gd name="T13" fmla="*/ 0 h 117"/>
                  <a:gd name="T14" fmla="*/ 0 w 253"/>
                  <a:gd name="T15" fmla="*/ 0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3"/>
                  <a:gd name="T25" fmla="*/ 0 h 117"/>
                  <a:gd name="T26" fmla="*/ 253 w 253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3" h="117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1"/>
                      <a:pt x="57" y="117"/>
                      <a:pt x="127" y="117"/>
                    </a:cubicBezTo>
                    <a:cubicBezTo>
                      <a:pt x="196" y="117"/>
                      <a:pt x="253" y="81"/>
                      <a:pt x="253" y="38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3" y="0"/>
                      <a:pt x="253" y="0"/>
                      <a:pt x="25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3" name="Oval 126"/>
              <p:cNvSpPr>
                <a:spLocks noChangeAspect="1" noChangeArrowheads="1"/>
              </p:cNvSpPr>
              <p:nvPr/>
            </p:nvSpPr>
            <p:spPr bwMode="auto">
              <a:xfrm>
                <a:off x="3810" y="542"/>
                <a:ext cx="506" cy="314"/>
              </a:xfrm>
              <a:prstGeom prst="ellipse">
                <a:avLst/>
              </a:pr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4" name="Freeform 127"/>
              <p:cNvSpPr>
                <a:spLocks noChangeAspect="1" noEditPoints="1"/>
              </p:cNvSpPr>
              <p:nvPr/>
            </p:nvSpPr>
            <p:spPr bwMode="auto">
              <a:xfrm>
                <a:off x="3812" y="540"/>
                <a:ext cx="502" cy="318"/>
              </a:xfrm>
              <a:custGeom>
                <a:avLst/>
                <a:gdLst>
                  <a:gd name="T0" fmla="*/ 0 w 251"/>
                  <a:gd name="T1" fmla="*/ 79 h 159"/>
                  <a:gd name="T2" fmla="*/ 126 w 251"/>
                  <a:gd name="T3" fmla="*/ 159 h 159"/>
                  <a:gd name="T4" fmla="*/ 251 w 251"/>
                  <a:gd name="T5" fmla="*/ 79 h 159"/>
                  <a:gd name="T6" fmla="*/ 126 w 251"/>
                  <a:gd name="T7" fmla="*/ 0 h 159"/>
                  <a:gd name="T8" fmla="*/ 0 w 251"/>
                  <a:gd name="T9" fmla="*/ 79 h 159"/>
                  <a:gd name="T10" fmla="*/ 8 w 251"/>
                  <a:gd name="T11" fmla="*/ 79 h 159"/>
                  <a:gd name="T12" fmla="*/ 126 w 251"/>
                  <a:gd name="T13" fmla="*/ 7 h 159"/>
                  <a:gd name="T14" fmla="*/ 243 w 251"/>
                  <a:gd name="T15" fmla="*/ 79 h 159"/>
                  <a:gd name="T16" fmla="*/ 126 w 251"/>
                  <a:gd name="T17" fmla="*/ 151 h 159"/>
                  <a:gd name="T18" fmla="*/ 8 w 251"/>
                  <a:gd name="T19" fmla="*/ 79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1"/>
                  <a:gd name="T31" fmla="*/ 0 h 159"/>
                  <a:gd name="T32" fmla="*/ 251 w 251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159">
                    <a:moveTo>
                      <a:pt x="0" y="79"/>
                    </a:moveTo>
                    <a:cubicBezTo>
                      <a:pt x="0" y="123"/>
                      <a:pt x="57" y="159"/>
                      <a:pt x="126" y="159"/>
                    </a:cubicBezTo>
                    <a:cubicBezTo>
                      <a:pt x="195" y="159"/>
                      <a:pt x="251" y="123"/>
                      <a:pt x="251" y="79"/>
                    </a:cubicBezTo>
                    <a:cubicBezTo>
                      <a:pt x="251" y="36"/>
                      <a:pt x="195" y="0"/>
                      <a:pt x="126" y="0"/>
                    </a:cubicBezTo>
                    <a:cubicBezTo>
                      <a:pt x="57" y="0"/>
                      <a:pt x="0" y="36"/>
                      <a:pt x="0" y="79"/>
                    </a:cubicBezTo>
                    <a:close/>
                    <a:moveTo>
                      <a:pt x="8" y="79"/>
                    </a:moveTo>
                    <a:cubicBezTo>
                      <a:pt x="8" y="40"/>
                      <a:pt x="61" y="7"/>
                      <a:pt x="126" y="7"/>
                    </a:cubicBezTo>
                    <a:cubicBezTo>
                      <a:pt x="190" y="7"/>
                      <a:pt x="243" y="40"/>
                      <a:pt x="243" y="79"/>
                    </a:cubicBezTo>
                    <a:cubicBezTo>
                      <a:pt x="243" y="119"/>
                      <a:pt x="190" y="151"/>
                      <a:pt x="126" y="151"/>
                    </a:cubicBezTo>
                    <a:cubicBezTo>
                      <a:pt x="61" y="151"/>
                      <a:pt x="8" y="119"/>
                      <a:pt x="8" y="79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5" name="Freeform 128"/>
              <p:cNvSpPr>
                <a:spLocks noChangeAspect="1"/>
              </p:cNvSpPr>
              <p:nvPr/>
            </p:nvSpPr>
            <p:spPr bwMode="auto">
              <a:xfrm>
                <a:off x="3828" y="554"/>
                <a:ext cx="460" cy="198"/>
              </a:xfrm>
              <a:custGeom>
                <a:avLst/>
                <a:gdLst>
                  <a:gd name="T0" fmla="*/ 2 w 230"/>
                  <a:gd name="T1" fmla="*/ 75 h 99"/>
                  <a:gd name="T2" fmla="*/ 119 w 230"/>
                  <a:gd name="T3" fmla="*/ 3 h 99"/>
                  <a:gd name="T4" fmla="*/ 230 w 230"/>
                  <a:gd name="T5" fmla="*/ 51 h 99"/>
                  <a:gd name="T6" fmla="*/ 118 w 230"/>
                  <a:gd name="T7" fmla="*/ 0 h 99"/>
                  <a:gd name="T8" fmla="*/ 0 w 230"/>
                  <a:gd name="T9" fmla="*/ 73 h 99"/>
                  <a:gd name="T10" fmla="*/ 8 w 230"/>
                  <a:gd name="T11" fmla="*/ 99 h 99"/>
                  <a:gd name="T12" fmla="*/ 2 w 230"/>
                  <a:gd name="T13" fmla="*/ 75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0"/>
                  <a:gd name="T22" fmla="*/ 0 h 99"/>
                  <a:gd name="T23" fmla="*/ 230 w 230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0" h="99">
                    <a:moveTo>
                      <a:pt x="2" y="75"/>
                    </a:moveTo>
                    <a:cubicBezTo>
                      <a:pt x="2" y="36"/>
                      <a:pt x="54" y="3"/>
                      <a:pt x="119" y="3"/>
                    </a:cubicBezTo>
                    <a:cubicBezTo>
                      <a:pt x="170" y="3"/>
                      <a:pt x="214" y="23"/>
                      <a:pt x="230" y="51"/>
                    </a:cubicBezTo>
                    <a:cubicBezTo>
                      <a:pt x="215" y="22"/>
                      <a:pt x="170" y="0"/>
                      <a:pt x="118" y="0"/>
                    </a:cubicBezTo>
                    <a:cubicBezTo>
                      <a:pt x="53" y="0"/>
                      <a:pt x="0" y="33"/>
                      <a:pt x="0" y="73"/>
                    </a:cubicBezTo>
                    <a:cubicBezTo>
                      <a:pt x="0" y="82"/>
                      <a:pt x="3" y="91"/>
                      <a:pt x="8" y="99"/>
                    </a:cubicBezTo>
                    <a:cubicBezTo>
                      <a:pt x="4" y="92"/>
                      <a:pt x="2" y="84"/>
                      <a:pt x="2" y="75"/>
                    </a:cubicBezTo>
                    <a:close/>
                  </a:path>
                </a:pathLst>
              </a:custGeom>
              <a:solidFill>
                <a:srgbClr val="2B4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6" name="Freeform 129"/>
              <p:cNvSpPr>
                <a:spLocks noChangeAspect="1" noEditPoints="1"/>
              </p:cNvSpPr>
              <p:nvPr/>
            </p:nvSpPr>
            <p:spPr bwMode="auto">
              <a:xfrm>
                <a:off x="3900" y="612"/>
                <a:ext cx="340" cy="190"/>
              </a:xfrm>
              <a:custGeom>
                <a:avLst/>
                <a:gdLst>
                  <a:gd name="T0" fmla="*/ 124 w 170"/>
                  <a:gd name="T1" fmla="*/ 80 h 95"/>
                  <a:gd name="T2" fmla="*/ 109 w 170"/>
                  <a:gd name="T3" fmla="*/ 62 h 95"/>
                  <a:gd name="T4" fmla="*/ 113 w 170"/>
                  <a:gd name="T5" fmla="*/ 58 h 95"/>
                  <a:gd name="T6" fmla="*/ 126 w 170"/>
                  <a:gd name="T7" fmla="*/ 41 h 95"/>
                  <a:gd name="T8" fmla="*/ 92 w 170"/>
                  <a:gd name="T9" fmla="*/ 60 h 95"/>
                  <a:gd name="T10" fmla="*/ 92 w 170"/>
                  <a:gd name="T11" fmla="*/ 66 h 95"/>
                  <a:gd name="T12" fmla="*/ 111 w 170"/>
                  <a:gd name="T13" fmla="*/ 86 h 95"/>
                  <a:gd name="T14" fmla="*/ 81 w 170"/>
                  <a:gd name="T15" fmla="*/ 94 h 95"/>
                  <a:gd name="T16" fmla="*/ 144 w 170"/>
                  <a:gd name="T17" fmla="*/ 61 h 95"/>
                  <a:gd name="T18" fmla="*/ 116 w 170"/>
                  <a:gd name="T19" fmla="*/ 37 h 95"/>
                  <a:gd name="T20" fmla="*/ 143 w 170"/>
                  <a:gd name="T21" fmla="*/ 37 h 95"/>
                  <a:gd name="T22" fmla="*/ 170 w 170"/>
                  <a:gd name="T23" fmla="*/ 3 h 95"/>
                  <a:gd name="T24" fmla="*/ 120 w 170"/>
                  <a:gd name="T25" fmla="*/ 7 h 95"/>
                  <a:gd name="T26" fmla="*/ 146 w 170"/>
                  <a:gd name="T27" fmla="*/ 11 h 95"/>
                  <a:gd name="T28" fmla="*/ 110 w 170"/>
                  <a:gd name="T29" fmla="*/ 25 h 95"/>
                  <a:gd name="T30" fmla="*/ 87 w 170"/>
                  <a:gd name="T31" fmla="*/ 20 h 95"/>
                  <a:gd name="T32" fmla="*/ 116 w 170"/>
                  <a:gd name="T33" fmla="*/ 37 h 95"/>
                  <a:gd name="T34" fmla="*/ 61 w 170"/>
                  <a:gd name="T35" fmla="*/ 30 h 95"/>
                  <a:gd name="T36" fmla="*/ 62 w 170"/>
                  <a:gd name="T37" fmla="*/ 33 h 95"/>
                  <a:gd name="T38" fmla="*/ 38 w 170"/>
                  <a:gd name="T39" fmla="*/ 46 h 95"/>
                  <a:gd name="T40" fmla="*/ 75 w 170"/>
                  <a:gd name="T41" fmla="*/ 38 h 95"/>
                  <a:gd name="T42" fmla="*/ 79 w 170"/>
                  <a:gd name="T43" fmla="*/ 34 h 95"/>
                  <a:gd name="T44" fmla="*/ 60 w 170"/>
                  <a:gd name="T45" fmla="*/ 9 h 95"/>
                  <a:gd name="T46" fmla="*/ 89 w 170"/>
                  <a:gd name="T47" fmla="*/ 1 h 95"/>
                  <a:gd name="T48" fmla="*/ 33 w 170"/>
                  <a:gd name="T49" fmla="*/ 20 h 95"/>
                  <a:gd name="T50" fmla="*/ 39 w 170"/>
                  <a:gd name="T51" fmla="*/ 34 h 95"/>
                  <a:gd name="T52" fmla="*/ 54 w 170"/>
                  <a:gd name="T53" fmla="*/ 58 h 95"/>
                  <a:gd name="T54" fmla="*/ 28 w 170"/>
                  <a:gd name="T55" fmla="*/ 58 h 95"/>
                  <a:gd name="T56" fmla="*/ 7 w 170"/>
                  <a:gd name="T57" fmla="*/ 78 h 95"/>
                  <a:gd name="T58" fmla="*/ 48 w 170"/>
                  <a:gd name="T59" fmla="*/ 93 h 95"/>
                  <a:gd name="T60" fmla="*/ 25 w 170"/>
                  <a:gd name="T61" fmla="*/ 84 h 95"/>
                  <a:gd name="T62" fmla="*/ 61 w 170"/>
                  <a:gd name="T63" fmla="*/ 70 h 95"/>
                  <a:gd name="T64" fmla="*/ 84 w 170"/>
                  <a:gd name="T65" fmla="*/ 75 h 95"/>
                  <a:gd name="T66" fmla="*/ 54 w 170"/>
                  <a:gd name="T67" fmla="*/ 58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5"/>
                  <a:gd name="T104" fmla="*/ 170 w 170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5">
                    <a:moveTo>
                      <a:pt x="132" y="61"/>
                    </a:moveTo>
                    <a:cubicBezTo>
                      <a:pt x="132" y="62"/>
                      <a:pt x="124" y="80"/>
                      <a:pt x="124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9" y="64"/>
                      <a:pt x="108" y="63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1"/>
                      <a:pt x="111" y="60"/>
                      <a:pt x="113" y="58"/>
                    </a:cubicBezTo>
                    <a:cubicBezTo>
                      <a:pt x="113" y="58"/>
                      <a:pt x="131" y="49"/>
                      <a:pt x="133" y="48"/>
                    </a:cubicBezTo>
                    <a:cubicBezTo>
                      <a:pt x="132" y="48"/>
                      <a:pt x="126" y="42"/>
                      <a:pt x="126" y="41"/>
                    </a:cubicBezTo>
                    <a:cubicBezTo>
                      <a:pt x="122" y="43"/>
                      <a:pt x="96" y="57"/>
                      <a:pt x="96" y="57"/>
                    </a:cubicBezTo>
                    <a:cubicBezTo>
                      <a:pt x="94" y="58"/>
                      <a:pt x="93" y="59"/>
                      <a:pt x="92" y="60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1" y="63"/>
                      <a:pt x="91" y="65"/>
                      <a:pt x="92" y="66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6"/>
                      <a:pt x="87" y="85"/>
                      <a:pt x="85" y="85"/>
                    </a:cubicBezTo>
                    <a:cubicBezTo>
                      <a:pt x="85" y="86"/>
                      <a:pt x="82" y="93"/>
                      <a:pt x="81" y="94"/>
                    </a:cubicBezTo>
                    <a:cubicBezTo>
                      <a:pt x="83" y="94"/>
                      <a:pt x="127" y="95"/>
                      <a:pt x="129" y="95"/>
                    </a:cubicBezTo>
                    <a:cubicBezTo>
                      <a:pt x="130" y="93"/>
                      <a:pt x="144" y="62"/>
                      <a:pt x="144" y="61"/>
                    </a:cubicBezTo>
                    <a:cubicBezTo>
                      <a:pt x="143" y="61"/>
                      <a:pt x="134" y="61"/>
                      <a:pt x="132" y="61"/>
                    </a:cubicBezTo>
                    <a:close/>
                    <a:moveTo>
                      <a:pt x="116" y="37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51" y="19"/>
                      <a:pt x="143" y="36"/>
                      <a:pt x="143" y="37"/>
                    </a:cubicBezTo>
                    <a:cubicBezTo>
                      <a:pt x="144" y="37"/>
                      <a:pt x="154" y="37"/>
                      <a:pt x="155" y="37"/>
                    </a:cubicBezTo>
                    <a:cubicBezTo>
                      <a:pt x="156" y="35"/>
                      <a:pt x="170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2" y="3"/>
                      <a:pt x="120" y="7"/>
                      <a:pt x="120" y="7"/>
                    </a:cubicBezTo>
                    <a:cubicBezTo>
                      <a:pt x="120" y="7"/>
                      <a:pt x="119" y="10"/>
                      <a:pt x="119" y="10"/>
                    </a:cubicBezTo>
                    <a:cubicBezTo>
                      <a:pt x="120" y="11"/>
                      <a:pt x="146" y="11"/>
                      <a:pt x="146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3" y="28"/>
                      <a:pt x="112" y="27"/>
                      <a:pt x="110" y="25"/>
                    </a:cubicBezTo>
                    <a:cubicBezTo>
                      <a:pt x="110" y="25"/>
                      <a:pt x="100" y="15"/>
                      <a:pt x="99" y="14"/>
                    </a:cubicBezTo>
                    <a:cubicBezTo>
                      <a:pt x="98" y="15"/>
                      <a:pt x="88" y="20"/>
                      <a:pt x="87" y="20"/>
                    </a:cubicBezTo>
                    <a:cubicBezTo>
                      <a:pt x="89" y="22"/>
                      <a:pt x="103" y="37"/>
                      <a:pt x="103" y="37"/>
                    </a:cubicBezTo>
                    <a:cubicBezTo>
                      <a:pt x="105" y="39"/>
                      <a:pt x="111" y="40"/>
                      <a:pt x="116" y="37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1"/>
                      <a:pt x="63" y="32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0" y="35"/>
                      <a:pt x="57" y="37"/>
                    </a:cubicBezTo>
                    <a:cubicBezTo>
                      <a:pt x="57" y="37"/>
                      <a:pt x="40" y="46"/>
                      <a:pt x="38" y="46"/>
                    </a:cubicBezTo>
                    <a:cubicBezTo>
                      <a:pt x="39" y="47"/>
                      <a:pt x="44" y="53"/>
                      <a:pt x="45" y="54"/>
                    </a:cubicBezTo>
                    <a:cubicBezTo>
                      <a:pt x="49" y="52"/>
                      <a:pt x="75" y="38"/>
                      <a:pt x="75" y="38"/>
                    </a:cubicBezTo>
                    <a:cubicBezTo>
                      <a:pt x="76" y="37"/>
                      <a:pt x="78" y="36"/>
                      <a:pt x="79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2"/>
                      <a:pt x="80" y="30"/>
                      <a:pt x="78" y="2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84" y="10"/>
                      <a:pt x="86" y="10"/>
                    </a:cubicBezTo>
                    <a:cubicBezTo>
                      <a:pt x="86" y="9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1" y="2"/>
                      <a:pt x="33" y="20"/>
                      <a:pt x="33" y="20"/>
                    </a:cubicBezTo>
                    <a:cubicBezTo>
                      <a:pt x="33" y="20"/>
                      <a:pt x="27" y="33"/>
                      <a:pt x="26" y="34"/>
                    </a:cubicBezTo>
                    <a:cubicBezTo>
                      <a:pt x="27" y="34"/>
                      <a:pt x="37" y="34"/>
                      <a:pt x="39" y="34"/>
                    </a:cubicBezTo>
                    <a:cubicBezTo>
                      <a:pt x="39" y="33"/>
                      <a:pt x="47" y="15"/>
                      <a:pt x="47" y="15"/>
                    </a:cubicBezTo>
                    <a:close/>
                    <a:moveTo>
                      <a:pt x="54" y="58"/>
                    </a:move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7" y="59"/>
                      <a:pt x="28" y="58"/>
                    </a:cubicBezTo>
                    <a:cubicBezTo>
                      <a:pt x="27" y="58"/>
                      <a:pt x="17" y="58"/>
                      <a:pt x="15" y="58"/>
                    </a:cubicBezTo>
                    <a:cubicBezTo>
                      <a:pt x="15" y="60"/>
                      <a:pt x="7" y="78"/>
                      <a:pt x="7" y="78"/>
                    </a:cubicBezTo>
                    <a:cubicBezTo>
                      <a:pt x="7" y="78"/>
                      <a:pt x="1" y="91"/>
                      <a:pt x="0" y="92"/>
                    </a:cubicBezTo>
                    <a:cubicBezTo>
                      <a:pt x="2" y="92"/>
                      <a:pt x="46" y="93"/>
                      <a:pt x="48" y="93"/>
                    </a:cubicBezTo>
                    <a:cubicBezTo>
                      <a:pt x="49" y="92"/>
                      <a:pt x="52" y="85"/>
                      <a:pt x="52" y="84"/>
                    </a:cubicBezTo>
                    <a:cubicBezTo>
                      <a:pt x="51" y="84"/>
                      <a:pt x="25" y="84"/>
                      <a:pt x="25" y="84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8" y="67"/>
                      <a:pt x="59" y="68"/>
                      <a:pt x="61" y="70"/>
                    </a:cubicBezTo>
                    <a:cubicBezTo>
                      <a:pt x="61" y="70"/>
                      <a:pt x="71" y="80"/>
                      <a:pt x="71" y="81"/>
                    </a:cubicBezTo>
                    <a:cubicBezTo>
                      <a:pt x="73" y="81"/>
                      <a:pt x="82" y="76"/>
                      <a:pt x="84" y="75"/>
                    </a:cubicBezTo>
                    <a:cubicBezTo>
                      <a:pt x="82" y="73"/>
                      <a:pt x="68" y="58"/>
                      <a:pt x="68" y="58"/>
                    </a:cubicBezTo>
                    <a:cubicBezTo>
                      <a:pt x="66" y="56"/>
                      <a:pt x="60" y="55"/>
                      <a:pt x="54" y="58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  <p:sp>
            <p:nvSpPr>
              <p:cNvPr id="117" name="Freeform 130"/>
              <p:cNvSpPr>
                <a:spLocks noChangeAspect="1" noEditPoints="1"/>
              </p:cNvSpPr>
              <p:nvPr/>
            </p:nvSpPr>
            <p:spPr bwMode="auto">
              <a:xfrm>
                <a:off x="3892" y="604"/>
                <a:ext cx="340" cy="188"/>
              </a:xfrm>
              <a:custGeom>
                <a:avLst/>
                <a:gdLst>
                  <a:gd name="T0" fmla="*/ 123 w 170"/>
                  <a:gd name="T1" fmla="*/ 79 h 94"/>
                  <a:gd name="T2" fmla="*/ 108 w 170"/>
                  <a:gd name="T3" fmla="*/ 62 h 94"/>
                  <a:gd name="T4" fmla="*/ 113 w 170"/>
                  <a:gd name="T5" fmla="*/ 58 h 94"/>
                  <a:gd name="T6" fmla="*/ 125 w 170"/>
                  <a:gd name="T7" fmla="*/ 41 h 94"/>
                  <a:gd name="T8" fmla="*/ 91 w 170"/>
                  <a:gd name="T9" fmla="*/ 60 h 94"/>
                  <a:gd name="T10" fmla="*/ 92 w 170"/>
                  <a:gd name="T11" fmla="*/ 66 h 94"/>
                  <a:gd name="T12" fmla="*/ 110 w 170"/>
                  <a:gd name="T13" fmla="*/ 85 h 94"/>
                  <a:gd name="T14" fmla="*/ 81 w 170"/>
                  <a:gd name="T15" fmla="*/ 93 h 94"/>
                  <a:gd name="T16" fmla="*/ 144 w 170"/>
                  <a:gd name="T17" fmla="*/ 60 h 94"/>
                  <a:gd name="T18" fmla="*/ 116 w 170"/>
                  <a:gd name="T19" fmla="*/ 36 h 94"/>
                  <a:gd name="T20" fmla="*/ 143 w 170"/>
                  <a:gd name="T21" fmla="*/ 36 h 94"/>
                  <a:gd name="T22" fmla="*/ 170 w 170"/>
                  <a:gd name="T23" fmla="*/ 3 h 94"/>
                  <a:gd name="T24" fmla="*/ 120 w 170"/>
                  <a:gd name="T25" fmla="*/ 6 h 94"/>
                  <a:gd name="T26" fmla="*/ 145 w 170"/>
                  <a:gd name="T27" fmla="*/ 11 h 94"/>
                  <a:gd name="T28" fmla="*/ 109 w 170"/>
                  <a:gd name="T29" fmla="*/ 24 h 94"/>
                  <a:gd name="T30" fmla="*/ 87 w 170"/>
                  <a:gd name="T31" fmla="*/ 20 h 94"/>
                  <a:gd name="T32" fmla="*/ 116 w 170"/>
                  <a:gd name="T33" fmla="*/ 36 h 94"/>
                  <a:gd name="T34" fmla="*/ 61 w 170"/>
                  <a:gd name="T35" fmla="*/ 30 h 94"/>
                  <a:gd name="T36" fmla="*/ 62 w 170"/>
                  <a:gd name="T37" fmla="*/ 33 h 94"/>
                  <a:gd name="T38" fmla="*/ 38 w 170"/>
                  <a:gd name="T39" fmla="*/ 46 h 94"/>
                  <a:gd name="T40" fmla="*/ 74 w 170"/>
                  <a:gd name="T41" fmla="*/ 38 h 94"/>
                  <a:gd name="T42" fmla="*/ 79 w 170"/>
                  <a:gd name="T43" fmla="*/ 33 h 94"/>
                  <a:gd name="T44" fmla="*/ 59 w 170"/>
                  <a:gd name="T45" fmla="*/ 9 h 94"/>
                  <a:gd name="T46" fmla="*/ 89 w 170"/>
                  <a:gd name="T47" fmla="*/ 1 h 94"/>
                  <a:gd name="T48" fmla="*/ 32 w 170"/>
                  <a:gd name="T49" fmla="*/ 19 h 94"/>
                  <a:gd name="T50" fmla="*/ 38 w 170"/>
                  <a:gd name="T51" fmla="*/ 34 h 94"/>
                  <a:gd name="T52" fmla="*/ 54 w 170"/>
                  <a:gd name="T53" fmla="*/ 57 h 94"/>
                  <a:gd name="T54" fmla="*/ 27 w 170"/>
                  <a:gd name="T55" fmla="*/ 58 h 94"/>
                  <a:gd name="T56" fmla="*/ 6 w 170"/>
                  <a:gd name="T57" fmla="*/ 77 h 94"/>
                  <a:gd name="T58" fmla="*/ 48 w 170"/>
                  <a:gd name="T59" fmla="*/ 92 h 94"/>
                  <a:gd name="T60" fmla="*/ 25 w 170"/>
                  <a:gd name="T61" fmla="*/ 83 h 94"/>
                  <a:gd name="T62" fmla="*/ 61 w 170"/>
                  <a:gd name="T63" fmla="*/ 70 h 94"/>
                  <a:gd name="T64" fmla="*/ 83 w 170"/>
                  <a:gd name="T65" fmla="*/ 74 h 94"/>
                  <a:gd name="T66" fmla="*/ 54 w 170"/>
                  <a:gd name="T67" fmla="*/ 57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0"/>
                  <a:gd name="T103" fmla="*/ 0 h 94"/>
                  <a:gd name="T104" fmla="*/ 170 w 170"/>
                  <a:gd name="T105" fmla="*/ 94 h 9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0" h="94">
                    <a:moveTo>
                      <a:pt x="132" y="60"/>
                    </a:moveTo>
                    <a:cubicBezTo>
                      <a:pt x="131" y="62"/>
                      <a:pt x="123" y="79"/>
                      <a:pt x="123" y="79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3"/>
                      <a:pt x="108" y="63"/>
                      <a:pt x="108" y="62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09" y="60"/>
                      <a:pt x="111" y="59"/>
                      <a:pt x="113" y="58"/>
                    </a:cubicBezTo>
                    <a:cubicBezTo>
                      <a:pt x="113" y="58"/>
                      <a:pt x="130" y="49"/>
                      <a:pt x="132" y="48"/>
                    </a:cubicBezTo>
                    <a:cubicBezTo>
                      <a:pt x="131" y="47"/>
                      <a:pt x="126" y="41"/>
                      <a:pt x="125" y="41"/>
                    </a:cubicBezTo>
                    <a:cubicBezTo>
                      <a:pt x="121" y="43"/>
                      <a:pt x="95" y="56"/>
                      <a:pt x="95" y="56"/>
                    </a:cubicBezTo>
                    <a:cubicBezTo>
                      <a:pt x="94" y="57"/>
                      <a:pt x="92" y="58"/>
                      <a:pt x="91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0" y="62"/>
                      <a:pt x="90" y="64"/>
                      <a:pt x="92" y="66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5"/>
                      <a:pt x="86" y="85"/>
                      <a:pt x="85" y="85"/>
                    </a:cubicBezTo>
                    <a:cubicBezTo>
                      <a:pt x="84" y="86"/>
                      <a:pt x="81" y="92"/>
                      <a:pt x="81" y="93"/>
                    </a:cubicBezTo>
                    <a:cubicBezTo>
                      <a:pt x="82" y="93"/>
                      <a:pt x="127" y="94"/>
                      <a:pt x="129" y="94"/>
                    </a:cubicBezTo>
                    <a:cubicBezTo>
                      <a:pt x="129" y="93"/>
                      <a:pt x="143" y="61"/>
                      <a:pt x="144" y="60"/>
                    </a:cubicBezTo>
                    <a:cubicBezTo>
                      <a:pt x="143" y="60"/>
                      <a:pt x="133" y="60"/>
                      <a:pt x="132" y="60"/>
                    </a:cubicBezTo>
                    <a:close/>
                    <a:moveTo>
                      <a:pt x="116" y="36"/>
                    </a:move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43" y="35"/>
                      <a:pt x="143" y="36"/>
                    </a:cubicBezTo>
                    <a:cubicBezTo>
                      <a:pt x="144" y="36"/>
                      <a:pt x="153" y="36"/>
                      <a:pt x="155" y="36"/>
                    </a:cubicBezTo>
                    <a:cubicBezTo>
                      <a:pt x="155" y="35"/>
                      <a:pt x="169" y="4"/>
                      <a:pt x="170" y="3"/>
                    </a:cubicBezTo>
                    <a:cubicBezTo>
                      <a:pt x="169" y="3"/>
                      <a:pt x="124" y="2"/>
                      <a:pt x="122" y="2"/>
                    </a:cubicBezTo>
                    <a:cubicBezTo>
                      <a:pt x="121" y="3"/>
                      <a:pt x="120" y="6"/>
                      <a:pt x="120" y="6"/>
                    </a:cubicBezTo>
                    <a:cubicBezTo>
                      <a:pt x="120" y="6"/>
                      <a:pt x="118" y="9"/>
                      <a:pt x="118" y="10"/>
                    </a:cubicBezTo>
                    <a:cubicBezTo>
                      <a:pt x="119" y="10"/>
                      <a:pt x="145" y="11"/>
                      <a:pt x="145" y="11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2" y="27"/>
                      <a:pt x="111" y="26"/>
                      <a:pt x="109" y="24"/>
                    </a:cubicBezTo>
                    <a:cubicBezTo>
                      <a:pt x="109" y="24"/>
                      <a:pt x="99" y="14"/>
                      <a:pt x="99" y="13"/>
                    </a:cubicBezTo>
                    <a:cubicBezTo>
                      <a:pt x="97" y="14"/>
                      <a:pt x="88" y="19"/>
                      <a:pt x="87" y="20"/>
                    </a:cubicBezTo>
                    <a:cubicBezTo>
                      <a:pt x="89" y="22"/>
                      <a:pt x="102" y="36"/>
                      <a:pt x="102" y="36"/>
                    </a:cubicBezTo>
                    <a:cubicBezTo>
                      <a:pt x="104" y="39"/>
                      <a:pt x="110" y="39"/>
                      <a:pt x="116" y="36"/>
                    </a:cubicBezTo>
                    <a:close/>
                    <a:moveTo>
                      <a:pt x="47" y="15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0"/>
                      <a:pt x="62" y="31"/>
                      <a:pt x="62" y="32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59" y="35"/>
                      <a:pt x="57" y="36"/>
                    </a:cubicBezTo>
                    <a:cubicBezTo>
                      <a:pt x="57" y="36"/>
                      <a:pt x="40" y="45"/>
                      <a:pt x="38" y="46"/>
                    </a:cubicBezTo>
                    <a:cubicBezTo>
                      <a:pt x="38" y="47"/>
                      <a:pt x="44" y="53"/>
                      <a:pt x="44" y="53"/>
                    </a:cubicBezTo>
                    <a:cubicBezTo>
                      <a:pt x="49" y="51"/>
                      <a:pt x="74" y="38"/>
                      <a:pt x="74" y="38"/>
                    </a:cubicBezTo>
                    <a:cubicBezTo>
                      <a:pt x="76" y="37"/>
                      <a:pt x="77" y="36"/>
                      <a:pt x="78" y="34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9" y="32"/>
                      <a:pt x="79" y="30"/>
                      <a:pt x="78" y="2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83" y="9"/>
                      <a:pt x="85" y="9"/>
                    </a:cubicBezTo>
                    <a:cubicBezTo>
                      <a:pt x="86" y="8"/>
                      <a:pt x="89" y="2"/>
                      <a:pt x="89" y="1"/>
                    </a:cubicBezTo>
                    <a:cubicBezTo>
                      <a:pt x="88" y="1"/>
                      <a:pt x="43" y="0"/>
                      <a:pt x="41" y="0"/>
                    </a:cubicBezTo>
                    <a:cubicBezTo>
                      <a:pt x="40" y="1"/>
                      <a:pt x="32" y="19"/>
                      <a:pt x="32" y="19"/>
                    </a:cubicBezTo>
                    <a:cubicBezTo>
                      <a:pt x="32" y="19"/>
                      <a:pt x="26" y="32"/>
                      <a:pt x="26" y="33"/>
                    </a:cubicBezTo>
                    <a:cubicBezTo>
                      <a:pt x="27" y="33"/>
                      <a:pt x="36" y="34"/>
                      <a:pt x="38" y="34"/>
                    </a:cubicBezTo>
                    <a:cubicBezTo>
                      <a:pt x="39" y="32"/>
                      <a:pt x="47" y="15"/>
                      <a:pt x="47" y="15"/>
                    </a:cubicBezTo>
                    <a:close/>
                    <a:moveTo>
                      <a:pt x="54" y="57"/>
                    </a:moveTo>
                    <a:cubicBezTo>
                      <a:pt x="19" y="75"/>
                      <a:pt x="19" y="75"/>
                      <a:pt x="19" y="75"/>
                    </a:cubicBezTo>
                    <a:cubicBezTo>
                      <a:pt x="19" y="75"/>
                      <a:pt x="27" y="59"/>
                      <a:pt x="27" y="58"/>
                    </a:cubicBezTo>
                    <a:cubicBezTo>
                      <a:pt x="26" y="58"/>
                      <a:pt x="17" y="58"/>
                      <a:pt x="15" y="58"/>
                    </a:cubicBezTo>
                    <a:cubicBezTo>
                      <a:pt x="14" y="59"/>
                      <a:pt x="6" y="77"/>
                      <a:pt x="6" y="77"/>
                    </a:cubicBezTo>
                    <a:cubicBezTo>
                      <a:pt x="6" y="77"/>
                      <a:pt x="0" y="90"/>
                      <a:pt x="0" y="91"/>
                    </a:cubicBezTo>
                    <a:cubicBezTo>
                      <a:pt x="1" y="91"/>
                      <a:pt x="46" y="92"/>
                      <a:pt x="48" y="92"/>
                    </a:cubicBezTo>
                    <a:cubicBezTo>
                      <a:pt x="48" y="91"/>
                      <a:pt x="51" y="85"/>
                      <a:pt x="52" y="84"/>
                    </a:cubicBezTo>
                    <a:cubicBezTo>
                      <a:pt x="50" y="84"/>
                      <a:pt x="25" y="83"/>
                      <a:pt x="25" y="83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7" y="66"/>
                      <a:pt x="59" y="67"/>
                      <a:pt x="61" y="70"/>
                    </a:cubicBezTo>
                    <a:cubicBezTo>
                      <a:pt x="61" y="70"/>
                      <a:pt x="70" y="80"/>
                      <a:pt x="71" y="81"/>
                    </a:cubicBezTo>
                    <a:cubicBezTo>
                      <a:pt x="72" y="80"/>
                      <a:pt x="82" y="75"/>
                      <a:pt x="83" y="74"/>
                    </a:cubicBezTo>
                    <a:cubicBezTo>
                      <a:pt x="81" y="72"/>
                      <a:pt x="68" y="58"/>
                      <a:pt x="68" y="58"/>
                    </a:cubicBezTo>
                    <a:cubicBezTo>
                      <a:pt x="65" y="55"/>
                      <a:pt x="59" y="54"/>
                      <a:pt x="5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zh-CN" sz="800">
                  <a:solidFill>
                    <a:srgbClr val="B2B2B2"/>
                  </a:solidFill>
                </a:endParaRPr>
              </a:p>
            </p:txBody>
          </p:sp>
        </p:grpSp>
        <p:cxnSp>
          <p:nvCxnSpPr>
            <p:cNvPr id="383" name="直接连接符 382"/>
            <p:cNvCxnSpPr>
              <a:stCxn id="323" idx="3"/>
              <a:endCxn id="324" idx="1"/>
            </p:cNvCxnSpPr>
            <p:nvPr/>
          </p:nvCxnSpPr>
          <p:spPr bwMode="auto">
            <a:xfrm flipV="1">
              <a:off x="4202834" y="1100968"/>
              <a:ext cx="525015" cy="765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直接连接符 385"/>
            <p:cNvCxnSpPr>
              <a:stCxn id="321" idx="3"/>
              <a:endCxn id="322" idx="1"/>
            </p:cNvCxnSpPr>
            <p:nvPr/>
          </p:nvCxnSpPr>
          <p:spPr bwMode="auto">
            <a:xfrm>
              <a:off x="4223792" y="1393109"/>
              <a:ext cx="504056" cy="51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9" name="直接连接符 388"/>
            <p:cNvCxnSpPr>
              <a:stCxn id="325" idx="3"/>
              <a:endCxn id="326" idx="1"/>
            </p:cNvCxnSpPr>
            <p:nvPr/>
          </p:nvCxnSpPr>
          <p:spPr bwMode="auto">
            <a:xfrm>
              <a:off x="4274842" y="2025011"/>
              <a:ext cx="380999" cy="0"/>
            </a:xfrm>
            <a:prstGeom prst="line">
              <a:avLst/>
            </a:prstGeom>
            <a:ln w="12700"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0" name="TextBox 399"/>
            <p:cNvSpPr txBox="1"/>
            <p:nvPr/>
          </p:nvSpPr>
          <p:spPr>
            <a:xfrm>
              <a:off x="4294321" y="930206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rgbClr val="000099"/>
                  </a:solidFill>
                </a:rPr>
                <a:t>Existing</a:t>
              </a:r>
            </a:p>
            <a:p>
              <a:pPr algn="ctr"/>
              <a:r>
                <a:rPr lang="en-US" altLang="zh-CN" sz="800" dirty="0">
                  <a:solidFill>
                    <a:srgbClr val="000099"/>
                  </a:solidFill>
                </a:rPr>
                <a:t>Firewall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4295801" y="1226013"/>
              <a:ext cx="503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rgbClr val="000099"/>
                  </a:solidFill>
                </a:rPr>
                <a:t>Existing</a:t>
              </a:r>
            </a:p>
            <a:p>
              <a:pPr algn="ctr"/>
              <a:r>
                <a:rPr lang="en-US" altLang="zh-CN" sz="800" dirty="0">
                  <a:solidFill>
                    <a:srgbClr val="000099"/>
                  </a:solidFill>
                </a:rPr>
                <a:t> Switch</a:t>
              </a:r>
            </a:p>
            <a:p>
              <a:pPr algn="ctr"/>
              <a:r>
                <a:rPr lang="en-US" altLang="zh-CN" sz="800" dirty="0">
                  <a:solidFill>
                    <a:srgbClr val="000099"/>
                  </a:solidFill>
                </a:rPr>
                <a:t>(C6509)</a:t>
              </a: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5231904" y="2708920"/>
              <a:ext cx="3834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DHQ</a:t>
              </a:r>
              <a:endParaRPr lang="zh-CN" altLang="en-US" sz="800" b="1" dirty="0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6168008" y="548680"/>
              <a:ext cx="4395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NICTC</a:t>
              </a:r>
              <a:endParaRPr lang="zh-CN" altLang="en-US" sz="800" b="1" dirty="0"/>
            </a:p>
          </p:txBody>
        </p:sp>
        <p:grpSp>
          <p:nvGrpSpPr>
            <p:cNvPr id="9" name="组合 411"/>
            <p:cNvGrpSpPr/>
            <p:nvPr/>
          </p:nvGrpSpPr>
          <p:grpSpPr>
            <a:xfrm>
              <a:off x="7104112" y="2564904"/>
              <a:ext cx="2592288" cy="1008112"/>
              <a:chOff x="5652120" y="332656"/>
              <a:chExt cx="2592288" cy="1008112"/>
            </a:xfrm>
          </p:grpSpPr>
          <p:cxnSp>
            <p:nvCxnSpPr>
              <p:cNvPr id="372" name="直接连接符 371"/>
              <p:cNvCxnSpPr/>
              <p:nvPr/>
            </p:nvCxnSpPr>
            <p:spPr bwMode="auto">
              <a:xfrm>
                <a:off x="5724128" y="476672"/>
                <a:ext cx="72008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/>
              <p:nvPr/>
            </p:nvCxnSpPr>
            <p:spPr bwMode="auto">
              <a:xfrm>
                <a:off x="5724128" y="692696"/>
                <a:ext cx="720080" cy="0"/>
              </a:xfrm>
              <a:prstGeom prst="line">
                <a:avLst/>
              </a:prstGeom>
              <a:ln w="12700">
                <a:solidFill>
                  <a:srgbClr val="00009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4" name="矩形 373"/>
              <p:cNvSpPr/>
              <p:nvPr/>
            </p:nvSpPr>
            <p:spPr bwMode="auto">
              <a:xfrm>
                <a:off x="5652120" y="332656"/>
                <a:ext cx="2592288" cy="100811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ysDot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80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6444208" y="332656"/>
                <a:ext cx="54694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/>
                  <a:t>New link</a:t>
                </a:r>
                <a:endParaRPr lang="zh-CN" altLang="en-US" sz="800" dirty="0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6463201" y="548680"/>
                <a:ext cx="104708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/>
                  <a:t>Existing/Phase-1 link</a:t>
                </a:r>
                <a:endParaRPr lang="zh-CN" altLang="en-US" sz="800" dirty="0"/>
              </a:p>
            </p:txBody>
          </p:sp>
          <p:pic>
            <p:nvPicPr>
              <p:cNvPr id="377" name="Picture 332" descr="图片25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764704"/>
                <a:ext cx="22807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8" name="矩形 377"/>
              <p:cNvSpPr/>
              <p:nvPr/>
            </p:nvSpPr>
            <p:spPr>
              <a:xfrm>
                <a:off x="6300192" y="765284"/>
                <a:ext cx="194421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The Existing / Phase-1 equipment</a:t>
                </a:r>
                <a:endParaRPr lang="zh-CN" altLang="en-US" sz="800" dirty="0"/>
              </a:p>
            </p:txBody>
          </p:sp>
          <p:pic>
            <p:nvPicPr>
              <p:cNvPr id="379" name="Picture 336" descr="图片26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12160" y="764704"/>
                <a:ext cx="206505" cy="216024"/>
              </a:xfrm>
              <a:prstGeom prst="rect">
                <a:avLst/>
              </a:prstGeom>
              <a:noFill/>
            </p:spPr>
          </p:pic>
          <p:pic>
            <p:nvPicPr>
              <p:cNvPr id="380" name="Picture 460" descr="图片23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24128" y="1052736"/>
                <a:ext cx="239553" cy="248696"/>
              </a:xfrm>
              <a:prstGeom prst="rect">
                <a:avLst/>
              </a:prstGeom>
              <a:noFill/>
            </p:spPr>
          </p:pic>
          <p:pic>
            <p:nvPicPr>
              <p:cNvPr id="381" name="Picture 273" descr="图片37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084168" y="1052736"/>
                <a:ext cx="206581" cy="253135"/>
              </a:xfrm>
              <a:prstGeom prst="rect">
                <a:avLst/>
              </a:prstGeom>
              <a:noFill/>
            </p:spPr>
          </p:pic>
          <p:sp>
            <p:nvSpPr>
              <p:cNvPr id="382" name="矩形 381"/>
              <p:cNvSpPr/>
              <p:nvPr/>
            </p:nvSpPr>
            <p:spPr>
              <a:xfrm>
                <a:off x="6300192" y="1053316"/>
                <a:ext cx="1872208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The New equipment of Info-Sarker</a:t>
                </a:r>
                <a:endParaRPr lang="zh-CN" altLang="en-US" sz="800" dirty="0"/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7452320" y="404664"/>
                <a:ext cx="52450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b="1" dirty="0"/>
                  <a:t>LEGEND</a:t>
                </a:r>
                <a:endParaRPr lang="zh-CN" altLang="en-US" sz="800" b="1" dirty="0"/>
              </a:p>
            </p:txBody>
          </p:sp>
        </p:grpSp>
        <p:sp>
          <p:nvSpPr>
            <p:cNvPr id="419" name="TextBox 418"/>
            <p:cNvSpPr txBox="1"/>
            <p:nvPr/>
          </p:nvSpPr>
          <p:spPr>
            <a:xfrm>
              <a:off x="3143673" y="1124744"/>
              <a:ext cx="7521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VPN Gateway</a:t>
              </a:r>
              <a:endParaRPr lang="zh-CN" altLang="en-US" sz="800" dirty="0"/>
            </a:p>
          </p:txBody>
        </p:sp>
        <p:sp>
          <p:nvSpPr>
            <p:cNvPr id="163" name="云形 162"/>
            <p:cNvSpPr/>
            <p:nvPr/>
          </p:nvSpPr>
          <p:spPr bwMode="auto">
            <a:xfrm>
              <a:off x="5062488" y="4653136"/>
              <a:ext cx="936104" cy="360040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latin typeface="Arial" charset="0"/>
                  <a:ea typeface="宋体" charset="-122"/>
                </a:rPr>
                <a:t>Transmission</a:t>
              </a:r>
              <a:endParaRPr lang="zh-CN" altLang="en-US" sz="800" dirty="0">
                <a:latin typeface="Arial" charset="0"/>
                <a:ea typeface="宋体" charset="-122"/>
              </a:endParaRPr>
            </a:p>
          </p:txBody>
        </p:sp>
        <p:grpSp>
          <p:nvGrpSpPr>
            <p:cNvPr id="10" name="组合 1081"/>
            <p:cNvGrpSpPr/>
            <p:nvPr/>
          </p:nvGrpSpPr>
          <p:grpSpPr>
            <a:xfrm>
              <a:off x="8616280" y="3755132"/>
              <a:ext cx="1224136" cy="681980"/>
              <a:chOff x="7092280" y="3573016"/>
              <a:chExt cx="1224136" cy="681980"/>
            </a:xfrm>
          </p:grpSpPr>
          <p:sp>
            <p:nvSpPr>
              <p:cNvPr id="89" name="矩形 88"/>
              <p:cNvSpPr/>
              <p:nvPr/>
            </p:nvSpPr>
            <p:spPr bwMode="auto">
              <a:xfrm>
                <a:off x="7092280" y="3573016"/>
                <a:ext cx="1224136" cy="68198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80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092280" y="3862208"/>
                <a:ext cx="864096" cy="338554"/>
              </a:xfrm>
              <a:prstGeom prst="rect">
                <a:avLst/>
              </a:prstGeom>
              <a:ln w="127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latin typeface="Calibri" pitchFamily="34" charset="0"/>
                    <a:ea typeface="宋体" pitchFamily="2" charset="-122"/>
                  </a:rPr>
                  <a:t>Access Router </a:t>
                </a:r>
              </a:p>
              <a:p>
                <a:r>
                  <a:rPr lang="en-US" altLang="zh-CN" sz="800" dirty="0">
                    <a:latin typeface="Calibri" pitchFamily="34" charset="0"/>
                    <a:ea typeface="宋体" pitchFamily="2" charset="-122"/>
                  </a:rPr>
                  <a:t>      AR157</a:t>
                </a:r>
                <a:endParaRPr lang="zh-CN" altLang="en-US" sz="800" dirty="0">
                  <a:latin typeface="Calibri" pitchFamily="34" charset="0"/>
                  <a:ea typeface="宋体" pitchFamily="2" charset="-122"/>
                </a:endParaRPr>
              </a:p>
            </p:txBody>
          </p:sp>
          <p:pic>
            <p:nvPicPr>
              <p:cNvPr id="165" name="Picture 455" descr="图片23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80312" y="3660522"/>
                <a:ext cx="241382" cy="190180"/>
              </a:xfrm>
              <a:prstGeom prst="rect">
                <a:avLst/>
              </a:prstGeom>
              <a:noFill/>
            </p:spPr>
          </p:pic>
        </p:grpSp>
        <p:sp>
          <p:nvSpPr>
            <p:cNvPr id="173" name="矩形 172"/>
            <p:cNvSpPr/>
            <p:nvPr/>
          </p:nvSpPr>
          <p:spPr bwMode="auto">
            <a:xfrm>
              <a:off x="8904312" y="4890646"/>
              <a:ext cx="1440160" cy="64807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904312" y="5323272"/>
              <a:ext cx="864096" cy="338554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Access Router </a:t>
              </a:r>
            </a:p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      AR1220</a:t>
              </a:r>
              <a:endParaRPr lang="zh-CN" altLang="en-US" sz="800" dirty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177" name="Picture 455" descr="图片2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92344" y="5121587"/>
              <a:ext cx="241382" cy="190180"/>
            </a:xfrm>
            <a:prstGeom prst="rect">
              <a:avLst/>
            </a:prstGeom>
            <a:noFill/>
          </p:spPr>
        </p:pic>
        <p:cxnSp>
          <p:nvCxnSpPr>
            <p:cNvPr id="1076" name="直接连接符 1075"/>
            <p:cNvCxnSpPr>
              <a:stCxn id="177" idx="3"/>
            </p:cNvCxnSpPr>
            <p:nvPr/>
          </p:nvCxnSpPr>
          <p:spPr bwMode="auto">
            <a:xfrm flipV="1">
              <a:off x="9433727" y="5215473"/>
              <a:ext cx="556709" cy="1204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3" name="TextBox 1082"/>
            <p:cNvSpPr txBox="1"/>
            <p:nvPr/>
          </p:nvSpPr>
          <p:spPr>
            <a:xfrm>
              <a:off x="9624392" y="5250686"/>
              <a:ext cx="864096" cy="338554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Video Conference</a:t>
              </a:r>
              <a:endParaRPr lang="zh-CN" altLang="en-US" sz="800" dirty="0"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11" name="组合 1158"/>
            <p:cNvGrpSpPr/>
            <p:nvPr/>
          </p:nvGrpSpPr>
          <p:grpSpPr>
            <a:xfrm>
              <a:off x="8686056" y="1767483"/>
              <a:ext cx="918841" cy="518458"/>
              <a:chOff x="6126946" y="692696"/>
              <a:chExt cx="1252965" cy="648072"/>
            </a:xfrm>
          </p:grpSpPr>
          <p:pic>
            <p:nvPicPr>
              <p:cNvPr id="1096" name="Picture 455" descr="图片14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444208" y="764704"/>
                <a:ext cx="178520" cy="276954"/>
              </a:xfrm>
              <a:prstGeom prst="rect">
                <a:avLst/>
              </a:prstGeom>
              <a:noFill/>
            </p:spPr>
          </p:pic>
          <p:pic>
            <p:nvPicPr>
              <p:cNvPr id="1097" name="Picture 455" descr="图片14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566128" y="764704"/>
                <a:ext cx="178520" cy="276954"/>
              </a:xfrm>
              <a:prstGeom prst="rect">
                <a:avLst/>
              </a:prstGeom>
              <a:noFill/>
            </p:spPr>
          </p:pic>
          <p:pic>
            <p:nvPicPr>
              <p:cNvPr id="1098" name="Picture 455" descr="图片14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688048" y="764704"/>
                <a:ext cx="178520" cy="276954"/>
              </a:xfrm>
              <a:prstGeom prst="rect">
                <a:avLst/>
              </a:prstGeom>
              <a:noFill/>
            </p:spPr>
          </p:pic>
          <p:pic>
            <p:nvPicPr>
              <p:cNvPr id="1099" name="Picture 455" descr="图片14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809968" y="764704"/>
                <a:ext cx="178520" cy="276954"/>
              </a:xfrm>
              <a:prstGeom prst="rect">
                <a:avLst/>
              </a:prstGeom>
              <a:noFill/>
            </p:spPr>
          </p:pic>
          <p:pic>
            <p:nvPicPr>
              <p:cNvPr id="1100" name="Picture 455" descr="图片14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931888" y="764704"/>
                <a:ext cx="178520" cy="276954"/>
              </a:xfrm>
              <a:prstGeom prst="rect">
                <a:avLst/>
              </a:prstGeom>
              <a:noFill/>
            </p:spPr>
          </p:pic>
          <p:sp>
            <p:nvSpPr>
              <p:cNvPr id="1081" name="矩形 1080"/>
              <p:cNvSpPr/>
              <p:nvPr/>
            </p:nvSpPr>
            <p:spPr bwMode="auto">
              <a:xfrm>
                <a:off x="6228184" y="692696"/>
                <a:ext cx="1080120" cy="64807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  <a:prstDash val="sysDot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80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45" name="TextBox 1144"/>
              <p:cNvSpPr txBox="1"/>
              <p:nvPr/>
            </p:nvSpPr>
            <p:spPr>
              <a:xfrm>
                <a:off x="6126946" y="1052736"/>
                <a:ext cx="1252965" cy="269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rgbClr val="000099"/>
                    </a:solidFill>
                  </a:rPr>
                  <a:t>Secretariat DC</a:t>
                </a:r>
                <a:endParaRPr lang="zh-CN" altLang="en-US" sz="800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147" name="云形 1146"/>
            <p:cNvSpPr/>
            <p:nvPr/>
          </p:nvSpPr>
          <p:spPr bwMode="auto">
            <a:xfrm>
              <a:off x="7032104" y="1844824"/>
              <a:ext cx="1296144" cy="360040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latin typeface="Arial" charset="0"/>
                  <a:ea typeface="宋体" charset="-122"/>
                </a:rPr>
                <a:t>Transmission</a:t>
              </a:r>
              <a:endParaRPr lang="zh-CN" altLang="en-US" sz="800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1148" name="直接连接符 1147"/>
            <p:cNvCxnSpPr>
              <a:stCxn id="326" idx="3"/>
              <a:endCxn id="1147" idx="2"/>
            </p:cNvCxnSpPr>
            <p:nvPr/>
          </p:nvCxnSpPr>
          <p:spPr bwMode="auto">
            <a:xfrm flipV="1">
              <a:off x="5036840" y="2024845"/>
              <a:ext cx="1999285" cy="167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1" name="直接连接符 1150"/>
            <p:cNvCxnSpPr>
              <a:stCxn id="1147" idx="0"/>
              <a:endCxn id="1081" idx="1"/>
            </p:cNvCxnSpPr>
            <p:nvPr/>
          </p:nvCxnSpPr>
          <p:spPr bwMode="auto">
            <a:xfrm>
              <a:off x="8327168" y="2024844"/>
              <a:ext cx="433128" cy="1868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5" name="直接连接符 1154"/>
            <p:cNvCxnSpPr>
              <a:stCxn id="1147" idx="3"/>
              <a:endCxn id="565" idx="2"/>
            </p:cNvCxnSpPr>
            <p:nvPr/>
          </p:nvCxnSpPr>
          <p:spPr bwMode="auto">
            <a:xfrm flipV="1">
              <a:off x="7680177" y="1556212"/>
              <a:ext cx="5351" cy="309198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43"/>
            <p:cNvGrpSpPr>
              <a:grpSpLocks/>
            </p:cNvGrpSpPr>
            <p:nvPr/>
          </p:nvGrpSpPr>
          <p:grpSpPr bwMode="auto">
            <a:xfrm>
              <a:off x="2327203" y="1428901"/>
              <a:ext cx="718640" cy="360363"/>
              <a:chOff x="4607" y="706"/>
              <a:chExt cx="499" cy="227"/>
            </a:xfrm>
          </p:grpSpPr>
          <p:grpSp>
            <p:nvGrpSpPr>
              <p:cNvPr id="18" name="Group 95"/>
              <p:cNvGrpSpPr>
                <a:grpSpLocks/>
              </p:cNvGrpSpPr>
              <p:nvPr/>
            </p:nvGrpSpPr>
            <p:grpSpPr bwMode="auto">
              <a:xfrm>
                <a:off x="4758" y="798"/>
                <a:ext cx="302" cy="135"/>
                <a:chOff x="1680" y="1392"/>
                <a:chExt cx="913" cy="402"/>
              </a:xfrm>
            </p:grpSpPr>
            <p:sp>
              <p:nvSpPr>
                <p:cNvPr id="161" name="Line 97"/>
                <p:cNvSpPr>
                  <a:spLocks noChangeShapeType="1"/>
                </p:cNvSpPr>
                <p:nvPr/>
              </p:nvSpPr>
              <p:spPr bwMode="auto">
                <a:xfrm>
                  <a:off x="1680" y="1739"/>
                  <a:ext cx="56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807" y="1632"/>
                  <a:ext cx="65" cy="1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064" y="1628"/>
                  <a:ext cx="52" cy="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0" name="Group 100"/>
                <p:cNvGrpSpPr>
                  <a:grpSpLocks/>
                </p:cNvGrpSpPr>
                <p:nvPr/>
              </p:nvGrpSpPr>
              <p:grpSpPr bwMode="auto">
                <a:xfrm>
                  <a:off x="1776" y="1488"/>
                  <a:ext cx="166" cy="216"/>
                  <a:chOff x="2976" y="3264"/>
                  <a:chExt cx="720" cy="577"/>
                </a:xfrm>
              </p:grpSpPr>
              <p:grpSp>
                <p:nvGrpSpPr>
                  <p:cNvPr id="2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2976" y="3616"/>
                    <a:ext cx="720" cy="225"/>
                    <a:chOff x="2304" y="2166"/>
                    <a:chExt cx="288" cy="90"/>
                  </a:xfrm>
                </p:grpSpPr>
                <p:sp>
                  <p:nvSpPr>
                    <p:cNvPr id="228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70"/>
                      <a:ext cx="288" cy="8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AFD8"/>
                        </a:gs>
                        <a:gs pos="50000">
                          <a:srgbClr val="7575AD"/>
                        </a:gs>
                        <a:gs pos="100000">
                          <a:srgbClr val="00AFD8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9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66"/>
                      <a:ext cx="288" cy="7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57DFFF"/>
                        </a:gs>
                        <a:gs pos="50000">
                          <a:srgbClr val="00AFD8"/>
                        </a:gs>
                        <a:gs pos="100000">
                          <a:srgbClr val="57DFFF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976" y="3552"/>
                    <a:ext cx="720" cy="225"/>
                    <a:chOff x="2304" y="2166"/>
                    <a:chExt cx="288" cy="90"/>
                  </a:xfrm>
                </p:grpSpPr>
                <p:sp>
                  <p:nvSpPr>
                    <p:cNvPr id="226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70"/>
                      <a:ext cx="288" cy="8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AFD8"/>
                        </a:gs>
                        <a:gs pos="50000">
                          <a:srgbClr val="7575AD"/>
                        </a:gs>
                        <a:gs pos="100000">
                          <a:srgbClr val="00AFD8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7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66"/>
                      <a:ext cx="288" cy="7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57DFFF"/>
                        </a:gs>
                        <a:gs pos="50000">
                          <a:srgbClr val="00AFD8"/>
                        </a:gs>
                        <a:gs pos="100000">
                          <a:srgbClr val="57DFFF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976" y="3489"/>
                    <a:ext cx="720" cy="225"/>
                    <a:chOff x="2304" y="2166"/>
                    <a:chExt cx="288" cy="90"/>
                  </a:xfrm>
                </p:grpSpPr>
                <p:sp>
                  <p:nvSpPr>
                    <p:cNvPr id="224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70"/>
                      <a:ext cx="288" cy="8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AFD8"/>
                        </a:gs>
                        <a:gs pos="50000">
                          <a:srgbClr val="7575AD"/>
                        </a:gs>
                        <a:gs pos="100000">
                          <a:srgbClr val="00AFD8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5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66"/>
                      <a:ext cx="288" cy="7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57DFFF"/>
                        </a:gs>
                        <a:gs pos="50000">
                          <a:srgbClr val="00AFD8"/>
                        </a:gs>
                        <a:gs pos="100000">
                          <a:srgbClr val="57DFFF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976" y="3419"/>
                    <a:ext cx="720" cy="225"/>
                    <a:chOff x="2304" y="2166"/>
                    <a:chExt cx="288" cy="90"/>
                  </a:xfrm>
                </p:grpSpPr>
                <p:sp>
                  <p:nvSpPr>
                    <p:cNvPr id="222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70"/>
                      <a:ext cx="288" cy="8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AFD8"/>
                        </a:gs>
                        <a:gs pos="50000">
                          <a:srgbClr val="7575AD"/>
                        </a:gs>
                        <a:gs pos="100000">
                          <a:srgbClr val="00AFD8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3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66"/>
                      <a:ext cx="288" cy="7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57DFFF"/>
                        </a:gs>
                        <a:gs pos="50000">
                          <a:srgbClr val="00AFD8"/>
                        </a:gs>
                        <a:gs pos="100000">
                          <a:srgbClr val="57DFFF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976" y="3349"/>
                    <a:ext cx="720" cy="225"/>
                    <a:chOff x="2304" y="2166"/>
                    <a:chExt cx="288" cy="90"/>
                  </a:xfrm>
                </p:grpSpPr>
                <p:sp>
                  <p:nvSpPr>
                    <p:cNvPr id="219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70"/>
                      <a:ext cx="288" cy="8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AFD8"/>
                        </a:gs>
                        <a:gs pos="50000">
                          <a:srgbClr val="7575AD"/>
                        </a:gs>
                        <a:gs pos="100000">
                          <a:srgbClr val="00AFD8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66"/>
                      <a:ext cx="288" cy="7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57DFFF"/>
                        </a:gs>
                        <a:gs pos="50000">
                          <a:srgbClr val="00AFD8"/>
                        </a:gs>
                        <a:gs pos="100000">
                          <a:srgbClr val="57DFFF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976" y="3264"/>
                    <a:ext cx="720" cy="225"/>
                    <a:chOff x="2304" y="2112"/>
                    <a:chExt cx="288" cy="90"/>
                  </a:xfrm>
                </p:grpSpPr>
                <p:sp>
                  <p:nvSpPr>
                    <p:cNvPr id="217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16"/>
                      <a:ext cx="288" cy="8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57DFFF"/>
                        </a:gs>
                        <a:gs pos="50000">
                          <a:srgbClr val="008EB0"/>
                        </a:gs>
                        <a:gs pos="100000">
                          <a:srgbClr val="57DFFF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2112"/>
                      <a:ext cx="288" cy="7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FFFF"/>
                        </a:gs>
                        <a:gs pos="50000">
                          <a:srgbClr val="57DFFF"/>
                        </a:gs>
                        <a:gs pos="100000">
                          <a:srgbClr val="CCFFFF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7" name="Group 119"/>
                <p:cNvGrpSpPr>
                  <a:grpSpLocks/>
                </p:cNvGrpSpPr>
                <p:nvPr/>
              </p:nvGrpSpPr>
              <p:grpSpPr bwMode="auto">
                <a:xfrm>
                  <a:off x="2208" y="1392"/>
                  <a:ext cx="385" cy="402"/>
                  <a:chOff x="3960" y="12396"/>
                  <a:chExt cx="614" cy="690"/>
                </a:xfrm>
              </p:grpSpPr>
              <p:pic>
                <p:nvPicPr>
                  <p:cNvPr id="207" name="Picture 120" descr="server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66" y="12396"/>
                    <a:ext cx="408" cy="65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9" name="Picture 121" descr="PC Blue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60" y="12710"/>
                    <a:ext cx="368" cy="376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8" name="Group 122"/>
                <p:cNvGrpSpPr>
                  <a:grpSpLocks/>
                </p:cNvGrpSpPr>
                <p:nvPr/>
              </p:nvGrpSpPr>
              <p:grpSpPr bwMode="auto">
                <a:xfrm>
                  <a:off x="2014" y="1488"/>
                  <a:ext cx="176" cy="201"/>
                  <a:chOff x="432" y="3360"/>
                  <a:chExt cx="432" cy="468"/>
                </a:xfrm>
              </p:grpSpPr>
              <p:grpSp>
                <p:nvGrpSpPr>
                  <p:cNvPr id="29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432" y="3600"/>
                    <a:ext cx="432" cy="228"/>
                    <a:chOff x="432" y="288"/>
                    <a:chExt cx="1488" cy="372"/>
                  </a:xfrm>
                </p:grpSpPr>
                <p:sp>
                  <p:nvSpPr>
                    <p:cNvPr id="202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24"/>
                      <a:ext cx="1488" cy="336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6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288"/>
                      <a:ext cx="1488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0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432" y="3552"/>
                    <a:ext cx="432" cy="228"/>
                    <a:chOff x="432" y="288"/>
                    <a:chExt cx="1488" cy="372"/>
                  </a:xfrm>
                </p:grpSpPr>
                <p:sp>
                  <p:nvSpPr>
                    <p:cNvPr id="198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24"/>
                      <a:ext cx="1488" cy="336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9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288"/>
                      <a:ext cx="1488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1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432" y="3504"/>
                    <a:ext cx="432" cy="228"/>
                    <a:chOff x="432" y="288"/>
                    <a:chExt cx="1488" cy="372"/>
                  </a:xfrm>
                </p:grpSpPr>
                <p:sp>
                  <p:nvSpPr>
                    <p:cNvPr id="196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24"/>
                      <a:ext cx="1488" cy="336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7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288"/>
                      <a:ext cx="1488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2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432" y="3456"/>
                    <a:ext cx="432" cy="228"/>
                    <a:chOff x="432" y="288"/>
                    <a:chExt cx="1488" cy="372"/>
                  </a:xfrm>
                </p:grpSpPr>
                <p:sp>
                  <p:nvSpPr>
                    <p:cNvPr id="194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24"/>
                      <a:ext cx="1488" cy="336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5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288"/>
                      <a:ext cx="1488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3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432" y="3408"/>
                    <a:ext cx="432" cy="228"/>
                    <a:chOff x="432" y="288"/>
                    <a:chExt cx="1488" cy="372"/>
                  </a:xfrm>
                </p:grpSpPr>
                <p:sp>
                  <p:nvSpPr>
                    <p:cNvPr id="192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24"/>
                      <a:ext cx="1488" cy="336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3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288"/>
                      <a:ext cx="1488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4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32" y="3360"/>
                    <a:ext cx="432" cy="228"/>
                    <a:chOff x="432" y="288"/>
                    <a:chExt cx="1488" cy="372"/>
                  </a:xfrm>
                </p:grpSpPr>
                <p:sp>
                  <p:nvSpPr>
                    <p:cNvPr id="190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324"/>
                      <a:ext cx="1488" cy="336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1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288"/>
                      <a:ext cx="1488" cy="33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59" name="Rectangle 142"/>
              <p:cNvSpPr>
                <a:spLocks noChangeArrowheads="1"/>
              </p:cNvSpPr>
              <p:nvPr/>
            </p:nvSpPr>
            <p:spPr bwMode="auto">
              <a:xfrm>
                <a:off x="4607" y="706"/>
                <a:ext cx="499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000" dirty="0"/>
                  <a:t>TSM</a:t>
                </a:r>
              </a:p>
            </p:txBody>
          </p:sp>
        </p:grpSp>
        <p:cxnSp>
          <p:nvCxnSpPr>
            <p:cNvPr id="231" name="直接连接符 230"/>
            <p:cNvCxnSpPr>
              <a:cxnSpLocks/>
              <a:stCxn id="329" idx="1"/>
              <a:endCxn id="209" idx="3"/>
            </p:cNvCxnSpPr>
            <p:nvPr/>
          </p:nvCxnSpPr>
          <p:spPr bwMode="auto">
            <a:xfrm flipH="1" flipV="1">
              <a:off x="2906114" y="1730872"/>
              <a:ext cx="309566" cy="5941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>
              <a:endCxn id="329" idx="2"/>
            </p:cNvCxnSpPr>
            <p:nvPr/>
          </p:nvCxnSpPr>
          <p:spPr bwMode="auto">
            <a:xfrm flipH="1" flipV="1">
              <a:off x="3389148" y="1916831"/>
              <a:ext cx="2399" cy="432372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组合 427"/>
            <p:cNvGrpSpPr/>
            <p:nvPr/>
          </p:nvGrpSpPr>
          <p:grpSpPr>
            <a:xfrm>
              <a:off x="2980178" y="2028458"/>
              <a:ext cx="883575" cy="535866"/>
              <a:chOff x="1456177" y="2028458"/>
              <a:chExt cx="883575" cy="535866"/>
            </a:xfrm>
          </p:grpSpPr>
          <p:grpSp>
            <p:nvGrpSpPr>
              <p:cNvPr id="36" name="Group 285"/>
              <p:cNvGrpSpPr>
                <a:grpSpLocks noChangeAspect="1"/>
              </p:cNvGrpSpPr>
              <p:nvPr/>
            </p:nvGrpSpPr>
            <p:grpSpPr bwMode="auto">
              <a:xfrm>
                <a:off x="1547664" y="2028458"/>
                <a:ext cx="642938" cy="392430"/>
                <a:chOff x="1317" y="1263"/>
                <a:chExt cx="675" cy="412"/>
              </a:xfrm>
            </p:grpSpPr>
            <p:sp>
              <p:nvSpPr>
                <p:cNvPr id="237" name="Freeform 286"/>
                <p:cNvSpPr>
                  <a:spLocks noChangeAspect="1"/>
                </p:cNvSpPr>
                <p:nvPr/>
              </p:nvSpPr>
              <p:spPr bwMode="auto">
                <a:xfrm>
                  <a:off x="1320" y="1521"/>
                  <a:ext cx="670" cy="154"/>
                </a:xfrm>
                <a:custGeom>
                  <a:avLst/>
                  <a:gdLst/>
                  <a:ahLst/>
                  <a:cxnLst>
                    <a:cxn ang="0">
                      <a:pos x="168" y="69"/>
                    </a:cxn>
                    <a:cxn ang="0">
                      <a:pos x="0" y="6"/>
                    </a:cxn>
                    <a:cxn ang="0">
                      <a:pos x="169" y="78"/>
                    </a:cxn>
                    <a:cxn ang="0">
                      <a:pos x="338" y="0"/>
                    </a:cxn>
                    <a:cxn ang="0">
                      <a:pos x="338" y="0"/>
                    </a:cxn>
                    <a:cxn ang="0">
                      <a:pos x="168" y="69"/>
                    </a:cxn>
                  </a:cxnLst>
                  <a:rect l="0" t="0" r="r" b="b"/>
                  <a:pathLst>
                    <a:path w="338" h="78">
                      <a:moveTo>
                        <a:pt x="168" y="69"/>
                      </a:moveTo>
                      <a:cubicBezTo>
                        <a:pt x="85" y="69"/>
                        <a:pt x="15" y="42"/>
                        <a:pt x="0" y="6"/>
                      </a:cubicBezTo>
                      <a:cubicBezTo>
                        <a:pt x="7" y="46"/>
                        <a:pt x="80" y="78"/>
                        <a:pt x="169" y="78"/>
                      </a:cubicBezTo>
                      <a:cubicBezTo>
                        <a:pt x="263" y="78"/>
                        <a:pt x="338" y="43"/>
                        <a:pt x="338" y="0"/>
                      </a:cubicBezTo>
                      <a:cubicBezTo>
                        <a:pt x="338" y="0"/>
                        <a:pt x="338" y="0"/>
                        <a:pt x="338" y="0"/>
                      </a:cubicBezTo>
                      <a:cubicBezTo>
                        <a:pt x="330" y="39"/>
                        <a:pt x="257" y="69"/>
                        <a:pt x="168" y="69"/>
                      </a:cubicBez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" name="Oval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1317" y="1364"/>
                  <a:ext cx="675" cy="293"/>
                </a:xfrm>
                <a:prstGeom prst="ellipse">
                  <a:avLst/>
                </a:pr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88"/>
                <p:cNvSpPr>
                  <a:spLocks noChangeAspect="1"/>
                </p:cNvSpPr>
                <p:nvPr/>
              </p:nvSpPr>
              <p:spPr bwMode="auto">
                <a:xfrm>
                  <a:off x="1431" y="1398"/>
                  <a:ext cx="268" cy="79"/>
                </a:xfrm>
                <a:custGeom>
                  <a:avLst/>
                  <a:gdLst/>
                  <a:ahLst/>
                  <a:cxnLst>
                    <a:cxn ang="0">
                      <a:pos x="207" y="43"/>
                    </a:cxn>
                    <a:cxn ang="0">
                      <a:pos x="207" y="0"/>
                    </a:cxn>
                    <a:cxn ang="0">
                      <a:pos x="201" y="0"/>
                    </a:cxn>
                    <a:cxn ang="0">
                      <a:pos x="201" y="43"/>
                    </a:cxn>
                    <a:cxn ang="0">
                      <a:pos x="68" y="43"/>
                    </a:cxn>
                    <a:cxn ang="0">
                      <a:pos x="68" y="0"/>
                    </a:cxn>
                    <a:cxn ang="0">
                      <a:pos x="62" y="0"/>
                    </a:cxn>
                    <a:cxn ang="0">
                      <a:pos x="62" y="43"/>
                    </a:cxn>
                    <a:cxn ang="0">
                      <a:pos x="0" y="43"/>
                    </a:cxn>
                    <a:cxn ang="0">
                      <a:pos x="0" y="51"/>
                    </a:cxn>
                    <a:cxn ang="0">
                      <a:pos x="62" y="51"/>
                    </a:cxn>
                    <a:cxn ang="0">
                      <a:pos x="62" y="79"/>
                    </a:cxn>
                    <a:cxn ang="0">
                      <a:pos x="68" y="79"/>
                    </a:cxn>
                    <a:cxn ang="0">
                      <a:pos x="68" y="51"/>
                    </a:cxn>
                    <a:cxn ang="0">
                      <a:pos x="268" y="51"/>
                    </a:cxn>
                    <a:cxn ang="0">
                      <a:pos x="268" y="43"/>
                    </a:cxn>
                    <a:cxn ang="0">
                      <a:pos x="207" y="43"/>
                    </a:cxn>
                  </a:cxnLst>
                  <a:rect l="0" t="0" r="r" b="b"/>
                  <a:pathLst>
                    <a:path w="268" h="79">
                      <a:moveTo>
                        <a:pt x="207" y="43"/>
                      </a:moveTo>
                      <a:lnTo>
                        <a:pt x="207" y="0"/>
                      </a:lnTo>
                      <a:lnTo>
                        <a:pt x="201" y="0"/>
                      </a:lnTo>
                      <a:lnTo>
                        <a:pt x="201" y="43"/>
                      </a:lnTo>
                      <a:lnTo>
                        <a:pt x="68" y="43"/>
                      </a:lnTo>
                      <a:lnTo>
                        <a:pt x="68" y="0"/>
                      </a:lnTo>
                      <a:lnTo>
                        <a:pt x="62" y="0"/>
                      </a:lnTo>
                      <a:lnTo>
                        <a:pt x="62" y="43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62" y="51"/>
                      </a:lnTo>
                      <a:lnTo>
                        <a:pt x="62" y="79"/>
                      </a:lnTo>
                      <a:lnTo>
                        <a:pt x="68" y="79"/>
                      </a:lnTo>
                      <a:lnTo>
                        <a:pt x="68" y="51"/>
                      </a:lnTo>
                      <a:lnTo>
                        <a:pt x="268" y="51"/>
                      </a:lnTo>
                      <a:lnTo>
                        <a:pt x="268" y="43"/>
                      </a:lnTo>
                      <a:lnTo>
                        <a:pt x="207" y="43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89"/>
                <p:cNvSpPr>
                  <a:spLocks noChangeAspect="1"/>
                </p:cNvSpPr>
                <p:nvPr/>
              </p:nvSpPr>
              <p:spPr bwMode="auto">
                <a:xfrm>
                  <a:off x="1875" y="1277"/>
                  <a:ext cx="68" cy="285"/>
                </a:xfrm>
                <a:custGeom>
                  <a:avLst/>
                  <a:gdLst/>
                  <a:ahLst/>
                  <a:cxnLst>
                    <a:cxn ang="0">
                      <a:pos x="32" y="1"/>
                    </a:cxn>
                    <a:cxn ang="0">
                      <a:pos x="2" y="21"/>
                    </a:cxn>
                    <a:cxn ang="0">
                      <a:pos x="0" y="142"/>
                    </a:cxn>
                    <a:cxn ang="0">
                      <a:pos x="6" y="140"/>
                    </a:cxn>
                    <a:cxn ang="0">
                      <a:pos x="31" y="114"/>
                    </a:cxn>
                    <a:cxn ang="0">
                      <a:pos x="33" y="108"/>
                    </a:cxn>
                    <a:cxn ang="0">
                      <a:pos x="33" y="6"/>
                    </a:cxn>
                    <a:cxn ang="0">
                      <a:pos x="32" y="1"/>
                    </a:cxn>
                  </a:cxnLst>
                  <a:rect l="0" t="0" r="r" b="b"/>
                  <a:pathLst>
                    <a:path w="34" h="144">
                      <a:moveTo>
                        <a:pt x="32" y="1"/>
                      </a:moveTo>
                      <a:cubicBezTo>
                        <a:pt x="31" y="0"/>
                        <a:pt x="2" y="21"/>
                        <a:pt x="2" y="21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0" y="142"/>
                        <a:pt x="3" y="144"/>
                        <a:pt x="6" y="140"/>
                      </a:cubicBezTo>
                      <a:cubicBezTo>
                        <a:pt x="9" y="137"/>
                        <a:pt x="30" y="116"/>
                        <a:pt x="31" y="114"/>
                      </a:cubicBezTo>
                      <a:cubicBezTo>
                        <a:pt x="34" y="111"/>
                        <a:pt x="33" y="108"/>
                        <a:pt x="33" y="108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3"/>
                        <a:pt x="32" y="1"/>
                      </a:cubicBez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90"/>
                <p:cNvSpPr>
                  <a:spLocks noChangeAspect="1"/>
                </p:cNvSpPr>
                <p:nvPr/>
              </p:nvSpPr>
              <p:spPr bwMode="auto">
                <a:xfrm>
                  <a:off x="1774" y="1263"/>
                  <a:ext cx="165" cy="62"/>
                </a:xfrm>
                <a:custGeom>
                  <a:avLst/>
                  <a:gdLst/>
                  <a:ahLst/>
                  <a:cxnLst>
                    <a:cxn ang="0">
                      <a:pos x="83" y="9"/>
                    </a:cxn>
                    <a:cxn ang="0">
                      <a:pos x="55" y="31"/>
                    </a:cxn>
                    <a:cxn ang="0">
                      <a:pos x="3" y="21"/>
                    </a:cxn>
                    <a:cxn ang="0">
                      <a:pos x="1" y="23"/>
                    </a:cxn>
                    <a:cxn ang="0">
                      <a:pos x="2" y="20"/>
                    </a:cxn>
                    <a:cxn ang="0">
                      <a:pos x="30" y="1"/>
                    </a:cxn>
                    <a:cxn ang="0">
                      <a:pos x="33" y="0"/>
                    </a:cxn>
                    <a:cxn ang="0">
                      <a:pos x="81" y="7"/>
                    </a:cxn>
                    <a:cxn ang="0">
                      <a:pos x="83" y="9"/>
                    </a:cxn>
                  </a:cxnLst>
                  <a:rect l="0" t="0" r="r" b="b"/>
                  <a:pathLst>
                    <a:path w="83" h="31">
                      <a:moveTo>
                        <a:pt x="83" y="9"/>
                      </a:moveTo>
                      <a:cubicBezTo>
                        <a:pt x="55" y="31"/>
                        <a:pt x="55" y="31"/>
                        <a:pt x="55" y="31"/>
                      </a:cubicBezTo>
                      <a:cubicBezTo>
                        <a:pt x="6" y="22"/>
                        <a:pt x="7" y="22"/>
                        <a:pt x="3" y="21"/>
                      </a:cubicBezTo>
                      <a:cubicBezTo>
                        <a:pt x="1" y="21"/>
                        <a:pt x="1" y="23"/>
                        <a:pt x="1" y="23"/>
                      </a:cubicBezTo>
                      <a:cubicBezTo>
                        <a:pt x="1" y="23"/>
                        <a:pt x="0" y="21"/>
                        <a:pt x="2" y="20"/>
                      </a:cubicBezTo>
                      <a:cubicBezTo>
                        <a:pt x="3" y="19"/>
                        <a:pt x="28" y="2"/>
                        <a:pt x="30" y="1"/>
                      </a:cubicBezTo>
                      <a:cubicBezTo>
                        <a:pt x="31" y="0"/>
                        <a:pt x="33" y="0"/>
                        <a:pt x="33" y="0"/>
                      </a:cubicBezTo>
                      <a:cubicBezTo>
                        <a:pt x="33" y="0"/>
                        <a:pt x="80" y="7"/>
                        <a:pt x="81" y="7"/>
                      </a:cubicBezTo>
                      <a:cubicBezTo>
                        <a:pt x="83" y="7"/>
                        <a:pt x="83" y="9"/>
                        <a:pt x="83" y="9"/>
                      </a:cubicBez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91"/>
                <p:cNvSpPr>
                  <a:spLocks noChangeAspect="1"/>
                </p:cNvSpPr>
                <p:nvPr/>
              </p:nvSpPr>
              <p:spPr bwMode="auto">
                <a:xfrm>
                  <a:off x="1877" y="1279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30" y="0"/>
                    </a:cxn>
                    <a:cxn ang="0">
                      <a:pos x="0" y="22"/>
                    </a:cxn>
                    <a:cxn ang="0">
                      <a:pos x="4" y="26"/>
                    </a:cxn>
                  </a:cxnLst>
                  <a:rect l="0" t="0" r="r" b="b"/>
                  <a:pathLst>
                    <a:path w="32" h="26">
                      <a:moveTo>
                        <a:pt x="32" y="2"/>
                      </a:moveTo>
                      <a:cubicBezTo>
                        <a:pt x="32" y="2"/>
                        <a:pt x="32" y="1"/>
                        <a:pt x="30" y="0"/>
                      </a:cubicBezTo>
                      <a:cubicBezTo>
                        <a:pt x="29" y="0"/>
                        <a:pt x="0" y="22"/>
                        <a:pt x="0" y="22"/>
                      </a:cubicBezTo>
                      <a:cubicBezTo>
                        <a:pt x="4" y="26"/>
                        <a:pt x="4" y="26"/>
                        <a:pt x="4" y="26"/>
                      </a:cubicBezTo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92"/>
                <p:cNvSpPr>
                  <a:spLocks noChangeAspect="1"/>
                </p:cNvSpPr>
                <p:nvPr/>
              </p:nvSpPr>
              <p:spPr bwMode="auto">
                <a:xfrm>
                  <a:off x="1774" y="1303"/>
                  <a:ext cx="111" cy="257"/>
                </a:xfrm>
                <a:custGeom>
                  <a:avLst/>
                  <a:gdLst/>
                  <a:ahLst/>
                  <a:cxnLst>
                    <a:cxn ang="0">
                      <a:pos x="54" y="10"/>
                    </a:cxn>
                    <a:cxn ang="0">
                      <a:pos x="3" y="1"/>
                    </a:cxn>
                    <a:cxn ang="0">
                      <a:pos x="0" y="3"/>
                    </a:cxn>
                    <a:cxn ang="0">
                      <a:pos x="0" y="112"/>
                    </a:cxn>
                    <a:cxn ang="0">
                      <a:pos x="3" y="118"/>
                    </a:cxn>
                    <a:cxn ang="0">
                      <a:pos x="51" y="129"/>
                    </a:cxn>
                    <a:cxn ang="0">
                      <a:pos x="56" y="126"/>
                    </a:cxn>
                    <a:cxn ang="0">
                      <a:pos x="56" y="13"/>
                    </a:cxn>
                    <a:cxn ang="0">
                      <a:pos x="54" y="10"/>
                    </a:cxn>
                  </a:cxnLst>
                  <a:rect l="0" t="0" r="r" b="b"/>
                  <a:pathLst>
                    <a:path w="56" h="130">
                      <a:moveTo>
                        <a:pt x="54" y="10"/>
                      </a:moveTo>
                      <a:cubicBezTo>
                        <a:pt x="7" y="2"/>
                        <a:pt x="7" y="2"/>
                        <a:pt x="3" y="1"/>
                      </a:cubicBez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3"/>
                        <a:pt x="0" y="107"/>
                        <a:pt x="0" y="112"/>
                      </a:cubicBezTo>
                      <a:cubicBezTo>
                        <a:pt x="0" y="117"/>
                        <a:pt x="1" y="117"/>
                        <a:pt x="3" y="118"/>
                      </a:cubicBezTo>
                      <a:cubicBezTo>
                        <a:pt x="5" y="118"/>
                        <a:pt x="37" y="126"/>
                        <a:pt x="51" y="129"/>
                      </a:cubicBezTo>
                      <a:cubicBezTo>
                        <a:pt x="55" y="130"/>
                        <a:pt x="56" y="126"/>
                        <a:pt x="56" y="126"/>
                      </a:cubicBezTo>
                      <a:cubicBezTo>
                        <a:pt x="56" y="126"/>
                        <a:pt x="56" y="16"/>
                        <a:pt x="56" y="13"/>
                      </a:cubicBezTo>
                      <a:cubicBezTo>
                        <a:pt x="56" y="11"/>
                        <a:pt x="54" y="10"/>
                        <a:pt x="54" y="10"/>
                      </a:cubicBez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93"/>
                <p:cNvSpPr>
                  <a:spLocks noChangeAspect="1"/>
                </p:cNvSpPr>
                <p:nvPr/>
              </p:nvSpPr>
              <p:spPr bwMode="auto">
                <a:xfrm>
                  <a:off x="1806" y="1319"/>
                  <a:ext cx="73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1"/>
                    </a:cxn>
                    <a:cxn ang="0">
                      <a:pos x="73" y="45"/>
                    </a:cxn>
                    <a:cxn ang="0">
                      <a:pos x="73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" h="45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73" y="45"/>
                      </a:lnTo>
                      <a:lnTo>
                        <a:pt x="7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94"/>
                <p:cNvSpPr>
                  <a:spLocks noChangeAspect="1"/>
                </p:cNvSpPr>
                <p:nvPr/>
              </p:nvSpPr>
              <p:spPr bwMode="auto">
                <a:xfrm>
                  <a:off x="1806" y="1356"/>
                  <a:ext cx="73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2"/>
                    </a:cxn>
                    <a:cxn ang="0">
                      <a:pos x="73" y="74"/>
                    </a:cxn>
                    <a:cxn ang="0">
                      <a:pos x="73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" h="74">
                      <a:moveTo>
                        <a:pt x="0" y="0"/>
                      </a:moveTo>
                      <a:lnTo>
                        <a:pt x="0" y="62"/>
                      </a:lnTo>
                      <a:lnTo>
                        <a:pt x="73" y="74"/>
                      </a:lnTo>
                      <a:lnTo>
                        <a:pt x="7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95"/>
                <p:cNvSpPr>
                  <a:spLocks noChangeAspect="1"/>
                </p:cNvSpPr>
                <p:nvPr/>
              </p:nvSpPr>
              <p:spPr bwMode="auto">
                <a:xfrm>
                  <a:off x="1806" y="1424"/>
                  <a:ext cx="73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7"/>
                    </a:cxn>
                    <a:cxn ang="0">
                      <a:pos x="73" y="124"/>
                    </a:cxn>
                    <a:cxn ang="0">
                      <a:pos x="73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" h="124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73" y="124"/>
                      </a:lnTo>
                      <a:lnTo>
                        <a:pt x="7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96"/>
                <p:cNvSpPr>
                  <a:spLocks noChangeAspect="1"/>
                </p:cNvSpPr>
                <p:nvPr/>
              </p:nvSpPr>
              <p:spPr bwMode="auto">
                <a:xfrm>
                  <a:off x="1812" y="1326"/>
                  <a:ext cx="61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61" y="20"/>
                    </a:cxn>
                    <a:cxn ang="0">
                      <a:pos x="61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1" h="20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61" y="20"/>
                      </a:lnTo>
                      <a:lnTo>
                        <a:pt x="6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97"/>
                <p:cNvSpPr>
                  <a:spLocks noChangeAspect="1"/>
                </p:cNvSpPr>
                <p:nvPr/>
              </p:nvSpPr>
              <p:spPr bwMode="auto">
                <a:xfrm>
                  <a:off x="1812" y="1364"/>
                  <a:ext cx="61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61" y="18"/>
                    </a:cxn>
                    <a:cxn ang="0">
                      <a:pos x="61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1" h="1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61" y="18"/>
                      </a:lnTo>
                      <a:lnTo>
                        <a:pt x="6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98"/>
                <p:cNvSpPr>
                  <a:spLocks noChangeAspect="1"/>
                </p:cNvSpPr>
                <p:nvPr/>
              </p:nvSpPr>
              <p:spPr bwMode="auto">
                <a:xfrm>
                  <a:off x="1445" y="1360"/>
                  <a:ext cx="86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24"/>
                    </a:cxn>
                    <a:cxn ang="0">
                      <a:pos x="86" y="44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44">
                      <a:moveTo>
                        <a:pt x="0" y="0"/>
                      </a:moveTo>
                      <a:lnTo>
                        <a:pt x="86" y="24"/>
                      </a:lnTo>
                      <a:lnTo>
                        <a:pt x="86" y="44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99"/>
                <p:cNvSpPr>
                  <a:spLocks noChangeAspect="1"/>
                </p:cNvSpPr>
                <p:nvPr/>
              </p:nvSpPr>
              <p:spPr bwMode="auto">
                <a:xfrm>
                  <a:off x="1531" y="1356"/>
                  <a:ext cx="33" cy="4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0" y="28"/>
                    </a:cxn>
                    <a:cxn ang="0">
                      <a:pos x="0" y="48"/>
                    </a:cxn>
                    <a:cxn ang="0">
                      <a:pos x="33" y="1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48">
                      <a:moveTo>
                        <a:pt x="33" y="0"/>
                      </a:moveTo>
                      <a:lnTo>
                        <a:pt x="0" y="28"/>
                      </a:lnTo>
                      <a:lnTo>
                        <a:pt x="0" y="48"/>
                      </a:lnTo>
                      <a:lnTo>
                        <a:pt x="33" y="1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300"/>
                <p:cNvSpPr>
                  <a:spLocks noChangeAspect="1"/>
                </p:cNvSpPr>
                <p:nvPr/>
              </p:nvSpPr>
              <p:spPr bwMode="auto">
                <a:xfrm>
                  <a:off x="1531" y="1356"/>
                  <a:ext cx="33" cy="4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0" y="28"/>
                    </a:cxn>
                    <a:cxn ang="0">
                      <a:pos x="0" y="48"/>
                    </a:cxn>
                    <a:cxn ang="0">
                      <a:pos x="33" y="1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48">
                      <a:moveTo>
                        <a:pt x="33" y="0"/>
                      </a:moveTo>
                      <a:lnTo>
                        <a:pt x="0" y="28"/>
                      </a:lnTo>
                      <a:lnTo>
                        <a:pt x="0" y="48"/>
                      </a:lnTo>
                      <a:lnTo>
                        <a:pt x="33" y="18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301"/>
                <p:cNvSpPr>
                  <a:spLocks noChangeAspect="1"/>
                </p:cNvSpPr>
                <p:nvPr/>
              </p:nvSpPr>
              <p:spPr bwMode="auto">
                <a:xfrm>
                  <a:off x="1529" y="1382"/>
                  <a:ext cx="3" cy="22"/>
                </a:xfrm>
                <a:custGeom>
                  <a:avLst/>
                  <a:gdLst/>
                  <a:ahLst/>
                  <a:cxnLst>
                    <a:cxn ang="0">
                      <a:pos x="3" y="18"/>
                    </a:cxn>
                    <a:cxn ang="0">
                      <a:pos x="2" y="22"/>
                    </a:cxn>
                    <a:cxn ang="0">
                      <a:pos x="2" y="18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18"/>
                    </a:cxn>
                  </a:cxnLst>
                  <a:rect l="0" t="0" r="r" b="b"/>
                  <a:pathLst>
                    <a:path w="3" h="22">
                      <a:moveTo>
                        <a:pt x="3" y="18"/>
                      </a:move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302"/>
                <p:cNvSpPr>
                  <a:spLocks noChangeAspect="1"/>
                </p:cNvSpPr>
                <p:nvPr/>
              </p:nvSpPr>
              <p:spPr bwMode="auto">
                <a:xfrm>
                  <a:off x="1445" y="1336"/>
                  <a:ext cx="119" cy="48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119" y="20"/>
                    </a:cxn>
                    <a:cxn ang="0">
                      <a:pos x="86" y="48"/>
                    </a:cxn>
                    <a:cxn ang="0">
                      <a:pos x="0" y="24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19" h="48">
                      <a:moveTo>
                        <a:pt x="40" y="0"/>
                      </a:moveTo>
                      <a:lnTo>
                        <a:pt x="119" y="20"/>
                      </a:lnTo>
                      <a:lnTo>
                        <a:pt x="86" y="48"/>
                      </a:lnTo>
                      <a:lnTo>
                        <a:pt x="0" y="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303"/>
                <p:cNvSpPr>
                  <a:spLocks noChangeAspect="1"/>
                </p:cNvSpPr>
                <p:nvPr/>
              </p:nvSpPr>
              <p:spPr bwMode="auto">
                <a:xfrm>
                  <a:off x="1445" y="1356"/>
                  <a:ext cx="119" cy="28"/>
                </a:xfrm>
                <a:custGeom>
                  <a:avLst/>
                  <a:gdLst/>
                  <a:ahLst/>
                  <a:cxnLst>
                    <a:cxn ang="0">
                      <a:pos x="86" y="26"/>
                    </a:cxn>
                    <a:cxn ang="0">
                      <a:pos x="4" y="6"/>
                    </a:cxn>
                    <a:cxn ang="0">
                      <a:pos x="0" y="4"/>
                    </a:cxn>
                    <a:cxn ang="0">
                      <a:pos x="86" y="28"/>
                    </a:cxn>
                    <a:cxn ang="0">
                      <a:pos x="119" y="0"/>
                    </a:cxn>
                    <a:cxn ang="0">
                      <a:pos x="117" y="2"/>
                    </a:cxn>
                    <a:cxn ang="0">
                      <a:pos x="86" y="26"/>
                    </a:cxn>
                  </a:cxnLst>
                  <a:rect l="0" t="0" r="r" b="b"/>
                  <a:pathLst>
                    <a:path w="119" h="28">
                      <a:moveTo>
                        <a:pt x="86" y="26"/>
                      </a:move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86" y="28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86" y="26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304"/>
                <p:cNvSpPr>
                  <a:spLocks noChangeAspect="1"/>
                </p:cNvSpPr>
                <p:nvPr/>
              </p:nvSpPr>
              <p:spPr bwMode="auto">
                <a:xfrm>
                  <a:off x="1521" y="1348"/>
                  <a:ext cx="19" cy="26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19" y="10"/>
                    </a:cxn>
                    <a:cxn ang="0">
                      <a:pos x="17" y="0"/>
                    </a:cxn>
                    <a:cxn ang="0">
                      <a:pos x="17" y="4"/>
                    </a:cxn>
                  </a:cxnLst>
                  <a:rect l="0" t="0" r="r" b="b"/>
                  <a:pathLst>
                    <a:path w="19" h="26">
                      <a:moveTo>
                        <a:pt x="17" y="4"/>
                      </a:move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19" y="10"/>
                      </a:lnTo>
                      <a:lnTo>
                        <a:pt x="17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305"/>
                <p:cNvSpPr>
                  <a:spLocks noChangeAspect="1"/>
                </p:cNvSpPr>
                <p:nvPr/>
              </p:nvSpPr>
              <p:spPr bwMode="auto">
                <a:xfrm>
                  <a:off x="1521" y="1348"/>
                  <a:ext cx="19" cy="26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19" y="1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9" h="26">
                      <a:moveTo>
                        <a:pt x="17" y="4"/>
                      </a:move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19" y="1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306"/>
                <p:cNvSpPr>
                  <a:spLocks noChangeAspect="1"/>
                </p:cNvSpPr>
                <p:nvPr/>
              </p:nvSpPr>
              <p:spPr bwMode="auto">
                <a:xfrm>
                  <a:off x="1469" y="1354"/>
                  <a:ext cx="5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4"/>
                    </a:cxn>
                    <a:cxn ang="0">
                      <a:pos x="52" y="20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20">
                      <a:moveTo>
                        <a:pt x="0" y="0"/>
                      </a:moveTo>
                      <a:lnTo>
                        <a:pt x="52" y="14"/>
                      </a:lnTo>
                      <a:lnTo>
                        <a:pt x="52" y="2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307"/>
                <p:cNvSpPr>
                  <a:spLocks noChangeAspect="1"/>
                </p:cNvSpPr>
                <p:nvPr/>
              </p:nvSpPr>
              <p:spPr bwMode="auto">
                <a:xfrm>
                  <a:off x="1469" y="1354"/>
                  <a:ext cx="5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4"/>
                    </a:cxn>
                    <a:cxn ang="0">
                      <a:pos x="52" y="20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20">
                      <a:moveTo>
                        <a:pt x="0" y="0"/>
                      </a:moveTo>
                      <a:lnTo>
                        <a:pt x="52" y="14"/>
                      </a:lnTo>
                      <a:lnTo>
                        <a:pt x="52" y="20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308"/>
                <p:cNvSpPr>
                  <a:spLocks noChangeAspect="1"/>
                </p:cNvSpPr>
                <p:nvPr/>
              </p:nvSpPr>
              <p:spPr bwMode="auto">
                <a:xfrm>
                  <a:off x="1469" y="1348"/>
                  <a:ext cx="60" cy="2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2" y="20"/>
                    </a:cxn>
                    <a:cxn ang="0">
                      <a:pos x="60" y="14"/>
                    </a:cxn>
                    <a:cxn ang="0">
                      <a:pos x="1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0" h="20">
                      <a:moveTo>
                        <a:pt x="0" y="6"/>
                      </a:moveTo>
                      <a:lnTo>
                        <a:pt x="52" y="20"/>
                      </a:lnTo>
                      <a:lnTo>
                        <a:pt x="60" y="14"/>
                      </a:lnTo>
                      <a:lnTo>
                        <a:pt x="1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309"/>
                <p:cNvSpPr>
                  <a:spLocks noChangeAspect="1"/>
                </p:cNvSpPr>
                <p:nvPr/>
              </p:nvSpPr>
              <p:spPr bwMode="auto">
                <a:xfrm>
                  <a:off x="1455" y="137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2"/>
                    </a:cxn>
                    <a:cxn ang="0">
                      <a:pos x="6" y="6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310"/>
                <p:cNvSpPr>
                  <a:spLocks noChangeAspect="1"/>
                </p:cNvSpPr>
                <p:nvPr/>
              </p:nvSpPr>
              <p:spPr bwMode="auto">
                <a:xfrm>
                  <a:off x="1453" y="1370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8" h="6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311"/>
                <p:cNvSpPr>
                  <a:spLocks noChangeAspect="1"/>
                </p:cNvSpPr>
                <p:nvPr/>
              </p:nvSpPr>
              <p:spPr bwMode="auto">
                <a:xfrm>
                  <a:off x="1513" y="138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12"/>
                <p:cNvSpPr>
                  <a:spLocks noChangeAspect="1"/>
                </p:cNvSpPr>
                <p:nvPr/>
              </p:nvSpPr>
              <p:spPr bwMode="auto">
                <a:xfrm>
                  <a:off x="1513" y="138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13"/>
                <p:cNvSpPr>
                  <a:spLocks noChangeAspect="1"/>
                </p:cNvSpPr>
                <p:nvPr/>
              </p:nvSpPr>
              <p:spPr bwMode="auto">
                <a:xfrm>
                  <a:off x="1513" y="1388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4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14"/>
                <p:cNvSpPr>
                  <a:spLocks noChangeAspect="1"/>
                </p:cNvSpPr>
                <p:nvPr/>
              </p:nvSpPr>
              <p:spPr bwMode="auto">
                <a:xfrm>
                  <a:off x="1513" y="1388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15"/>
                <p:cNvSpPr>
                  <a:spLocks noChangeAspect="1"/>
                </p:cNvSpPr>
                <p:nvPr/>
              </p:nvSpPr>
              <p:spPr bwMode="auto">
                <a:xfrm>
                  <a:off x="1513" y="139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316"/>
                <p:cNvSpPr>
                  <a:spLocks noChangeAspect="1"/>
                </p:cNvSpPr>
                <p:nvPr/>
              </p:nvSpPr>
              <p:spPr bwMode="auto">
                <a:xfrm>
                  <a:off x="1513" y="139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317"/>
                <p:cNvSpPr>
                  <a:spLocks noChangeAspect="1"/>
                </p:cNvSpPr>
                <p:nvPr/>
              </p:nvSpPr>
              <p:spPr bwMode="auto">
                <a:xfrm>
                  <a:off x="1493" y="1394"/>
                  <a:ext cx="32" cy="3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4"/>
                    </a:cxn>
                    <a:cxn ang="0">
                      <a:pos x="0" y="30"/>
                    </a:cxn>
                    <a:cxn ang="0">
                      <a:pos x="0" y="2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30">
                      <a:moveTo>
                        <a:pt x="32" y="0"/>
                      </a:moveTo>
                      <a:lnTo>
                        <a:pt x="32" y="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97F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318"/>
                <p:cNvSpPr>
                  <a:spLocks noChangeAspect="1"/>
                </p:cNvSpPr>
                <p:nvPr/>
              </p:nvSpPr>
              <p:spPr bwMode="auto">
                <a:xfrm>
                  <a:off x="1416" y="1396"/>
                  <a:ext cx="77" cy="28"/>
                </a:xfrm>
                <a:custGeom>
                  <a:avLst/>
                  <a:gdLst/>
                  <a:ahLst/>
                  <a:cxnLst>
                    <a:cxn ang="0">
                      <a:pos x="77" y="26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7" y="28"/>
                    </a:cxn>
                    <a:cxn ang="0">
                      <a:pos x="77" y="26"/>
                    </a:cxn>
                  </a:cxnLst>
                  <a:rect l="0" t="0" r="r" b="b"/>
                  <a:pathLst>
                    <a:path w="77" h="28">
                      <a:moveTo>
                        <a:pt x="77" y="2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7" y="28"/>
                      </a:lnTo>
                      <a:lnTo>
                        <a:pt x="77" y="26"/>
                      </a:lnTo>
                      <a:close/>
                    </a:path>
                  </a:pathLst>
                </a:custGeom>
                <a:solidFill>
                  <a:srgbClr val="BCC8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319"/>
                <p:cNvSpPr>
                  <a:spLocks noChangeAspect="1"/>
                </p:cNvSpPr>
                <p:nvPr/>
              </p:nvSpPr>
              <p:spPr bwMode="auto">
                <a:xfrm>
                  <a:off x="1416" y="1374"/>
                  <a:ext cx="109" cy="48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109" y="20"/>
                    </a:cxn>
                    <a:cxn ang="0">
                      <a:pos x="75" y="48"/>
                    </a:cxn>
                    <a:cxn ang="0">
                      <a:pos x="0" y="22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109" h="48">
                      <a:moveTo>
                        <a:pt x="35" y="0"/>
                      </a:moveTo>
                      <a:lnTo>
                        <a:pt x="109" y="20"/>
                      </a:lnTo>
                      <a:lnTo>
                        <a:pt x="75" y="48"/>
                      </a:lnTo>
                      <a:lnTo>
                        <a:pt x="0" y="22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320"/>
                <p:cNvSpPr>
                  <a:spLocks noChangeAspect="1"/>
                </p:cNvSpPr>
                <p:nvPr/>
              </p:nvSpPr>
              <p:spPr bwMode="auto">
                <a:xfrm>
                  <a:off x="1497" y="1281"/>
                  <a:ext cx="61" cy="73"/>
                </a:xfrm>
                <a:custGeom>
                  <a:avLst/>
                  <a:gdLst/>
                  <a:ahLst/>
                  <a:cxnLst>
                    <a:cxn ang="0">
                      <a:pos x="22" y="37"/>
                    </a:cxn>
                    <a:cxn ang="0">
                      <a:pos x="30" y="30"/>
                    </a:cxn>
                    <a:cxn ang="0">
                      <a:pos x="30" y="13"/>
                    </a:cxn>
                    <a:cxn ang="0">
                      <a:pos x="28" y="0"/>
                    </a:cxn>
                    <a:cxn ang="0">
                      <a:pos x="11" y="1"/>
                    </a:cxn>
                    <a:cxn ang="0">
                      <a:pos x="0" y="3"/>
                    </a:cxn>
                    <a:cxn ang="0">
                      <a:pos x="11" y="36"/>
                    </a:cxn>
                    <a:cxn ang="0">
                      <a:pos x="22" y="37"/>
                    </a:cxn>
                  </a:cxnLst>
                  <a:rect l="0" t="0" r="r" b="b"/>
                  <a:pathLst>
                    <a:path w="31" h="37">
                      <a:moveTo>
                        <a:pt x="22" y="37"/>
                      </a:move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1" y="23"/>
                        <a:pt x="31" y="19"/>
                        <a:pt x="30" y="13"/>
                      </a:cubicBezTo>
                      <a:cubicBezTo>
                        <a:pt x="29" y="7"/>
                        <a:pt x="28" y="0"/>
                        <a:pt x="28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4F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321"/>
                <p:cNvSpPr>
                  <a:spLocks noChangeAspect="1"/>
                </p:cNvSpPr>
                <p:nvPr/>
              </p:nvSpPr>
              <p:spPr bwMode="auto">
                <a:xfrm>
                  <a:off x="1495" y="1277"/>
                  <a:ext cx="57" cy="16"/>
                </a:xfrm>
                <a:custGeom>
                  <a:avLst/>
                  <a:gdLst/>
                  <a:ahLst/>
                  <a:cxnLst>
                    <a:cxn ang="0">
                      <a:pos x="43" y="14"/>
                    </a:cxn>
                    <a:cxn ang="0">
                      <a:pos x="57" y="4"/>
                    </a:cxn>
                    <a:cxn ang="0">
                      <a:pos x="26" y="0"/>
                    </a:cxn>
                    <a:cxn ang="0">
                      <a:pos x="0" y="8"/>
                    </a:cxn>
                    <a:cxn ang="0">
                      <a:pos x="39" y="16"/>
                    </a:cxn>
                    <a:cxn ang="0">
                      <a:pos x="43" y="14"/>
                    </a:cxn>
                  </a:cxnLst>
                  <a:rect l="0" t="0" r="r" b="b"/>
                  <a:pathLst>
                    <a:path w="57" h="16">
                      <a:moveTo>
                        <a:pt x="43" y="14"/>
                      </a:moveTo>
                      <a:lnTo>
                        <a:pt x="57" y="4"/>
                      </a:lnTo>
                      <a:lnTo>
                        <a:pt x="26" y="0"/>
                      </a:lnTo>
                      <a:lnTo>
                        <a:pt x="0" y="8"/>
                      </a:lnTo>
                      <a:lnTo>
                        <a:pt x="39" y="16"/>
                      </a:lnTo>
                      <a:lnTo>
                        <a:pt x="43" y="14"/>
                      </a:lnTo>
                      <a:close/>
                    </a:path>
                  </a:pathLst>
                </a:custGeom>
                <a:solidFill>
                  <a:srgbClr val="2E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322"/>
                <p:cNvSpPr>
                  <a:spLocks noChangeAspect="1"/>
                </p:cNvSpPr>
                <p:nvPr/>
              </p:nvSpPr>
              <p:spPr bwMode="auto">
                <a:xfrm>
                  <a:off x="1465" y="1285"/>
                  <a:ext cx="77" cy="85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38" y="3"/>
                    </a:cxn>
                    <a:cxn ang="0">
                      <a:pos x="39" y="4"/>
                    </a:cxn>
                    <a:cxn ang="0">
                      <a:pos x="39" y="38"/>
                    </a:cxn>
                    <a:cxn ang="0">
                      <a:pos x="38" y="39"/>
                    </a:cxn>
                    <a:cxn ang="0">
                      <a:pos x="34" y="42"/>
                    </a:cxn>
                    <a:cxn ang="0">
                      <a:pos x="33" y="42"/>
                    </a:cxn>
                    <a:cxn ang="0">
                      <a:pos x="0" y="3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9" h="43">
                      <a:moveTo>
                        <a:pt x="1" y="2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3"/>
                        <a:pt x="39" y="3"/>
                        <a:pt x="39" y="4"/>
                      </a:cubicBezTo>
                      <a:cubicBezTo>
                        <a:pt x="39" y="4"/>
                        <a:pt x="39" y="33"/>
                        <a:pt x="39" y="38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8" y="39"/>
                        <a:pt x="35" y="41"/>
                        <a:pt x="34" y="42"/>
                      </a:cubicBezTo>
                      <a:cubicBezTo>
                        <a:pt x="33" y="43"/>
                        <a:pt x="33" y="42"/>
                        <a:pt x="33" y="4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323"/>
                <p:cNvSpPr>
                  <a:spLocks noChangeAspect="1"/>
                </p:cNvSpPr>
                <p:nvPr/>
              </p:nvSpPr>
              <p:spPr bwMode="auto">
                <a:xfrm>
                  <a:off x="1463" y="1281"/>
                  <a:ext cx="77" cy="8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38" y="5"/>
                    </a:cxn>
                    <a:cxn ang="0">
                      <a:pos x="39" y="5"/>
                    </a:cxn>
                    <a:cxn ang="0">
                      <a:pos x="34" y="8"/>
                    </a:cxn>
                    <a:cxn ang="0">
                      <a:pos x="22" y="32"/>
                    </a:cxn>
                    <a:cxn ang="0">
                      <a:pos x="26" y="41"/>
                    </a:cxn>
                    <a:cxn ang="0">
                      <a:pos x="1" y="34"/>
                    </a:cxn>
                    <a:cxn ang="0">
                      <a:pos x="0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9" h="41">
                      <a:moveTo>
                        <a:pt x="5" y="0"/>
                      </a:move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38" y="5"/>
                        <a:pt x="3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4" y="8"/>
                        <a:pt x="22" y="31"/>
                        <a:pt x="22" y="32"/>
                      </a:cubicBezTo>
                      <a:cubicBezTo>
                        <a:pt x="22" y="33"/>
                        <a:pt x="24" y="38"/>
                        <a:pt x="26" y="41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4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324"/>
                <p:cNvSpPr>
                  <a:spLocks noChangeAspect="1"/>
                </p:cNvSpPr>
                <p:nvPr/>
              </p:nvSpPr>
              <p:spPr bwMode="auto">
                <a:xfrm>
                  <a:off x="1531" y="1291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1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" h="4">
                      <a:moveTo>
                        <a:pt x="5" y="0"/>
                      </a:move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25"/>
                <p:cNvSpPr>
                  <a:spLocks noChangeAspect="1"/>
                </p:cNvSpPr>
                <p:nvPr/>
              </p:nvSpPr>
              <p:spPr bwMode="auto">
                <a:xfrm>
                  <a:off x="1463" y="1285"/>
                  <a:ext cx="69" cy="8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4" y="41"/>
                    </a:cxn>
                    <a:cxn ang="0">
                      <a:pos x="33" y="42"/>
                    </a:cxn>
                    <a:cxn ang="0">
                      <a:pos x="1" y="33"/>
                    </a:cxn>
                    <a:cxn ang="0">
                      <a:pos x="0" y="3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5" h="43">
                      <a:moveTo>
                        <a:pt x="0" y="2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32" y="6"/>
                        <a:pt x="33" y="6"/>
                      </a:cubicBezTo>
                      <a:cubicBezTo>
                        <a:pt x="35" y="6"/>
                        <a:pt x="34" y="7"/>
                        <a:pt x="34" y="7"/>
                      </a:cubicBezTo>
                      <a:cubicBezTo>
                        <a:pt x="34" y="7"/>
                        <a:pt x="34" y="40"/>
                        <a:pt x="34" y="41"/>
                      </a:cubicBezTo>
                      <a:cubicBezTo>
                        <a:pt x="34" y="43"/>
                        <a:pt x="33" y="42"/>
                        <a:pt x="33" y="4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0" y="33"/>
                        <a:pt x="0" y="3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26"/>
                <p:cNvSpPr>
                  <a:spLocks noChangeAspect="1"/>
                </p:cNvSpPr>
                <p:nvPr/>
              </p:nvSpPr>
              <p:spPr bwMode="auto">
                <a:xfrm>
                  <a:off x="1469" y="1293"/>
                  <a:ext cx="56" cy="6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5"/>
                    </a:cxn>
                    <a:cxn ang="0">
                      <a:pos x="1" y="27"/>
                    </a:cxn>
                    <a:cxn ang="0">
                      <a:pos x="26" y="33"/>
                    </a:cxn>
                    <a:cxn ang="0">
                      <a:pos x="28" y="32"/>
                    </a:cxn>
                    <a:cxn ang="0">
                      <a:pos x="28" y="6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8" h="33">
                      <a:moveTo>
                        <a:pt x="27" y="5"/>
                      </a:moveTo>
                      <a:cubicBezTo>
                        <a:pt x="12" y="2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4"/>
                        <a:pt x="0" y="25"/>
                      </a:cubicBezTo>
                      <a:cubicBezTo>
                        <a:pt x="0" y="26"/>
                        <a:pt x="0" y="26"/>
                        <a:pt x="1" y="27"/>
                      </a:cubicBezTo>
                      <a:cubicBezTo>
                        <a:pt x="2" y="27"/>
                        <a:pt x="22" y="32"/>
                        <a:pt x="26" y="33"/>
                      </a:cubicBezTo>
                      <a:cubicBezTo>
                        <a:pt x="27" y="33"/>
                        <a:pt x="28" y="32"/>
                        <a:pt x="28" y="32"/>
                      </a:cubicBezTo>
                      <a:cubicBezTo>
                        <a:pt x="28" y="32"/>
                        <a:pt x="28" y="7"/>
                        <a:pt x="28" y="6"/>
                      </a:cubicBezTo>
                      <a:cubicBezTo>
                        <a:pt x="28" y="5"/>
                        <a:pt x="27" y="5"/>
                        <a:pt x="27" y="5"/>
                      </a:cubicBezTo>
                      <a:close/>
                    </a:path>
                  </a:pathLst>
                </a:custGeom>
                <a:solidFill>
                  <a:srgbClr val="2B4F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27"/>
                <p:cNvSpPr>
                  <a:spLocks noChangeAspect="1"/>
                </p:cNvSpPr>
                <p:nvPr/>
              </p:nvSpPr>
              <p:spPr bwMode="auto">
                <a:xfrm>
                  <a:off x="1471" y="1295"/>
                  <a:ext cx="50" cy="61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5"/>
                    </a:cxn>
                    <a:cxn ang="0">
                      <a:pos x="24" y="31"/>
                    </a:cxn>
                    <a:cxn ang="0">
                      <a:pos x="25" y="30"/>
                    </a:cxn>
                    <a:cxn ang="0">
                      <a:pos x="25" y="5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25" h="31">
                      <a:moveTo>
                        <a:pt x="25" y="4"/>
                      </a:moveTo>
                      <a:cubicBezTo>
                        <a:pt x="11" y="2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2"/>
                        <a:pt x="0" y="23"/>
                      </a:cubicBezTo>
                      <a:cubicBezTo>
                        <a:pt x="0" y="25"/>
                        <a:pt x="0" y="25"/>
                        <a:pt x="1" y="25"/>
                      </a:cubicBezTo>
                      <a:cubicBezTo>
                        <a:pt x="1" y="25"/>
                        <a:pt x="20" y="30"/>
                        <a:pt x="24" y="31"/>
                      </a:cubicBezTo>
                      <a:cubicBezTo>
                        <a:pt x="25" y="31"/>
                        <a:pt x="25" y="30"/>
                        <a:pt x="25" y="30"/>
                      </a:cubicBezTo>
                      <a:cubicBezTo>
                        <a:pt x="25" y="30"/>
                        <a:pt x="25" y="6"/>
                        <a:pt x="25" y="5"/>
                      </a:cubicBezTo>
                      <a:cubicBezTo>
                        <a:pt x="25" y="5"/>
                        <a:pt x="25" y="4"/>
                        <a:pt x="25" y="4"/>
                      </a:cubicBez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28"/>
                <p:cNvSpPr>
                  <a:spLocks noChangeAspect="1" noEditPoints="1"/>
                </p:cNvSpPr>
                <p:nvPr/>
              </p:nvSpPr>
              <p:spPr bwMode="auto">
                <a:xfrm>
                  <a:off x="1471" y="1295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5"/>
                    </a:cxn>
                    <a:cxn ang="0">
                      <a:pos x="24" y="31"/>
                    </a:cxn>
                    <a:cxn ang="0">
                      <a:pos x="26" y="30"/>
                    </a:cxn>
                    <a:cxn ang="0">
                      <a:pos x="26" y="5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5" y="5"/>
                    </a:cxn>
                    <a:cxn ang="0">
                      <a:pos x="25" y="5"/>
                    </a:cxn>
                    <a:cxn ang="0">
                      <a:pos x="25" y="30"/>
                    </a:cxn>
                    <a:cxn ang="0">
                      <a:pos x="24" y="30"/>
                    </a:cxn>
                    <a:cxn ang="0">
                      <a:pos x="1" y="25"/>
                    </a:cxn>
                    <a:cxn ang="0">
                      <a:pos x="0" y="23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6" h="3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1" y="25"/>
                      </a:cubicBezTo>
                      <a:cubicBezTo>
                        <a:pt x="1" y="25"/>
                        <a:pt x="20" y="30"/>
                        <a:pt x="24" y="31"/>
                      </a:cubicBezTo>
                      <a:cubicBezTo>
                        <a:pt x="25" y="31"/>
                        <a:pt x="26" y="31"/>
                        <a:pt x="26" y="30"/>
                      </a:cubicBezTo>
                      <a:cubicBezTo>
                        <a:pt x="26" y="30"/>
                        <a:pt x="26" y="5"/>
                        <a:pt x="26" y="5"/>
                      </a:cubicBezTo>
                      <a:cubicBezTo>
                        <a:pt x="26" y="5"/>
                        <a:pt x="26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0"/>
                        <a:pt x="25" y="31"/>
                        <a:pt x="24" y="30"/>
                      </a:cubicBezTo>
                      <a:cubicBezTo>
                        <a:pt x="20" y="29"/>
                        <a:pt x="1" y="25"/>
                        <a:pt x="1" y="25"/>
                      </a:cubicBezTo>
                      <a:cubicBezTo>
                        <a:pt x="0" y="24"/>
                        <a:pt x="0" y="24"/>
                        <a:pt x="0" y="23"/>
                      </a:cubicBezTo>
                      <a:cubicBezTo>
                        <a:pt x="0" y="23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29"/>
                <p:cNvSpPr>
                  <a:spLocks noChangeAspect="1"/>
                </p:cNvSpPr>
                <p:nvPr/>
              </p:nvSpPr>
              <p:spPr bwMode="auto">
                <a:xfrm>
                  <a:off x="1659" y="1537"/>
                  <a:ext cx="141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1" y="39"/>
                    </a:cxn>
                    <a:cxn ang="0">
                      <a:pos x="141" y="71"/>
                    </a:cxn>
                    <a:cxn ang="0">
                      <a:pos x="0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1" h="71">
                      <a:moveTo>
                        <a:pt x="0" y="0"/>
                      </a:moveTo>
                      <a:lnTo>
                        <a:pt x="141" y="39"/>
                      </a:lnTo>
                      <a:lnTo>
                        <a:pt x="141" y="71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30"/>
                <p:cNvSpPr>
                  <a:spLocks noChangeAspect="1"/>
                </p:cNvSpPr>
                <p:nvPr/>
              </p:nvSpPr>
              <p:spPr bwMode="auto">
                <a:xfrm>
                  <a:off x="1800" y="1531"/>
                  <a:ext cx="55" cy="77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0" y="45"/>
                    </a:cxn>
                    <a:cxn ang="0">
                      <a:pos x="0" y="77"/>
                    </a:cxn>
                    <a:cxn ang="0">
                      <a:pos x="55" y="29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77">
                      <a:moveTo>
                        <a:pt x="55" y="0"/>
                      </a:moveTo>
                      <a:lnTo>
                        <a:pt x="0" y="45"/>
                      </a:lnTo>
                      <a:lnTo>
                        <a:pt x="0" y="77"/>
                      </a:lnTo>
                      <a:lnTo>
                        <a:pt x="55" y="29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31"/>
                <p:cNvSpPr>
                  <a:spLocks noChangeAspect="1"/>
                </p:cNvSpPr>
                <p:nvPr/>
              </p:nvSpPr>
              <p:spPr bwMode="auto">
                <a:xfrm>
                  <a:off x="1800" y="1531"/>
                  <a:ext cx="55" cy="77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0" y="45"/>
                    </a:cxn>
                    <a:cxn ang="0">
                      <a:pos x="0" y="77"/>
                    </a:cxn>
                    <a:cxn ang="0">
                      <a:pos x="55" y="29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77">
                      <a:moveTo>
                        <a:pt x="55" y="0"/>
                      </a:moveTo>
                      <a:lnTo>
                        <a:pt x="0" y="45"/>
                      </a:lnTo>
                      <a:lnTo>
                        <a:pt x="0" y="77"/>
                      </a:lnTo>
                      <a:lnTo>
                        <a:pt x="55" y="29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32"/>
                <p:cNvSpPr>
                  <a:spLocks noChangeAspect="1"/>
                </p:cNvSpPr>
                <p:nvPr/>
              </p:nvSpPr>
              <p:spPr bwMode="auto">
                <a:xfrm>
                  <a:off x="1798" y="1574"/>
                  <a:ext cx="4" cy="34"/>
                </a:xfrm>
                <a:custGeom>
                  <a:avLst/>
                  <a:gdLst/>
                  <a:ahLst/>
                  <a:cxnLst>
                    <a:cxn ang="0">
                      <a:pos x="4" y="26"/>
                    </a:cxn>
                    <a:cxn ang="0">
                      <a:pos x="2" y="34"/>
                    </a:cxn>
                    <a:cxn ang="0">
                      <a:pos x="2" y="28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26"/>
                    </a:cxn>
                  </a:cxnLst>
                  <a:rect l="0" t="0" r="r" b="b"/>
                  <a:pathLst>
                    <a:path w="4" h="34">
                      <a:moveTo>
                        <a:pt x="4" y="26"/>
                      </a:moveTo>
                      <a:lnTo>
                        <a:pt x="2" y="34"/>
                      </a:lnTo>
                      <a:lnTo>
                        <a:pt x="2" y="2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33"/>
                <p:cNvSpPr>
                  <a:spLocks noChangeAspect="1"/>
                </p:cNvSpPr>
                <p:nvPr/>
              </p:nvSpPr>
              <p:spPr bwMode="auto">
                <a:xfrm>
                  <a:off x="1659" y="1499"/>
                  <a:ext cx="196" cy="77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196" y="32"/>
                    </a:cxn>
                    <a:cxn ang="0">
                      <a:pos x="141" y="77"/>
                    </a:cxn>
                    <a:cxn ang="0">
                      <a:pos x="0" y="40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196" h="77">
                      <a:moveTo>
                        <a:pt x="66" y="0"/>
                      </a:moveTo>
                      <a:lnTo>
                        <a:pt x="196" y="32"/>
                      </a:lnTo>
                      <a:lnTo>
                        <a:pt x="141" y="77"/>
                      </a:lnTo>
                      <a:lnTo>
                        <a:pt x="0" y="4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34"/>
                <p:cNvSpPr>
                  <a:spLocks noChangeAspect="1"/>
                </p:cNvSpPr>
                <p:nvPr/>
              </p:nvSpPr>
              <p:spPr bwMode="auto">
                <a:xfrm>
                  <a:off x="1659" y="1531"/>
                  <a:ext cx="196" cy="45"/>
                </a:xfrm>
                <a:custGeom>
                  <a:avLst/>
                  <a:gdLst/>
                  <a:ahLst/>
                  <a:cxnLst>
                    <a:cxn ang="0">
                      <a:pos x="141" y="43"/>
                    </a:cxn>
                    <a:cxn ang="0">
                      <a:pos x="4" y="8"/>
                    </a:cxn>
                    <a:cxn ang="0">
                      <a:pos x="0" y="8"/>
                    </a:cxn>
                    <a:cxn ang="0">
                      <a:pos x="141" y="45"/>
                    </a:cxn>
                    <a:cxn ang="0">
                      <a:pos x="196" y="0"/>
                    </a:cxn>
                    <a:cxn ang="0">
                      <a:pos x="195" y="2"/>
                    </a:cxn>
                    <a:cxn ang="0">
                      <a:pos x="141" y="43"/>
                    </a:cxn>
                  </a:cxnLst>
                  <a:rect l="0" t="0" r="r" b="b"/>
                  <a:pathLst>
                    <a:path w="196" h="45">
                      <a:moveTo>
                        <a:pt x="141" y="43"/>
                      </a:move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141" y="45"/>
                      </a:lnTo>
                      <a:lnTo>
                        <a:pt x="196" y="0"/>
                      </a:lnTo>
                      <a:lnTo>
                        <a:pt x="195" y="2"/>
                      </a:lnTo>
                      <a:lnTo>
                        <a:pt x="141" y="43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35"/>
                <p:cNvSpPr>
                  <a:spLocks noChangeAspect="1"/>
                </p:cNvSpPr>
                <p:nvPr/>
              </p:nvSpPr>
              <p:spPr bwMode="auto">
                <a:xfrm>
                  <a:off x="1784" y="1519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30" y="6"/>
                    </a:cxn>
                    <a:cxn ang="0">
                      <a:pos x="0" y="29"/>
                    </a:cxn>
                    <a:cxn ang="0">
                      <a:pos x="0" y="41"/>
                    </a:cxn>
                    <a:cxn ang="0">
                      <a:pos x="32" y="14"/>
                    </a:cxn>
                    <a:cxn ang="0">
                      <a:pos x="28" y="0"/>
                    </a:cxn>
                    <a:cxn ang="0">
                      <a:pos x="30" y="6"/>
                    </a:cxn>
                  </a:cxnLst>
                  <a:rect l="0" t="0" r="r" b="b"/>
                  <a:pathLst>
                    <a:path w="32" h="41">
                      <a:moveTo>
                        <a:pt x="30" y="6"/>
                      </a:move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32" y="14"/>
                      </a:lnTo>
                      <a:lnTo>
                        <a:pt x="28" y="0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36"/>
                <p:cNvSpPr>
                  <a:spLocks noChangeAspect="1"/>
                </p:cNvSpPr>
                <p:nvPr/>
              </p:nvSpPr>
              <p:spPr bwMode="auto">
                <a:xfrm>
                  <a:off x="1784" y="1519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30" y="6"/>
                    </a:cxn>
                    <a:cxn ang="0">
                      <a:pos x="0" y="29"/>
                    </a:cxn>
                    <a:cxn ang="0">
                      <a:pos x="0" y="41"/>
                    </a:cxn>
                    <a:cxn ang="0">
                      <a:pos x="32" y="14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32" h="41">
                      <a:moveTo>
                        <a:pt x="30" y="6"/>
                      </a:move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32" y="14"/>
                      </a:lnTo>
                      <a:lnTo>
                        <a:pt x="2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37"/>
                <p:cNvSpPr>
                  <a:spLocks noChangeAspect="1"/>
                </p:cNvSpPr>
                <p:nvPr/>
              </p:nvSpPr>
              <p:spPr bwMode="auto">
                <a:xfrm>
                  <a:off x="1697" y="1527"/>
                  <a:ext cx="87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21"/>
                    </a:cxn>
                    <a:cxn ang="0">
                      <a:pos x="87" y="33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 h="33">
                      <a:moveTo>
                        <a:pt x="0" y="0"/>
                      </a:moveTo>
                      <a:lnTo>
                        <a:pt x="87" y="21"/>
                      </a:lnTo>
                      <a:lnTo>
                        <a:pt x="87" y="33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38"/>
                <p:cNvSpPr>
                  <a:spLocks noChangeAspect="1"/>
                </p:cNvSpPr>
                <p:nvPr/>
              </p:nvSpPr>
              <p:spPr bwMode="auto">
                <a:xfrm>
                  <a:off x="1697" y="1527"/>
                  <a:ext cx="87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21"/>
                    </a:cxn>
                    <a:cxn ang="0">
                      <a:pos x="87" y="33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 h="33">
                      <a:moveTo>
                        <a:pt x="0" y="0"/>
                      </a:moveTo>
                      <a:lnTo>
                        <a:pt x="87" y="21"/>
                      </a:lnTo>
                      <a:lnTo>
                        <a:pt x="87" y="33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39"/>
                <p:cNvSpPr>
                  <a:spLocks noChangeAspect="1"/>
                </p:cNvSpPr>
                <p:nvPr/>
              </p:nvSpPr>
              <p:spPr bwMode="auto">
                <a:xfrm>
                  <a:off x="1697" y="1519"/>
                  <a:ext cx="99" cy="3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7" y="31"/>
                    </a:cxn>
                    <a:cxn ang="0">
                      <a:pos x="99" y="22"/>
                    </a:cxn>
                    <a:cxn ang="0">
                      <a:pos x="16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9" h="31">
                      <a:moveTo>
                        <a:pt x="0" y="8"/>
                      </a:moveTo>
                      <a:lnTo>
                        <a:pt x="87" y="31"/>
                      </a:lnTo>
                      <a:lnTo>
                        <a:pt x="99" y="22"/>
                      </a:lnTo>
                      <a:lnTo>
                        <a:pt x="1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40"/>
                <p:cNvSpPr>
                  <a:spLocks noChangeAspect="1"/>
                </p:cNvSpPr>
                <p:nvPr/>
              </p:nvSpPr>
              <p:spPr bwMode="auto">
                <a:xfrm>
                  <a:off x="1673" y="15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4"/>
                    </a:cxn>
                    <a:cxn ang="0">
                      <a:pos x="14" y="10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10">
                      <a:moveTo>
                        <a:pt x="0" y="0"/>
                      </a:moveTo>
                      <a:lnTo>
                        <a:pt x="14" y="4"/>
                      </a:lnTo>
                      <a:lnTo>
                        <a:pt x="14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41"/>
                <p:cNvSpPr>
                  <a:spLocks noChangeAspect="1"/>
                </p:cNvSpPr>
                <p:nvPr/>
              </p:nvSpPr>
              <p:spPr bwMode="auto">
                <a:xfrm>
                  <a:off x="1673" y="15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4" y="10"/>
                    </a:cxn>
                    <a:cxn ang="0">
                      <a:pos x="14" y="1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10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42"/>
                <p:cNvSpPr>
                  <a:spLocks noChangeAspect="1"/>
                </p:cNvSpPr>
                <p:nvPr/>
              </p:nvSpPr>
              <p:spPr bwMode="auto">
                <a:xfrm>
                  <a:off x="1772" y="1574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4"/>
                    </a:cxn>
                    <a:cxn ang="0">
                      <a:pos x="12" y="8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43"/>
                <p:cNvSpPr>
                  <a:spLocks noChangeAspect="1"/>
                </p:cNvSpPr>
                <p:nvPr/>
              </p:nvSpPr>
              <p:spPr bwMode="auto">
                <a:xfrm>
                  <a:off x="1770" y="1574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14" h="8">
                      <a:moveTo>
                        <a:pt x="2" y="4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44"/>
                <p:cNvSpPr>
                  <a:spLocks noChangeAspect="1"/>
                </p:cNvSpPr>
                <p:nvPr/>
              </p:nvSpPr>
              <p:spPr bwMode="auto">
                <a:xfrm>
                  <a:off x="1772" y="1582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4"/>
                    </a:cxn>
                    <a:cxn ang="0">
                      <a:pos x="12" y="8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45"/>
                <p:cNvSpPr>
                  <a:spLocks noChangeAspect="1"/>
                </p:cNvSpPr>
                <p:nvPr/>
              </p:nvSpPr>
              <p:spPr bwMode="auto">
                <a:xfrm>
                  <a:off x="1770" y="158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4" y="10"/>
                    </a:cxn>
                    <a:cxn ang="0">
                      <a:pos x="14" y="10"/>
                    </a:cxn>
                    <a:cxn ang="0">
                      <a:pos x="2" y="6"/>
                    </a:cxn>
                  </a:cxnLst>
                  <a:rect l="0" t="0" r="r" b="b"/>
                  <a:pathLst>
                    <a:path w="14" h="10">
                      <a:moveTo>
                        <a:pt x="2" y="6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46"/>
                <p:cNvSpPr>
                  <a:spLocks noChangeAspect="1"/>
                </p:cNvSpPr>
                <p:nvPr/>
              </p:nvSpPr>
              <p:spPr bwMode="auto">
                <a:xfrm>
                  <a:off x="1772" y="1590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4"/>
                    </a:cxn>
                    <a:cxn ang="0">
                      <a:pos x="12" y="8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47"/>
                <p:cNvSpPr>
                  <a:spLocks noChangeAspect="1"/>
                </p:cNvSpPr>
                <p:nvPr/>
              </p:nvSpPr>
              <p:spPr bwMode="auto">
                <a:xfrm>
                  <a:off x="1770" y="158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4" y="10"/>
                    </a:cxn>
                    <a:cxn ang="0">
                      <a:pos x="14" y="10"/>
                    </a:cxn>
                    <a:cxn ang="0">
                      <a:pos x="2" y="6"/>
                    </a:cxn>
                  </a:cxnLst>
                  <a:rect l="0" t="0" r="r" b="b"/>
                  <a:pathLst>
                    <a:path w="14" h="10">
                      <a:moveTo>
                        <a:pt x="2" y="6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48"/>
                <p:cNvSpPr>
                  <a:spLocks noChangeAspect="1"/>
                </p:cNvSpPr>
                <p:nvPr/>
              </p:nvSpPr>
              <p:spPr bwMode="auto">
                <a:xfrm>
                  <a:off x="1737" y="1592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53" y="6"/>
                    </a:cxn>
                    <a:cxn ang="0">
                      <a:pos x="0" y="52"/>
                    </a:cxn>
                    <a:cxn ang="0">
                      <a:pos x="0" y="48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53" h="52">
                      <a:moveTo>
                        <a:pt x="53" y="0"/>
                      </a:moveTo>
                      <a:lnTo>
                        <a:pt x="53" y="6"/>
                      </a:lnTo>
                      <a:lnTo>
                        <a:pt x="0" y="52"/>
                      </a:lnTo>
                      <a:lnTo>
                        <a:pt x="0" y="48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697F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49"/>
                <p:cNvSpPr>
                  <a:spLocks noChangeAspect="1"/>
                </p:cNvSpPr>
                <p:nvPr/>
              </p:nvSpPr>
              <p:spPr bwMode="auto">
                <a:xfrm>
                  <a:off x="1610" y="1598"/>
                  <a:ext cx="127" cy="46"/>
                </a:xfrm>
                <a:custGeom>
                  <a:avLst/>
                  <a:gdLst/>
                  <a:ahLst/>
                  <a:cxnLst>
                    <a:cxn ang="0">
                      <a:pos x="127" y="42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27" y="46"/>
                    </a:cxn>
                    <a:cxn ang="0">
                      <a:pos x="127" y="42"/>
                    </a:cxn>
                  </a:cxnLst>
                  <a:rect l="0" t="0" r="r" b="b"/>
                  <a:pathLst>
                    <a:path w="127" h="46">
                      <a:moveTo>
                        <a:pt x="127" y="4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27" y="46"/>
                      </a:lnTo>
                      <a:lnTo>
                        <a:pt x="127" y="42"/>
                      </a:lnTo>
                      <a:close/>
                    </a:path>
                  </a:pathLst>
                </a:custGeom>
                <a:solidFill>
                  <a:srgbClr val="BCC8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50"/>
                <p:cNvSpPr>
                  <a:spLocks noChangeAspect="1"/>
                </p:cNvSpPr>
                <p:nvPr/>
              </p:nvSpPr>
              <p:spPr bwMode="auto">
                <a:xfrm>
                  <a:off x="1610" y="1558"/>
                  <a:ext cx="180" cy="82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180" y="34"/>
                    </a:cxn>
                    <a:cxn ang="0">
                      <a:pos x="127" y="82"/>
                    </a:cxn>
                    <a:cxn ang="0">
                      <a:pos x="0" y="4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180" h="82">
                      <a:moveTo>
                        <a:pt x="59" y="0"/>
                      </a:moveTo>
                      <a:lnTo>
                        <a:pt x="180" y="34"/>
                      </a:lnTo>
                      <a:lnTo>
                        <a:pt x="127" y="82"/>
                      </a:lnTo>
                      <a:lnTo>
                        <a:pt x="0" y="4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51"/>
                <p:cNvSpPr>
                  <a:spLocks noChangeAspect="1"/>
                </p:cNvSpPr>
                <p:nvPr/>
              </p:nvSpPr>
              <p:spPr bwMode="auto">
                <a:xfrm>
                  <a:off x="1745" y="1406"/>
                  <a:ext cx="103" cy="119"/>
                </a:xfrm>
                <a:custGeom>
                  <a:avLst/>
                  <a:gdLst/>
                  <a:ahLst/>
                  <a:cxnLst>
                    <a:cxn ang="0">
                      <a:pos x="37" y="60"/>
                    </a:cxn>
                    <a:cxn ang="0">
                      <a:pos x="50" y="49"/>
                    </a:cxn>
                    <a:cxn ang="0">
                      <a:pos x="50" y="22"/>
                    </a:cxn>
                    <a:cxn ang="0">
                      <a:pos x="47" y="0"/>
                    </a:cxn>
                    <a:cxn ang="0">
                      <a:pos x="17" y="1"/>
                    </a:cxn>
                    <a:cxn ang="0">
                      <a:pos x="0" y="4"/>
                    </a:cxn>
                    <a:cxn ang="0">
                      <a:pos x="17" y="59"/>
                    </a:cxn>
                    <a:cxn ang="0">
                      <a:pos x="37" y="60"/>
                    </a:cxn>
                  </a:cxnLst>
                  <a:rect l="0" t="0" r="r" b="b"/>
                  <a:pathLst>
                    <a:path w="52" h="60">
                      <a:moveTo>
                        <a:pt x="37" y="60"/>
                      </a:moveTo>
                      <a:cubicBezTo>
                        <a:pt x="50" y="49"/>
                        <a:pt x="50" y="49"/>
                        <a:pt x="50" y="49"/>
                      </a:cubicBezTo>
                      <a:cubicBezTo>
                        <a:pt x="52" y="37"/>
                        <a:pt x="52" y="30"/>
                        <a:pt x="50" y="22"/>
                      </a:cubicBezTo>
                      <a:cubicBezTo>
                        <a:pt x="47" y="12"/>
                        <a:pt x="47" y="0"/>
                        <a:pt x="47" y="0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37" y="60"/>
                      </a:lnTo>
                      <a:close/>
                    </a:path>
                  </a:pathLst>
                </a:custGeom>
                <a:solidFill>
                  <a:srgbClr val="004F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52"/>
                <p:cNvSpPr>
                  <a:spLocks noChangeAspect="1"/>
                </p:cNvSpPr>
                <p:nvPr/>
              </p:nvSpPr>
              <p:spPr bwMode="auto">
                <a:xfrm>
                  <a:off x="1743" y="1398"/>
                  <a:ext cx="95" cy="26"/>
                </a:xfrm>
                <a:custGeom>
                  <a:avLst/>
                  <a:gdLst/>
                  <a:ahLst/>
                  <a:cxnLst>
                    <a:cxn ang="0">
                      <a:pos x="71" y="24"/>
                    </a:cxn>
                    <a:cxn ang="0">
                      <a:pos x="95" y="8"/>
                    </a:cxn>
                    <a:cxn ang="0">
                      <a:pos x="41" y="0"/>
                    </a:cxn>
                    <a:cxn ang="0">
                      <a:pos x="0" y="12"/>
                    </a:cxn>
                    <a:cxn ang="0">
                      <a:pos x="65" y="26"/>
                    </a:cxn>
                    <a:cxn ang="0">
                      <a:pos x="71" y="24"/>
                    </a:cxn>
                  </a:cxnLst>
                  <a:rect l="0" t="0" r="r" b="b"/>
                  <a:pathLst>
                    <a:path w="95" h="26">
                      <a:moveTo>
                        <a:pt x="71" y="24"/>
                      </a:moveTo>
                      <a:lnTo>
                        <a:pt x="95" y="8"/>
                      </a:lnTo>
                      <a:lnTo>
                        <a:pt x="41" y="0"/>
                      </a:lnTo>
                      <a:lnTo>
                        <a:pt x="0" y="12"/>
                      </a:lnTo>
                      <a:lnTo>
                        <a:pt x="65" y="26"/>
                      </a:lnTo>
                      <a:lnTo>
                        <a:pt x="71" y="24"/>
                      </a:lnTo>
                      <a:close/>
                    </a:path>
                  </a:pathLst>
                </a:custGeom>
                <a:solidFill>
                  <a:srgbClr val="2E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53"/>
                <p:cNvSpPr>
                  <a:spLocks noChangeAspect="1"/>
                </p:cNvSpPr>
                <p:nvPr/>
              </p:nvSpPr>
              <p:spPr bwMode="auto">
                <a:xfrm>
                  <a:off x="1691" y="1410"/>
                  <a:ext cx="127" cy="142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7" y="0"/>
                    </a:cxn>
                    <a:cxn ang="0">
                      <a:pos x="64" y="6"/>
                    </a:cxn>
                    <a:cxn ang="0">
                      <a:pos x="64" y="7"/>
                    </a:cxn>
                    <a:cxn ang="0">
                      <a:pos x="64" y="64"/>
                    </a:cxn>
                    <a:cxn ang="0">
                      <a:pos x="64" y="66"/>
                    </a:cxn>
                    <a:cxn ang="0">
                      <a:pos x="57" y="71"/>
                    </a:cxn>
                    <a:cxn ang="0">
                      <a:pos x="54" y="71"/>
                    </a:cxn>
                    <a:cxn ang="0">
                      <a:pos x="0" y="54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64" h="72">
                      <a:moveTo>
                        <a:pt x="2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6"/>
                        <a:pt x="64" y="7"/>
                        <a:pt x="64" y="7"/>
                      </a:cubicBezTo>
                      <a:cubicBezTo>
                        <a:pt x="64" y="8"/>
                        <a:pt x="64" y="55"/>
                        <a:pt x="64" y="64"/>
                      </a:cubicBezTo>
                      <a:cubicBezTo>
                        <a:pt x="64" y="65"/>
                        <a:pt x="64" y="66"/>
                        <a:pt x="64" y="66"/>
                      </a:cubicBezTo>
                      <a:cubicBezTo>
                        <a:pt x="64" y="66"/>
                        <a:pt x="59" y="70"/>
                        <a:pt x="57" y="71"/>
                      </a:cubicBezTo>
                      <a:cubicBezTo>
                        <a:pt x="56" y="72"/>
                        <a:pt x="54" y="71"/>
                        <a:pt x="54" y="71"/>
                      </a:cubicBezTo>
                      <a:cubicBezTo>
                        <a:pt x="0" y="54"/>
                        <a:pt x="0" y="54"/>
                        <a:pt x="0" y="54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54"/>
                <p:cNvSpPr>
                  <a:spLocks noChangeAspect="1"/>
                </p:cNvSpPr>
                <p:nvPr/>
              </p:nvSpPr>
              <p:spPr bwMode="auto">
                <a:xfrm>
                  <a:off x="1689" y="1406"/>
                  <a:ext cx="129" cy="13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64" y="8"/>
                    </a:cxn>
                    <a:cxn ang="0">
                      <a:pos x="65" y="8"/>
                    </a:cxn>
                    <a:cxn ang="0">
                      <a:pos x="56" y="14"/>
                    </a:cxn>
                    <a:cxn ang="0">
                      <a:pos x="36" y="53"/>
                    </a:cxn>
                    <a:cxn ang="0">
                      <a:pos x="43" y="68"/>
                    </a:cxn>
                    <a:cxn ang="0">
                      <a:pos x="1" y="56"/>
                    </a:cxn>
                    <a:cxn ang="0">
                      <a:pos x="0" y="4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65" h="68">
                      <a:moveTo>
                        <a:pt x="9" y="0"/>
                      </a:move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1" y="0"/>
                        <a:pt x="63" y="8"/>
                        <a:pt x="64" y="8"/>
                      </a:cubicBezTo>
                      <a:cubicBezTo>
                        <a:pt x="64" y="8"/>
                        <a:pt x="65" y="8"/>
                        <a:pt x="65" y="8"/>
                      </a:cubicBezTo>
                      <a:cubicBezTo>
                        <a:pt x="56" y="14"/>
                        <a:pt x="56" y="14"/>
                        <a:pt x="56" y="14"/>
                      </a:cubicBezTo>
                      <a:cubicBezTo>
                        <a:pt x="56" y="14"/>
                        <a:pt x="36" y="51"/>
                        <a:pt x="36" y="53"/>
                      </a:cubicBezTo>
                      <a:cubicBezTo>
                        <a:pt x="36" y="54"/>
                        <a:pt x="39" y="62"/>
                        <a:pt x="43" y="68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7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55"/>
                <p:cNvSpPr>
                  <a:spLocks noChangeAspect="1"/>
                </p:cNvSpPr>
                <p:nvPr/>
              </p:nvSpPr>
              <p:spPr bwMode="auto">
                <a:xfrm>
                  <a:off x="1800" y="1422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9" y="2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9" h="7">
                      <a:moveTo>
                        <a:pt x="8" y="0"/>
                      </a:move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8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56"/>
                <p:cNvSpPr>
                  <a:spLocks noChangeAspect="1"/>
                </p:cNvSpPr>
                <p:nvPr/>
              </p:nvSpPr>
              <p:spPr bwMode="auto">
                <a:xfrm>
                  <a:off x="1687" y="1412"/>
                  <a:ext cx="115" cy="14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1"/>
                    </a:cxn>
                    <a:cxn ang="0">
                      <a:pos x="56" y="10"/>
                    </a:cxn>
                    <a:cxn ang="0">
                      <a:pos x="58" y="12"/>
                    </a:cxn>
                    <a:cxn ang="0">
                      <a:pos x="58" y="68"/>
                    </a:cxn>
                    <a:cxn ang="0">
                      <a:pos x="56" y="70"/>
                    </a:cxn>
                    <a:cxn ang="0">
                      <a:pos x="3" y="55"/>
                    </a:cxn>
                    <a:cxn ang="0">
                      <a:pos x="0" y="5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8" h="71">
                      <a:moveTo>
                        <a:pt x="0" y="3"/>
                      </a:moveTo>
                      <a:cubicBezTo>
                        <a:pt x="0" y="0"/>
                        <a:pt x="3" y="1"/>
                        <a:pt x="3" y="1"/>
                      </a:cubicBezTo>
                      <a:cubicBezTo>
                        <a:pt x="3" y="1"/>
                        <a:pt x="53" y="10"/>
                        <a:pt x="56" y="10"/>
                      </a:cubicBezTo>
                      <a:cubicBezTo>
                        <a:pt x="58" y="10"/>
                        <a:pt x="58" y="12"/>
                        <a:pt x="58" y="12"/>
                      </a:cubicBezTo>
                      <a:cubicBezTo>
                        <a:pt x="58" y="12"/>
                        <a:pt x="58" y="66"/>
                        <a:pt x="58" y="68"/>
                      </a:cubicBezTo>
                      <a:cubicBezTo>
                        <a:pt x="58" y="71"/>
                        <a:pt x="56" y="70"/>
                        <a:pt x="56" y="70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55"/>
                        <a:pt x="0" y="54"/>
                        <a:pt x="0" y="52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57"/>
                <p:cNvSpPr>
                  <a:spLocks noChangeAspect="1"/>
                </p:cNvSpPr>
                <p:nvPr/>
              </p:nvSpPr>
              <p:spPr bwMode="auto">
                <a:xfrm>
                  <a:off x="1699" y="1426"/>
                  <a:ext cx="89" cy="109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41"/>
                    </a:cxn>
                    <a:cxn ang="0">
                      <a:pos x="2" y="44"/>
                    </a:cxn>
                    <a:cxn ang="0">
                      <a:pos x="43" y="54"/>
                    </a:cxn>
                    <a:cxn ang="0">
                      <a:pos x="45" y="53"/>
                    </a:cxn>
                    <a:cxn ang="0">
                      <a:pos x="45" y="9"/>
                    </a:cxn>
                    <a:cxn ang="0">
                      <a:pos x="44" y="8"/>
                    </a:cxn>
                  </a:cxnLst>
                  <a:rect l="0" t="0" r="r" b="b"/>
                  <a:pathLst>
                    <a:path w="45" h="55">
                      <a:moveTo>
                        <a:pt x="44" y="8"/>
                      </a:moveTo>
                      <a:cubicBezTo>
                        <a:pt x="20" y="3"/>
                        <a:pt x="4" y="1"/>
                        <a:pt x="2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39"/>
                        <a:pt x="0" y="41"/>
                      </a:cubicBezTo>
                      <a:cubicBezTo>
                        <a:pt x="0" y="44"/>
                        <a:pt x="0" y="44"/>
                        <a:pt x="2" y="44"/>
                      </a:cubicBezTo>
                      <a:cubicBezTo>
                        <a:pt x="2" y="44"/>
                        <a:pt x="36" y="53"/>
                        <a:pt x="43" y="54"/>
                      </a:cubicBezTo>
                      <a:cubicBezTo>
                        <a:pt x="45" y="55"/>
                        <a:pt x="45" y="53"/>
                        <a:pt x="45" y="53"/>
                      </a:cubicBezTo>
                      <a:cubicBezTo>
                        <a:pt x="45" y="53"/>
                        <a:pt x="45" y="11"/>
                        <a:pt x="45" y="9"/>
                      </a:cubicBezTo>
                      <a:cubicBezTo>
                        <a:pt x="45" y="8"/>
                        <a:pt x="45" y="8"/>
                        <a:pt x="44" y="8"/>
                      </a:cubicBezTo>
                      <a:close/>
                    </a:path>
                  </a:pathLst>
                </a:custGeom>
                <a:solidFill>
                  <a:srgbClr val="2B4F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58"/>
                <p:cNvSpPr>
                  <a:spLocks noChangeAspect="1"/>
                </p:cNvSpPr>
                <p:nvPr/>
              </p:nvSpPr>
              <p:spPr bwMode="auto">
                <a:xfrm>
                  <a:off x="1703" y="1430"/>
                  <a:ext cx="83" cy="101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8"/>
                    </a:cxn>
                    <a:cxn ang="0">
                      <a:pos x="1" y="40"/>
                    </a:cxn>
                    <a:cxn ang="0">
                      <a:pos x="39" y="50"/>
                    </a:cxn>
                    <a:cxn ang="0">
                      <a:pos x="42" y="49"/>
                    </a:cxn>
                    <a:cxn ang="0">
                      <a:pos x="41" y="8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2" h="51">
                      <a:moveTo>
                        <a:pt x="40" y="7"/>
                      </a:moveTo>
                      <a:cubicBezTo>
                        <a:pt x="18" y="3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36"/>
                        <a:pt x="0" y="38"/>
                      </a:cubicBezTo>
                      <a:cubicBezTo>
                        <a:pt x="0" y="40"/>
                        <a:pt x="0" y="40"/>
                        <a:pt x="1" y="40"/>
                      </a:cubicBezTo>
                      <a:cubicBezTo>
                        <a:pt x="2" y="41"/>
                        <a:pt x="32" y="49"/>
                        <a:pt x="39" y="50"/>
                      </a:cubicBezTo>
                      <a:cubicBezTo>
                        <a:pt x="41" y="51"/>
                        <a:pt x="42" y="49"/>
                        <a:pt x="42" y="49"/>
                      </a:cubicBezTo>
                      <a:cubicBezTo>
                        <a:pt x="42" y="49"/>
                        <a:pt x="41" y="10"/>
                        <a:pt x="41" y="8"/>
                      </a:cubicBezTo>
                      <a:cubicBezTo>
                        <a:pt x="41" y="7"/>
                        <a:pt x="41" y="7"/>
                        <a:pt x="40" y="7"/>
                      </a:cubicBez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59"/>
                <p:cNvSpPr>
                  <a:spLocks noChangeAspect="1" noEditPoints="1"/>
                </p:cNvSpPr>
                <p:nvPr/>
              </p:nvSpPr>
              <p:spPr bwMode="auto">
                <a:xfrm>
                  <a:off x="1701" y="1428"/>
                  <a:ext cx="85" cy="10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9"/>
                    </a:cxn>
                    <a:cxn ang="0">
                      <a:pos x="2" y="42"/>
                    </a:cxn>
                    <a:cxn ang="0">
                      <a:pos x="40" y="52"/>
                    </a:cxn>
                    <a:cxn ang="0">
                      <a:pos x="43" y="50"/>
                    </a:cxn>
                    <a:cxn ang="0">
                      <a:pos x="43" y="9"/>
                    </a:cxn>
                    <a:cxn ang="0">
                      <a:pos x="41" y="7"/>
                    </a:cxn>
                    <a:cxn ang="0">
                      <a:pos x="41" y="7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41" y="8"/>
                    </a:cxn>
                    <a:cxn ang="0">
                      <a:pos x="42" y="9"/>
                    </a:cxn>
                    <a:cxn ang="0">
                      <a:pos x="42" y="50"/>
                    </a:cxn>
                    <a:cxn ang="0">
                      <a:pos x="40" y="51"/>
                    </a:cxn>
                    <a:cxn ang="0">
                      <a:pos x="2" y="41"/>
                    </a:cxn>
                    <a:cxn ang="0">
                      <a:pos x="1" y="39"/>
                    </a:cxn>
                    <a:cxn ang="0">
                      <a:pos x="1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43" h="52">
                      <a:moveTo>
                        <a:pt x="1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9"/>
                        <a:pt x="0" y="39"/>
                      </a:cubicBezTo>
                      <a:cubicBezTo>
                        <a:pt x="0" y="41"/>
                        <a:pt x="0" y="42"/>
                        <a:pt x="2" y="42"/>
                      </a:cubicBezTo>
                      <a:cubicBezTo>
                        <a:pt x="2" y="42"/>
                        <a:pt x="33" y="50"/>
                        <a:pt x="40" y="52"/>
                      </a:cubicBezTo>
                      <a:cubicBezTo>
                        <a:pt x="42" y="52"/>
                        <a:pt x="43" y="51"/>
                        <a:pt x="43" y="50"/>
                      </a:cubicBezTo>
                      <a:cubicBezTo>
                        <a:pt x="43" y="50"/>
                        <a:pt x="43" y="9"/>
                        <a:pt x="43" y="9"/>
                      </a:cubicBezTo>
                      <a:cubicBezTo>
                        <a:pt x="43" y="9"/>
                        <a:pt x="43" y="7"/>
                        <a:pt x="41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8"/>
                        <a:pt x="42" y="9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50"/>
                        <a:pt x="42" y="51"/>
                        <a:pt x="40" y="51"/>
                      </a:cubicBezTo>
                      <a:cubicBezTo>
                        <a:pt x="33" y="49"/>
                        <a:pt x="2" y="41"/>
                        <a:pt x="2" y="41"/>
                      </a:cubicBezTo>
                      <a:cubicBezTo>
                        <a:pt x="1" y="41"/>
                        <a:pt x="1" y="41"/>
                        <a:pt x="1" y="39"/>
                      </a:cubicBezTo>
                      <a:cubicBezTo>
                        <a:pt x="1" y="39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60"/>
                <p:cNvSpPr>
                  <a:spLocks noChangeAspect="1"/>
                </p:cNvSpPr>
                <p:nvPr/>
              </p:nvSpPr>
              <p:spPr bwMode="auto">
                <a:xfrm>
                  <a:off x="1424" y="1544"/>
                  <a:ext cx="85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4"/>
                    </a:cxn>
                    <a:cxn ang="0">
                      <a:pos x="85" y="42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42">
                      <a:moveTo>
                        <a:pt x="0" y="0"/>
                      </a:moveTo>
                      <a:lnTo>
                        <a:pt x="85" y="24"/>
                      </a:lnTo>
                      <a:lnTo>
                        <a:pt x="85" y="42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61"/>
                <p:cNvSpPr>
                  <a:spLocks noChangeAspect="1"/>
                </p:cNvSpPr>
                <p:nvPr/>
              </p:nvSpPr>
              <p:spPr bwMode="auto">
                <a:xfrm>
                  <a:off x="1509" y="1541"/>
                  <a:ext cx="33" cy="45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0" y="27"/>
                    </a:cxn>
                    <a:cxn ang="0">
                      <a:pos x="0" y="45"/>
                    </a:cxn>
                    <a:cxn ang="0">
                      <a:pos x="33" y="17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45">
                      <a:moveTo>
                        <a:pt x="33" y="0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33" y="17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62"/>
                <p:cNvSpPr>
                  <a:spLocks noChangeAspect="1"/>
                </p:cNvSpPr>
                <p:nvPr/>
              </p:nvSpPr>
              <p:spPr bwMode="auto">
                <a:xfrm>
                  <a:off x="1509" y="1541"/>
                  <a:ext cx="33" cy="45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0" y="27"/>
                    </a:cxn>
                    <a:cxn ang="0">
                      <a:pos x="0" y="45"/>
                    </a:cxn>
                    <a:cxn ang="0">
                      <a:pos x="33" y="17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45">
                      <a:moveTo>
                        <a:pt x="33" y="0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33" y="17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63"/>
                <p:cNvSpPr>
                  <a:spLocks noChangeAspect="1"/>
                </p:cNvSpPr>
                <p:nvPr/>
              </p:nvSpPr>
              <p:spPr bwMode="auto">
                <a:xfrm>
                  <a:off x="1509" y="1566"/>
                  <a:ext cx="2" cy="20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0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2" h="20">
                      <a:moveTo>
                        <a:pt x="2" y="16"/>
                      </a:move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64"/>
                <p:cNvSpPr>
                  <a:spLocks noChangeAspect="1"/>
                </p:cNvSpPr>
                <p:nvPr/>
              </p:nvSpPr>
              <p:spPr bwMode="auto">
                <a:xfrm>
                  <a:off x="1424" y="1521"/>
                  <a:ext cx="118" cy="47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18" y="20"/>
                    </a:cxn>
                    <a:cxn ang="0">
                      <a:pos x="85" y="47"/>
                    </a:cxn>
                    <a:cxn ang="0">
                      <a:pos x="0" y="23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18" h="47">
                      <a:moveTo>
                        <a:pt x="39" y="0"/>
                      </a:moveTo>
                      <a:lnTo>
                        <a:pt x="118" y="20"/>
                      </a:lnTo>
                      <a:lnTo>
                        <a:pt x="85" y="47"/>
                      </a:lnTo>
                      <a:lnTo>
                        <a:pt x="0" y="2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65"/>
                <p:cNvSpPr>
                  <a:spLocks noChangeAspect="1"/>
                </p:cNvSpPr>
                <p:nvPr/>
              </p:nvSpPr>
              <p:spPr bwMode="auto">
                <a:xfrm>
                  <a:off x="1424" y="1541"/>
                  <a:ext cx="118" cy="27"/>
                </a:xfrm>
                <a:custGeom>
                  <a:avLst/>
                  <a:gdLst/>
                  <a:ahLst/>
                  <a:cxnLst>
                    <a:cxn ang="0">
                      <a:pos x="85" y="25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85" y="27"/>
                    </a:cxn>
                    <a:cxn ang="0">
                      <a:pos x="118" y="0"/>
                    </a:cxn>
                    <a:cxn ang="0">
                      <a:pos x="116" y="0"/>
                    </a:cxn>
                    <a:cxn ang="0">
                      <a:pos x="85" y="25"/>
                    </a:cxn>
                  </a:cxnLst>
                  <a:rect l="0" t="0" r="r" b="b"/>
                  <a:pathLst>
                    <a:path w="118" h="27">
                      <a:moveTo>
                        <a:pt x="85" y="25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85" y="27"/>
                      </a:lnTo>
                      <a:lnTo>
                        <a:pt x="118" y="0"/>
                      </a:lnTo>
                      <a:lnTo>
                        <a:pt x="116" y="0"/>
                      </a:lnTo>
                      <a:lnTo>
                        <a:pt x="85" y="25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66"/>
                <p:cNvSpPr>
                  <a:spLocks noChangeAspect="1"/>
                </p:cNvSpPr>
                <p:nvPr/>
              </p:nvSpPr>
              <p:spPr bwMode="auto">
                <a:xfrm>
                  <a:off x="1499" y="1533"/>
                  <a:ext cx="20" cy="25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20" y="8"/>
                    </a:cxn>
                    <a:cxn ang="0">
                      <a:pos x="18" y="0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20" h="25">
                      <a:moveTo>
                        <a:pt x="18" y="4"/>
                      </a:move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20" y="8"/>
                      </a:lnTo>
                      <a:lnTo>
                        <a:pt x="1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367"/>
                <p:cNvSpPr>
                  <a:spLocks noChangeAspect="1"/>
                </p:cNvSpPr>
                <p:nvPr/>
              </p:nvSpPr>
              <p:spPr bwMode="auto">
                <a:xfrm>
                  <a:off x="1499" y="1533"/>
                  <a:ext cx="20" cy="25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20" y="8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0" h="25">
                      <a:moveTo>
                        <a:pt x="18" y="4"/>
                      </a:move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20" y="8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368"/>
                <p:cNvSpPr>
                  <a:spLocks noChangeAspect="1"/>
                </p:cNvSpPr>
                <p:nvPr/>
              </p:nvSpPr>
              <p:spPr bwMode="auto">
                <a:xfrm>
                  <a:off x="1447" y="1537"/>
                  <a:ext cx="5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3"/>
                    </a:cxn>
                    <a:cxn ang="0">
                      <a:pos x="52" y="21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21">
                      <a:moveTo>
                        <a:pt x="0" y="0"/>
                      </a:moveTo>
                      <a:lnTo>
                        <a:pt x="52" y="13"/>
                      </a:lnTo>
                      <a:lnTo>
                        <a:pt x="52" y="21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369"/>
                <p:cNvSpPr>
                  <a:spLocks noChangeAspect="1"/>
                </p:cNvSpPr>
                <p:nvPr/>
              </p:nvSpPr>
              <p:spPr bwMode="auto">
                <a:xfrm>
                  <a:off x="1447" y="1537"/>
                  <a:ext cx="5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3"/>
                    </a:cxn>
                    <a:cxn ang="0">
                      <a:pos x="52" y="21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21">
                      <a:moveTo>
                        <a:pt x="0" y="0"/>
                      </a:moveTo>
                      <a:lnTo>
                        <a:pt x="52" y="13"/>
                      </a:lnTo>
                      <a:lnTo>
                        <a:pt x="52" y="21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370"/>
                <p:cNvSpPr>
                  <a:spLocks noChangeAspect="1"/>
                </p:cNvSpPr>
                <p:nvPr/>
              </p:nvSpPr>
              <p:spPr bwMode="auto">
                <a:xfrm>
                  <a:off x="1447" y="1533"/>
                  <a:ext cx="60" cy="19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52" y="19"/>
                    </a:cxn>
                    <a:cxn ang="0">
                      <a:pos x="60" y="13"/>
                    </a:cxn>
                    <a:cxn ang="0">
                      <a:pos x="10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60" h="19">
                      <a:moveTo>
                        <a:pt x="0" y="4"/>
                      </a:moveTo>
                      <a:lnTo>
                        <a:pt x="52" y="19"/>
                      </a:lnTo>
                      <a:lnTo>
                        <a:pt x="60" y="13"/>
                      </a:lnTo>
                      <a:lnTo>
                        <a:pt x="1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371"/>
                <p:cNvSpPr>
                  <a:spLocks noChangeAspect="1"/>
                </p:cNvSpPr>
                <p:nvPr/>
              </p:nvSpPr>
              <p:spPr bwMode="auto">
                <a:xfrm>
                  <a:off x="1433" y="155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6" y="6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372"/>
                <p:cNvSpPr>
                  <a:spLocks noChangeAspect="1"/>
                </p:cNvSpPr>
                <p:nvPr/>
              </p:nvSpPr>
              <p:spPr bwMode="auto">
                <a:xfrm>
                  <a:off x="1431" y="155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8" h="6">
                      <a:moveTo>
                        <a:pt x="2" y="4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373"/>
                <p:cNvSpPr>
                  <a:spLocks noChangeAspect="1"/>
                </p:cNvSpPr>
                <p:nvPr/>
              </p:nvSpPr>
              <p:spPr bwMode="auto">
                <a:xfrm>
                  <a:off x="1491" y="1566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374"/>
                <p:cNvSpPr>
                  <a:spLocks noChangeAspect="1"/>
                </p:cNvSpPr>
                <p:nvPr/>
              </p:nvSpPr>
              <p:spPr bwMode="auto">
                <a:xfrm>
                  <a:off x="1491" y="1566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375"/>
                <p:cNvSpPr>
                  <a:spLocks noChangeAspect="1"/>
                </p:cNvSpPr>
                <p:nvPr/>
              </p:nvSpPr>
              <p:spPr bwMode="auto">
                <a:xfrm>
                  <a:off x="1491" y="1570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376"/>
                <p:cNvSpPr>
                  <a:spLocks noChangeAspect="1"/>
                </p:cNvSpPr>
                <p:nvPr/>
              </p:nvSpPr>
              <p:spPr bwMode="auto">
                <a:xfrm>
                  <a:off x="1491" y="1570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377"/>
                <p:cNvSpPr>
                  <a:spLocks noChangeAspect="1"/>
                </p:cNvSpPr>
                <p:nvPr/>
              </p:nvSpPr>
              <p:spPr bwMode="auto">
                <a:xfrm>
                  <a:off x="1491" y="1576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4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378"/>
                <p:cNvSpPr>
                  <a:spLocks noChangeAspect="1"/>
                </p:cNvSpPr>
                <p:nvPr/>
              </p:nvSpPr>
              <p:spPr bwMode="auto">
                <a:xfrm>
                  <a:off x="1491" y="157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" h="6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379"/>
                <p:cNvSpPr>
                  <a:spLocks noChangeAspect="1"/>
                </p:cNvSpPr>
                <p:nvPr/>
              </p:nvSpPr>
              <p:spPr bwMode="auto">
                <a:xfrm>
                  <a:off x="1471" y="1578"/>
                  <a:ext cx="32" cy="3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2"/>
                    </a:cxn>
                    <a:cxn ang="0">
                      <a:pos x="0" y="30"/>
                    </a:cxn>
                    <a:cxn ang="0">
                      <a:pos x="0" y="2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30">
                      <a:moveTo>
                        <a:pt x="32" y="0"/>
                      </a:moveTo>
                      <a:lnTo>
                        <a:pt x="32" y="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97F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380"/>
                <p:cNvSpPr>
                  <a:spLocks noChangeAspect="1"/>
                </p:cNvSpPr>
                <p:nvPr/>
              </p:nvSpPr>
              <p:spPr bwMode="auto">
                <a:xfrm>
                  <a:off x="1394" y="1580"/>
                  <a:ext cx="77" cy="28"/>
                </a:xfrm>
                <a:custGeom>
                  <a:avLst/>
                  <a:gdLst/>
                  <a:ahLst/>
                  <a:cxnLst>
                    <a:cxn ang="0">
                      <a:pos x="77" y="26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7" y="28"/>
                    </a:cxn>
                    <a:cxn ang="0">
                      <a:pos x="77" y="26"/>
                    </a:cxn>
                  </a:cxnLst>
                  <a:rect l="0" t="0" r="r" b="b"/>
                  <a:pathLst>
                    <a:path w="77" h="28">
                      <a:moveTo>
                        <a:pt x="77" y="2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7" y="28"/>
                      </a:lnTo>
                      <a:lnTo>
                        <a:pt x="77" y="26"/>
                      </a:lnTo>
                      <a:close/>
                    </a:path>
                  </a:pathLst>
                </a:custGeom>
                <a:solidFill>
                  <a:srgbClr val="BCC8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381"/>
                <p:cNvSpPr>
                  <a:spLocks noChangeAspect="1"/>
                </p:cNvSpPr>
                <p:nvPr/>
              </p:nvSpPr>
              <p:spPr bwMode="auto">
                <a:xfrm>
                  <a:off x="1394" y="1556"/>
                  <a:ext cx="109" cy="50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109" y="22"/>
                    </a:cxn>
                    <a:cxn ang="0">
                      <a:pos x="77" y="50"/>
                    </a:cxn>
                    <a:cxn ang="0">
                      <a:pos x="0" y="24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109" h="50">
                      <a:moveTo>
                        <a:pt x="35" y="0"/>
                      </a:moveTo>
                      <a:lnTo>
                        <a:pt x="109" y="22"/>
                      </a:lnTo>
                      <a:lnTo>
                        <a:pt x="77" y="50"/>
                      </a:lnTo>
                      <a:lnTo>
                        <a:pt x="0" y="2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382"/>
                <p:cNvSpPr>
                  <a:spLocks noChangeAspect="1"/>
                </p:cNvSpPr>
                <p:nvPr/>
              </p:nvSpPr>
              <p:spPr bwMode="auto">
                <a:xfrm>
                  <a:off x="1475" y="1465"/>
                  <a:ext cx="61" cy="72"/>
                </a:xfrm>
                <a:custGeom>
                  <a:avLst/>
                  <a:gdLst/>
                  <a:ahLst/>
                  <a:cxnLst>
                    <a:cxn ang="0">
                      <a:pos x="22" y="36"/>
                    </a:cxn>
                    <a:cxn ang="0">
                      <a:pos x="30" y="29"/>
                    </a:cxn>
                    <a:cxn ang="0">
                      <a:pos x="30" y="13"/>
                    </a:cxn>
                    <a:cxn ang="0">
                      <a:pos x="28" y="0"/>
                    </a:cxn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11" y="35"/>
                    </a:cxn>
                    <a:cxn ang="0">
                      <a:pos x="22" y="36"/>
                    </a:cxn>
                  </a:cxnLst>
                  <a:rect l="0" t="0" r="r" b="b"/>
                  <a:pathLst>
                    <a:path w="31" h="36">
                      <a:moveTo>
                        <a:pt x="22" y="36"/>
                      </a:move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1" y="22"/>
                        <a:pt x="31" y="18"/>
                        <a:pt x="30" y="13"/>
                      </a:cubicBezTo>
                      <a:cubicBezTo>
                        <a:pt x="29" y="7"/>
                        <a:pt x="28" y="0"/>
                        <a:pt x="2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solidFill>
                  <a:srgbClr val="004F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383"/>
                <p:cNvSpPr>
                  <a:spLocks noChangeAspect="1"/>
                </p:cNvSpPr>
                <p:nvPr/>
              </p:nvSpPr>
              <p:spPr bwMode="auto">
                <a:xfrm>
                  <a:off x="1475" y="1459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42" y="14"/>
                    </a:cxn>
                    <a:cxn ang="0">
                      <a:pos x="56" y="6"/>
                    </a:cxn>
                    <a:cxn ang="0">
                      <a:pos x="24" y="0"/>
                    </a:cxn>
                    <a:cxn ang="0">
                      <a:pos x="0" y="8"/>
                    </a:cxn>
                    <a:cxn ang="0">
                      <a:pos x="38" y="16"/>
                    </a:cxn>
                    <a:cxn ang="0">
                      <a:pos x="42" y="14"/>
                    </a:cxn>
                  </a:cxnLst>
                  <a:rect l="0" t="0" r="r" b="b"/>
                  <a:pathLst>
                    <a:path w="56" h="16">
                      <a:moveTo>
                        <a:pt x="42" y="14"/>
                      </a:moveTo>
                      <a:lnTo>
                        <a:pt x="56" y="6"/>
                      </a:lnTo>
                      <a:lnTo>
                        <a:pt x="24" y="0"/>
                      </a:lnTo>
                      <a:lnTo>
                        <a:pt x="0" y="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2E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384"/>
                <p:cNvSpPr>
                  <a:spLocks noChangeAspect="1"/>
                </p:cNvSpPr>
                <p:nvPr/>
              </p:nvSpPr>
              <p:spPr bwMode="auto">
                <a:xfrm>
                  <a:off x="1443" y="1467"/>
                  <a:ext cx="78" cy="85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38" y="4"/>
                    </a:cxn>
                    <a:cxn ang="0">
                      <a:pos x="39" y="4"/>
                    </a:cxn>
                    <a:cxn ang="0">
                      <a:pos x="39" y="39"/>
                    </a:cxn>
                    <a:cxn ang="0">
                      <a:pos x="38" y="39"/>
                    </a:cxn>
                    <a:cxn ang="0">
                      <a:pos x="34" y="43"/>
                    </a:cxn>
                    <a:cxn ang="0">
                      <a:pos x="33" y="43"/>
                    </a:cxn>
                    <a:cxn ang="0">
                      <a:pos x="0" y="3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9" h="43">
                      <a:moveTo>
                        <a:pt x="1" y="2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8" y="4"/>
                        <a:pt x="39" y="4"/>
                        <a:pt x="39" y="4"/>
                      </a:cubicBezTo>
                      <a:cubicBezTo>
                        <a:pt x="39" y="5"/>
                        <a:pt x="39" y="33"/>
                        <a:pt x="39" y="39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8" y="39"/>
                        <a:pt x="35" y="42"/>
                        <a:pt x="34" y="43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385"/>
                <p:cNvSpPr>
                  <a:spLocks noChangeAspect="1"/>
                </p:cNvSpPr>
                <p:nvPr/>
              </p:nvSpPr>
              <p:spPr bwMode="auto">
                <a:xfrm>
                  <a:off x="1441" y="1463"/>
                  <a:ext cx="78" cy="83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7" y="1"/>
                    </a:cxn>
                    <a:cxn ang="0">
                      <a:pos x="39" y="5"/>
                    </a:cxn>
                    <a:cxn ang="0">
                      <a:pos x="39" y="6"/>
                    </a:cxn>
                    <a:cxn ang="0">
                      <a:pos x="34" y="9"/>
                    </a:cxn>
                    <a:cxn ang="0">
                      <a:pos x="22" y="33"/>
                    </a:cxn>
                    <a:cxn ang="0">
                      <a:pos x="26" y="42"/>
                    </a:cxn>
                    <a:cxn ang="0">
                      <a:pos x="1" y="34"/>
                    </a:cxn>
                    <a:cxn ang="0">
                      <a:pos x="0" y="3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39" h="42">
                      <a:moveTo>
                        <a:pt x="5" y="1"/>
                      </a:moveTo>
                      <a:cubicBezTo>
                        <a:pt x="6" y="0"/>
                        <a:pt x="7" y="1"/>
                        <a:pt x="7" y="1"/>
                      </a:cubicBezTo>
                      <a:cubicBezTo>
                        <a:pt x="7" y="1"/>
                        <a:pt x="38" y="5"/>
                        <a:pt x="39" y="5"/>
                      </a:cubicBezTo>
                      <a:cubicBezTo>
                        <a:pt x="39" y="5"/>
                        <a:pt x="39" y="6"/>
                        <a:pt x="39" y="6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4" y="9"/>
                        <a:pt x="22" y="32"/>
                        <a:pt x="22" y="33"/>
                      </a:cubicBezTo>
                      <a:cubicBezTo>
                        <a:pt x="22" y="33"/>
                        <a:pt x="24" y="38"/>
                        <a:pt x="26" y="42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386"/>
                <p:cNvSpPr>
                  <a:spLocks noChangeAspect="1"/>
                </p:cNvSpPr>
                <p:nvPr/>
              </p:nvSpPr>
              <p:spPr bwMode="auto">
                <a:xfrm>
                  <a:off x="1509" y="1475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" h="4">
                      <a:moveTo>
                        <a:pt x="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387"/>
                <p:cNvSpPr>
                  <a:spLocks noChangeAspect="1"/>
                </p:cNvSpPr>
                <p:nvPr/>
              </p:nvSpPr>
              <p:spPr bwMode="auto">
                <a:xfrm>
                  <a:off x="1441" y="1469"/>
                  <a:ext cx="70" cy="8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4" y="41"/>
                    </a:cxn>
                    <a:cxn ang="0">
                      <a:pos x="33" y="42"/>
                    </a:cxn>
                    <a:cxn ang="0">
                      <a:pos x="1" y="33"/>
                    </a:cxn>
                    <a:cxn ang="0">
                      <a:pos x="0" y="3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5" h="43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32" y="5"/>
                        <a:pt x="33" y="6"/>
                      </a:cubicBezTo>
                      <a:cubicBezTo>
                        <a:pt x="35" y="6"/>
                        <a:pt x="34" y="7"/>
                        <a:pt x="34" y="7"/>
                      </a:cubicBezTo>
                      <a:cubicBezTo>
                        <a:pt x="34" y="7"/>
                        <a:pt x="34" y="39"/>
                        <a:pt x="34" y="41"/>
                      </a:cubicBezTo>
                      <a:cubicBezTo>
                        <a:pt x="34" y="43"/>
                        <a:pt x="33" y="42"/>
                        <a:pt x="33" y="4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0" y="32"/>
                        <a:pt x="0" y="3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388"/>
                <p:cNvSpPr>
                  <a:spLocks noChangeAspect="1"/>
                </p:cNvSpPr>
                <p:nvPr/>
              </p:nvSpPr>
              <p:spPr bwMode="auto">
                <a:xfrm>
                  <a:off x="1447" y="1477"/>
                  <a:ext cx="56" cy="66"/>
                </a:xfrm>
                <a:custGeom>
                  <a:avLst/>
                  <a:gdLst/>
                  <a:ahLst/>
                  <a:cxnLst>
                    <a:cxn ang="0">
                      <a:pos x="27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1" y="26"/>
                    </a:cxn>
                    <a:cxn ang="0">
                      <a:pos x="26" y="33"/>
                    </a:cxn>
                    <a:cxn ang="0">
                      <a:pos x="28" y="32"/>
                    </a:cxn>
                    <a:cxn ang="0">
                      <a:pos x="28" y="5"/>
                    </a:cxn>
                    <a:cxn ang="0">
                      <a:pos x="27" y="4"/>
                    </a:cxn>
                  </a:cxnLst>
                  <a:rect l="0" t="0" r="r" b="b"/>
                  <a:pathLst>
                    <a:path w="28" h="33">
                      <a:moveTo>
                        <a:pt x="27" y="4"/>
                      </a:moveTo>
                      <a:cubicBezTo>
                        <a:pt x="12" y="2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3"/>
                        <a:pt x="0" y="25"/>
                      </a:cubicBezTo>
                      <a:cubicBezTo>
                        <a:pt x="0" y="26"/>
                        <a:pt x="0" y="26"/>
                        <a:pt x="1" y="26"/>
                      </a:cubicBezTo>
                      <a:cubicBezTo>
                        <a:pt x="2" y="26"/>
                        <a:pt x="22" y="32"/>
                        <a:pt x="26" y="33"/>
                      </a:cubicBezTo>
                      <a:cubicBezTo>
                        <a:pt x="27" y="33"/>
                        <a:pt x="28" y="32"/>
                        <a:pt x="28" y="32"/>
                      </a:cubicBezTo>
                      <a:cubicBezTo>
                        <a:pt x="28" y="32"/>
                        <a:pt x="28" y="6"/>
                        <a:pt x="28" y="5"/>
                      </a:cubicBezTo>
                      <a:cubicBezTo>
                        <a:pt x="28" y="5"/>
                        <a:pt x="27" y="4"/>
                        <a:pt x="27" y="4"/>
                      </a:cubicBezTo>
                      <a:close/>
                    </a:path>
                  </a:pathLst>
                </a:custGeom>
                <a:solidFill>
                  <a:srgbClr val="2B4F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389"/>
                <p:cNvSpPr>
                  <a:spLocks noChangeAspect="1"/>
                </p:cNvSpPr>
                <p:nvPr/>
              </p:nvSpPr>
              <p:spPr bwMode="auto">
                <a:xfrm>
                  <a:off x="1449" y="1479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4" y="30"/>
                    </a:cxn>
                    <a:cxn ang="0">
                      <a:pos x="26" y="29"/>
                    </a:cxn>
                    <a:cxn ang="0">
                      <a:pos x="25" y="5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26" h="31">
                      <a:moveTo>
                        <a:pt x="25" y="4"/>
                      </a:moveTo>
                      <a:cubicBezTo>
                        <a:pt x="11" y="2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1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1" y="24"/>
                        <a:pt x="20" y="29"/>
                        <a:pt x="24" y="30"/>
                      </a:cubicBezTo>
                      <a:cubicBezTo>
                        <a:pt x="25" y="31"/>
                        <a:pt x="26" y="29"/>
                        <a:pt x="26" y="29"/>
                      </a:cubicBezTo>
                      <a:cubicBezTo>
                        <a:pt x="26" y="29"/>
                        <a:pt x="25" y="6"/>
                        <a:pt x="25" y="5"/>
                      </a:cubicBezTo>
                      <a:cubicBezTo>
                        <a:pt x="25" y="4"/>
                        <a:pt x="25" y="4"/>
                        <a:pt x="25" y="4"/>
                      </a:cubicBez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390"/>
                <p:cNvSpPr>
                  <a:spLocks noChangeAspect="1" noEditPoints="1"/>
                </p:cNvSpPr>
                <p:nvPr/>
              </p:nvSpPr>
              <p:spPr bwMode="auto">
                <a:xfrm>
                  <a:off x="1449" y="1479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" y="25"/>
                    </a:cxn>
                    <a:cxn ang="0">
                      <a:pos x="24" y="31"/>
                    </a:cxn>
                    <a:cxn ang="0">
                      <a:pos x="26" y="29"/>
                    </a:cxn>
                    <a:cxn ang="0">
                      <a:pos x="26" y="5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5" y="4"/>
                    </a:cxn>
                    <a:cxn ang="0">
                      <a:pos x="25" y="5"/>
                    </a:cxn>
                    <a:cxn ang="0">
                      <a:pos x="25" y="29"/>
                    </a:cxn>
                    <a:cxn ang="0">
                      <a:pos x="24" y="30"/>
                    </a:cxn>
                    <a:cxn ang="0">
                      <a:pos x="1" y="24"/>
                    </a:cxn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6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5"/>
                      </a:cubicBezTo>
                      <a:cubicBezTo>
                        <a:pt x="1" y="25"/>
                        <a:pt x="20" y="30"/>
                        <a:pt x="24" y="31"/>
                      </a:cubicBezTo>
                      <a:cubicBezTo>
                        <a:pt x="25" y="31"/>
                        <a:pt x="26" y="30"/>
                        <a:pt x="26" y="29"/>
                      </a:cubicBezTo>
                      <a:cubicBezTo>
                        <a:pt x="26" y="29"/>
                        <a:pt x="26" y="5"/>
                        <a:pt x="26" y="5"/>
                      </a:cubicBezTo>
                      <a:cubicBezTo>
                        <a:pt x="26" y="5"/>
                        <a:pt x="26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5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30"/>
                        <a:pt x="24" y="30"/>
                      </a:cubicBezTo>
                      <a:cubicBezTo>
                        <a:pt x="20" y="29"/>
                        <a:pt x="1" y="24"/>
                        <a:pt x="1" y="24"/>
                      </a:cubicBezTo>
                      <a:cubicBezTo>
                        <a:pt x="1" y="24"/>
                        <a:pt x="0" y="24"/>
                        <a:pt x="0" y="23"/>
                      </a:cubicBezTo>
                      <a:cubicBezTo>
                        <a:pt x="0" y="23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391"/>
                <p:cNvSpPr>
                  <a:spLocks noChangeAspect="1"/>
                </p:cNvSpPr>
                <p:nvPr/>
              </p:nvSpPr>
              <p:spPr bwMode="auto">
                <a:xfrm>
                  <a:off x="1600" y="1360"/>
                  <a:ext cx="8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24"/>
                    </a:cxn>
                    <a:cxn ang="0">
                      <a:pos x="85" y="44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44">
                      <a:moveTo>
                        <a:pt x="0" y="0"/>
                      </a:moveTo>
                      <a:lnTo>
                        <a:pt x="85" y="24"/>
                      </a:lnTo>
                      <a:lnTo>
                        <a:pt x="85" y="44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392"/>
                <p:cNvSpPr>
                  <a:spLocks noChangeAspect="1"/>
                </p:cNvSpPr>
                <p:nvPr/>
              </p:nvSpPr>
              <p:spPr bwMode="auto">
                <a:xfrm>
                  <a:off x="1685" y="1356"/>
                  <a:ext cx="34" cy="48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0" y="28"/>
                    </a:cxn>
                    <a:cxn ang="0">
                      <a:pos x="0" y="48"/>
                    </a:cxn>
                    <a:cxn ang="0">
                      <a:pos x="34" y="1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48">
                      <a:moveTo>
                        <a:pt x="34" y="0"/>
                      </a:moveTo>
                      <a:lnTo>
                        <a:pt x="0" y="28"/>
                      </a:lnTo>
                      <a:lnTo>
                        <a:pt x="0" y="48"/>
                      </a:lnTo>
                      <a:lnTo>
                        <a:pt x="34" y="18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393"/>
                <p:cNvSpPr>
                  <a:spLocks noChangeAspect="1"/>
                </p:cNvSpPr>
                <p:nvPr/>
              </p:nvSpPr>
              <p:spPr bwMode="auto">
                <a:xfrm>
                  <a:off x="1685" y="1356"/>
                  <a:ext cx="34" cy="48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0" y="28"/>
                    </a:cxn>
                    <a:cxn ang="0">
                      <a:pos x="0" y="48"/>
                    </a:cxn>
                    <a:cxn ang="0">
                      <a:pos x="34" y="1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48">
                      <a:moveTo>
                        <a:pt x="34" y="0"/>
                      </a:moveTo>
                      <a:lnTo>
                        <a:pt x="0" y="28"/>
                      </a:lnTo>
                      <a:lnTo>
                        <a:pt x="0" y="48"/>
                      </a:lnTo>
                      <a:lnTo>
                        <a:pt x="34" y="18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394"/>
                <p:cNvSpPr>
                  <a:spLocks noChangeAspect="1"/>
                </p:cNvSpPr>
                <p:nvPr/>
              </p:nvSpPr>
              <p:spPr bwMode="auto">
                <a:xfrm>
                  <a:off x="1683" y="1382"/>
                  <a:ext cx="2" cy="22"/>
                </a:xfrm>
                <a:custGeom>
                  <a:avLst/>
                  <a:gdLst/>
                  <a:ahLst/>
                  <a:cxnLst>
                    <a:cxn ang="0">
                      <a:pos x="2" y="18"/>
                    </a:cxn>
                    <a:cxn ang="0">
                      <a:pos x="2" y="22"/>
                    </a:cxn>
                    <a:cxn ang="0">
                      <a:pos x="2" y="18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18"/>
                    </a:cxn>
                  </a:cxnLst>
                  <a:rect l="0" t="0" r="r" b="b"/>
                  <a:pathLst>
                    <a:path w="2" h="22">
                      <a:moveTo>
                        <a:pt x="2" y="18"/>
                      </a:move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395"/>
                <p:cNvSpPr>
                  <a:spLocks noChangeAspect="1"/>
                </p:cNvSpPr>
                <p:nvPr/>
              </p:nvSpPr>
              <p:spPr bwMode="auto">
                <a:xfrm>
                  <a:off x="1600" y="1336"/>
                  <a:ext cx="119" cy="48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119" y="20"/>
                    </a:cxn>
                    <a:cxn ang="0">
                      <a:pos x="85" y="48"/>
                    </a:cxn>
                    <a:cxn ang="0">
                      <a:pos x="0" y="2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19" h="48">
                      <a:moveTo>
                        <a:pt x="39" y="0"/>
                      </a:moveTo>
                      <a:lnTo>
                        <a:pt x="119" y="20"/>
                      </a:lnTo>
                      <a:lnTo>
                        <a:pt x="85" y="48"/>
                      </a:lnTo>
                      <a:lnTo>
                        <a:pt x="0" y="24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396"/>
                <p:cNvSpPr>
                  <a:spLocks noChangeAspect="1"/>
                </p:cNvSpPr>
                <p:nvPr/>
              </p:nvSpPr>
              <p:spPr bwMode="auto">
                <a:xfrm>
                  <a:off x="1600" y="1356"/>
                  <a:ext cx="119" cy="28"/>
                </a:xfrm>
                <a:custGeom>
                  <a:avLst/>
                  <a:gdLst/>
                  <a:ahLst/>
                  <a:cxnLst>
                    <a:cxn ang="0">
                      <a:pos x="85" y="26"/>
                    </a:cxn>
                    <a:cxn ang="0">
                      <a:pos x="2" y="6"/>
                    </a:cxn>
                    <a:cxn ang="0">
                      <a:pos x="0" y="4"/>
                    </a:cxn>
                    <a:cxn ang="0">
                      <a:pos x="85" y="28"/>
                    </a:cxn>
                    <a:cxn ang="0">
                      <a:pos x="119" y="0"/>
                    </a:cxn>
                    <a:cxn ang="0">
                      <a:pos x="117" y="2"/>
                    </a:cxn>
                    <a:cxn ang="0">
                      <a:pos x="85" y="26"/>
                    </a:cxn>
                  </a:cxnLst>
                  <a:rect l="0" t="0" r="r" b="b"/>
                  <a:pathLst>
                    <a:path w="119" h="28">
                      <a:moveTo>
                        <a:pt x="85" y="2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85" y="28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85" y="26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397"/>
                <p:cNvSpPr>
                  <a:spLocks noChangeAspect="1"/>
                </p:cNvSpPr>
                <p:nvPr/>
              </p:nvSpPr>
              <p:spPr bwMode="auto">
                <a:xfrm>
                  <a:off x="1675" y="1348"/>
                  <a:ext cx="20" cy="26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20" y="10"/>
                    </a:cxn>
                    <a:cxn ang="0">
                      <a:pos x="18" y="0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20" h="26">
                      <a:moveTo>
                        <a:pt x="18" y="4"/>
                      </a:move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20" y="10"/>
                      </a:lnTo>
                      <a:lnTo>
                        <a:pt x="18" y="0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398"/>
                <p:cNvSpPr>
                  <a:spLocks noChangeAspect="1"/>
                </p:cNvSpPr>
                <p:nvPr/>
              </p:nvSpPr>
              <p:spPr bwMode="auto">
                <a:xfrm>
                  <a:off x="1675" y="1348"/>
                  <a:ext cx="20" cy="26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20" y="1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0" h="26">
                      <a:moveTo>
                        <a:pt x="18" y="4"/>
                      </a:move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20" y="1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399"/>
                <p:cNvSpPr>
                  <a:spLocks noChangeAspect="1"/>
                </p:cNvSpPr>
                <p:nvPr/>
              </p:nvSpPr>
              <p:spPr bwMode="auto">
                <a:xfrm>
                  <a:off x="1622" y="1354"/>
                  <a:ext cx="53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14"/>
                    </a:cxn>
                    <a:cxn ang="0">
                      <a:pos x="53" y="20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20">
                      <a:moveTo>
                        <a:pt x="0" y="0"/>
                      </a:moveTo>
                      <a:lnTo>
                        <a:pt x="53" y="14"/>
                      </a:lnTo>
                      <a:lnTo>
                        <a:pt x="53" y="2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400"/>
                <p:cNvSpPr>
                  <a:spLocks noChangeAspect="1"/>
                </p:cNvSpPr>
                <p:nvPr/>
              </p:nvSpPr>
              <p:spPr bwMode="auto">
                <a:xfrm>
                  <a:off x="1622" y="1354"/>
                  <a:ext cx="53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" y="14"/>
                    </a:cxn>
                    <a:cxn ang="0">
                      <a:pos x="53" y="20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20">
                      <a:moveTo>
                        <a:pt x="0" y="0"/>
                      </a:moveTo>
                      <a:lnTo>
                        <a:pt x="53" y="14"/>
                      </a:lnTo>
                      <a:lnTo>
                        <a:pt x="53" y="20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401"/>
                <p:cNvSpPr>
                  <a:spLocks noChangeAspect="1"/>
                </p:cNvSpPr>
                <p:nvPr/>
              </p:nvSpPr>
              <p:spPr bwMode="auto">
                <a:xfrm>
                  <a:off x="1622" y="1348"/>
                  <a:ext cx="61" cy="2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3" y="20"/>
                    </a:cxn>
                    <a:cxn ang="0">
                      <a:pos x="61" y="14"/>
                    </a:cxn>
                    <a:cxn ang="0">
                      <a:pos x="1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1" h="20">
                      <a:moveTo>
                        <a:pt x="0" y="6"/>
                      </a:moveTo>
                      <a:lnTo>
                        <a:pt x="53" y="20"/>
                      </a:lnTo>
                      <a:lnTo>
                        <a:pt x="61" y="14"/>
                      </a:lnTo>
                      <a:lnTo>
                        <a:pt x="1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402"/>
                <p:cNvSpPr>
                  <a:spLocks noChangeAspect="1"/>
                </p:cNvSpPr>
                <p:nvPr/>
              </p:nvSpPr>
              <p:spPr bwMode="auto">
                <a:xfrm>
                  <a:off x="1608" y="1370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403"/>
                <p:cNvSpPr>
                  <a:spLocks noChangeAspect="1"/>
                </p:cNvSpPr>
                <p:nvPr/>
              </p:nvSpPr>
              <p:spPr bwMode="auto">
                <a:xfrm>
                  <a:off x="1608" y="1370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404"/>
                <p:cNvSpPr>
                  <a:spLocks noChangeAspect="1"/>
                </p:cNvSpPr>
                <p:nvPr/>
              </p:nvSpPr>
              <p:spPr bwMode="auto">
                <a:xfrm>
                  <a:off x="1667" y="138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405"/>
                <p:cNvSpPr>
                  <a:spLocks noChangeAspect="1"/>
                </p:cNvSpPr>
                <p:nvPr/>
              </p:nvSpPr>
              <p:spPr bwMode="auto">
                <a:xfrm>
                  <a:off x="1667" y="138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406"/>
                <p:cNvSpPr>
                  <a:spLocks noChangeAspect="1"/>
                </p:cNvSpPr>
                <p:nvPr/>
              </p:nvSpPr>
              <p:spPr bwMode="auto">
                <a:xfrm>
                  <a:off x="1667" y="1388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4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407"/>
                <p:cNvSpPr>
                  <a:spLocks noChangeAspect="1"/>
                </p:cNvSpPr>
                <p:nvPr/>
              </p:nvSpPr>
              <p:spPr bwMode="auto">
                <a:xfrm>
                  <a:off x="1667" y="1388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408"/>
                <p:cNvSpPr>
                  <a:spLocks noChangeAspect="1"/>
                </p:cNvSpPr>
                <p:nvPr/>
              </p:nvSpPr>
              <p:spPr bwMode="auto">
                <a:xfrm>
                  <a:off x="1667" y="139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409"/>
                <p:cNvSpPr>
                  <a:spLocks noChangeAspect="1"/>
                </p:cNvSpPr>
                <p:nvPr/>
              </p:nvSpPr>
              <p:spPr bwMode="auto">
                <a:xfrm>
                  <a:off x="1667" y="139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410"/>
                <p:cNvSpPr>
                  <a:spLocks noChangeAspect="1"/>
                </p:cNvSpPr>
                <p:nvPr/>
              </p:nvSpPr>
              <p:spPr bwMode="auto">
                <a:xfrm>
                  <a:off x="1645" y="1394"/>
                  <a:ext cx="34" cy="30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4" y="4"/>
                    </a:cxn>
                    <a:cxn ang="0">
                      <a:pos x="0" y="30"/>
                    </a:cxn>
                    <a:cxn ang="0">
                      <a:pos x="0" y="2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30">
                      <a:moveTo>
                        <a:pt x="34" y="0"/>
                      </a:moveTo>
                      <a:lnTo>
                        <a:pt x="34" y="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697F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411"/>
                <p:cNvSpPr>
                  <a:spLocks noChangeAspect="1"/>
                </p:cNvSpPr>
                <p:nvPr/>
              </p:nvSpPr>
              <p:spPr bwMode="auto">
                <a:xfrm>
                  <a:off x="1570" y="1396"/>
                  <a:ext cx="75" cy="28"/>
                </a:xfrm>
                <a:custGeom>
                  <a:avLst/>
                  <a:gdLst/>
                  <a:ahLst/>
                  <a:cxnLst>
                    <a:cxn ang="0">
                      <a:pos x="75" y="26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5" y="28"/>
                    </a:cxn>
                    <a:cxn ang="0">
                      <a:pos x="75" y="26"/>
                    </a:cxn>
                  </a:cxnLst>
                  <a:rect l="0" t="0" r="r" b="b"/>
                  <a:pathLst>
                    <a:path w="75" h="28">
                      <a:moveTo>
                        <a:pt x="75" y="2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5" y="28"/>
                      </a:lnTo>
                      <a:lnTo>
                        <a:pt x="75" y="26"/>
                      </a:lnTo>
                      <a:close/>
                    </a:path>
                  </a:pathLst>
                </a:custGeom>
                <a:solidFill>
                  <a:srgbClr val="BCC8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412"/>
                <p:cNvSpPr>
                  <a:spLocks noChangeAspect="1"/>
                </p:cNvSpPr>
                <p:nvPr/>
              </p:nvSpPr>
              <p:spPr bwMode="auto">
                <a:xfrm>
                  <a:off x="1570" y="1374"/>
                  <a:ext cx="109" cy="48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109" y="20"/>
                    </a:cxn>
                    <a:cxn ang="0">
                      <a:pos x="75" y="48"/>
                    </a:cxn>
                    <a:cxn ang="0">
                      <a:pos x="0" y="22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09" h="48">
                      <a:moveTo>
                        <a:pt x="36" y="0"/>
                      </a:moveTo>
                      <a:lnTo>
                        <a:pt x="109" y="20"/>
                      </a:lnTo>
                      <a:lnTo>
                        <a:pt x="75" y="48"/>
                      </a:lnTo>
                      <a:lnTo>
                        <a:pt x="0" y="2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413"/>
                <p:cNvSpPr>
                  <a:spLocks noChangeAspect="1"/>
                </p:cNvSpPr>
                <p:nvPr/>
              </p:nvSpPr>
              <p:spPr bwMode="auto">
                <a:xfrm>
                  <a:off x="1651" y="1281"/>
                  <a:ext cx="62" cy="73"/>
                </a:xfrm>
                <a:custGeom>
                  <a:avLst/>
                  <a:gdLst/>
                  <a:ahLst/>
                  <a:cxnLst>
                    <a:cxn ang="0">
                      <a:pos x="22" y="37"/>
                    </a:cxn>
                    <a:cxn ang="0">
                      <a:pos x="30" y="30"/>
                    </a:cxn>
                    <a:cxn ang="0">
                      <a:pos x="30" y="13"/>
                    </a:cxn>
                    <a:cxn ang="0">
                      <a:pos x="28" y="0"/>
                    </a:cxn>
                    <a:cxn ang="0">
                      <a:pos x="10" y="1"/>
                    </a:cxn>
                    <a:cxn ang="0">
                      <a:pos x="0" y="3"/>
                    </a:cxn>
                    <a:cxn ang="0">
                      <a:pos x="10" y="36"/>
                    </a:cxn>
                    <a:cxn ang="0">
                      <a:pos x="22" y="37"/>
                    </a:cxn>
                  </a:cxnLst>
                  <a:rect l="0" t="0" r="r" b="b"/>
                  <a:pathLst>
                    <a:path w="31" h="37">
                      <a:moveTo>
                        <a:pt x="22" y="37"/>
                      </a:move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1" y="23"/>
                        <a:pt x="31" y="19"/>
                        <a:pt x="30" y="13"/>
                      </a:cubicBezTo>
                      <a:cubicBezTo>
                        <a:pt x="28" y="7"/>
                        <a:pt x="28" y="0"/>
                        <a:pt x="28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lnTo>
                        <a:pt x="22" y="37"/>
                      </a:lnTo>
                      <a:close/>
                    </a:path>
                  </a:pathLst>
                </a:custGeom>
                <a:solidFill>
                  <a:srgbClr val="004F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414"/>
                <p:cNvSpPr>
                  <a:spLocks noChangeAspect="1"/>
                </p:cNvSpPr>
                <p:nvPr/>
              </p:nvSpPr>
              <p:spPr bwMode="auto">
                <a:xfrm>
                  <a:off x="1649" y="1277"/>
                  <a:ext cx="58" cy="16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58" y="4"/>
                    </a:cxn>
                    <a:cxn ang="0">
                      <a:pos x="26" y="0"/>
                    </a:cxn>
                    <a:cxn ang="0">
                      <a:pos x="0" y="8"/>
                    </a:cxn>
                    <a:cxn ang="0">
                      <a:pos x="40" y="16"/>
                    </a:cxn>
                    <a:cxn ang="0">
                      <a:pos x="44" y="14"/>
                    </a:cxn>
                  </a:cxnLst>
                  <a:rect l="0" t="0" r="r" b="b"/>
                  <a:pathLst>
                    <a:path w="58" h="16">
                      <a:moveTo>
                        <a:pt x="44" y="14"/>
                      </a:moveTo>
                      <a:lnTo>
                        <a:pt x="58" y="4"/>
                      </a:lnTo>
                      <a:lnTo>
                        <a:pt x="26" y="0"/>
                      </a:lnTo>
                      <a:lnTo>
                        <a:pt x="0" y="8"/>
                      </a:lnTo>
                      <a:lnTo>
                        <a:pt x="40" y="16"/>
                      </a:lnTo>
                      <a:lnTo>
                        <a:pt x="44" y="14"/>
                      </a:lnTo>
                      <a:close/>
                    </a:path>
                  </a:pathLst>
                </a:custGeom>
                <a:solidFill>
                  <a:srgbClr val="2E5A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415"/>
                <p:cNvSpPr>
                  <a:spLocks noChangeAspect="1"/>
                </p:cNvSpPr>
                <p:nvPr/>
              </p:nvSpPr>
              <p:spPr bwMode="auto">
                <a:xfrm>
                  <a:off x="1618" y="1285"/>
                  <a:ext cx="77" cy="85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39" y="3"/>
                    </a:cxn>
                    <a:cxn ang="0">
                      <a:pos x="39" y="4"/>
                    </a:cxn>
                    <a:cxn ang="0">
                      <a:pos x="39" y="38"/>
                    </a:cxn>
                    <a:cxn ang="0">
                      <a:pos x="39" y="39"/>
                    </a:cxn>
                    <a:cxn ang="0">
                      <a:pos x="35" y="42"/>
                    </a:cxn>
                    <a:cxn ang="0">
                      <a:pos x="33" y="42"/>
                    </a:cxn>
                    <a:cxn ang="0">
                      <a:pos x="0" y="3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9" h="43">
                      <a:moveTo>
                        <a:pt x="2" y="2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3"/>
                        <a:pt x="39" y="3"/>
                        <a:pt x="39" y="4"/>
                      </a:cubicBezTo>
                      <a:cubicBezTo>
                        <a:pt x="39" y="4"/>
                        <a:pt x="39" y="33"/>
                        <a:pt x="39" y="38"/>
                      </a:cubicBezTo>
                      <a:cubicBezTo>
                        <a:pt x="39" y="39"/>
                        <a:pt x="39" y="39"/>
                        <a:pt x="39" y="39"/>
                      </a:cubicBezTo>
                      <a:cubicBezTo>
                        <a:pt x="39" y="39"/>
                        <a:pt x="36" y="41"/>
                        <a:pt x="35" y="42"/>
                      </a:cubicBezTo>
                      <a:cubicBezTo>
                        <a:pt x="34" y="43"/>
                        <a:pt x="33" y="42"/>
                        <a:pt x="33" y="4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C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416"/>
                <p:cNvSpPr>
                  <a:spLocks noChangeAspect="1"/>
                </p:cNvSpPr>
                <p:nvPr/>
              </p:nvSpPr>
              <p:spPr bwMode="auto">
                <a:xfrm>
                  <a:off x="1618" y="1281"/>
                  <a:ext cx="77" cy="8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38" y="5"/>
                    </a:cxn>
                    <a:cxn ang="0">
                      <a:pos x="39" y="5"/>
                    </a:cxn>
                    <a:cxn ang="0">
                      <a:pos x="34" y="8"/>
                    </a:cxn>
                    <a:cxn ang="0">
                      <a:pos x="21" y="32"/>
                    </a:cxn>
                    <a:cxn ang="0">
                      <a:pos x="26" y="41"/>
                    </a:cxn>
                    <a:cxn ang="0">
                      <a:pos x="0" y="34"/>
                    </a:cxn>
                    <a:cxn ang="0">
                      <a:pos x="0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9" h="41">
                      <a:moveTo>
                        <a:pt x="5" y="0"/>
                      </a:move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38" y="5"/>
                        <a:pt x="3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4" y="8"/>
                        <a:pt x="21" y="31"/>
                        <a:pt x="21" y="32"/>
                      </a:cubicBezTo>
                      <a:cubicBezTo>
                        <a:pt x="21" y="33"/>
                        <a:pt x="24" y="38"/>
                        <a:pt x="26" y="41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4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446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417"/>
                <p:cNvSpPr>
                  <a:spLocks noChangeAspect="1"/>
                </p:cNvSpPr>
                <p:nvPr/>
              </p:nvSpPr>
              <p:spPr bwMode="auto">
                <a:xfrm>
                  <a:off x="1685" y="1291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418"/>
                <p:cNvSpPr>
                  <a:spLocks noChangeAspect="1"/>
                </p:cNvSpPr>
                <p:nvPr/>
              </p:nvSpPr>
              <p:spPr bwMode="auto">
                <a:xfrm>
                  <a:off x="1616" y="1285"/>
                  <a:ext cx="69" cy="8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34" y="6"/>
                    </a:cxn>
                    <a:cxn ang="0">
                      <a:pos x="35" y="7"/>
                    </a:cxn>
                    <a:cxn ang="0">
                      <a:pos x="35" y="41"/>
                    </a:cxn>
                    <a:cxn ang="0">
                      <a:pos x="34" y="42"/>
                    </a:cxn>
                    <a:cxn ang="0">
                      <a:pos x="2" y="33"/>
                    </a:cxn>
                    <a:cxn ang="0">
                      <a:pos x="0" y="3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5" h="43">
                      <a:moveTo>
                        <a:pt x="0" y="2"/>
                      </a:moveTo>
                      <a:cubicBezTo>
                        <a:pt x="0" y="0"/>
                        <a:pt x="2" y="0"/>
                        <a:pt x="2" y="0"/>
                      </a:cubicBezTo>
                      <a:cubicBezTo>
                        <a:pt x="2" y="0"/>
                        <a:pt x="32" y="6"/>
                        <a:pt x="34" y="6"/>
                      </a:cubicBezTo>
                      <a:cubicBezTo>
                        <a:pt x="35" y="6"/>
                        <a:pt x="35" y="7"/>
                        <a:pt x="35" y="7"/>
                      </a:cubicBezTo>
                      <a:cubicBezTo>
                        <a:pt x="35" y="7"/>
                        <a:pt x="35" y="40"/>
                        <a:pt x="35" y="41"/>
                      </a:cubicBezTo>
                      <a:cubicBezTo>
                        <a:pt x="35" y="43"/>
                        <a:pt x="34" y="42"/>
                        <a:pt x="34" y="42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0" y="33"/>
                        <a:pt x="0" y="3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B7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419"/>
                <p:cNvSpPr>
                  <a:spLocks noChangeAspect="1"/>
                </p:cNvSpPr>
                <p:nvPr/>
              </p:nvSpPr>
              <p:spPr bwMode="auto">
                <a:xfrm>
                  <a:off x="1624" y="1293"/>
                  <a:ext cx="53" cy="65"/>
                </a:xfrm>
                <a:custGeom>
                  <a:avLst/>
                  <a:gdLst/>
                  <a:ahLst/>
                  <a:cxnLst>
                    <a:cxn ang="0">
                      <a:pos x="27" y="5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5"/>
                    </a:cxn>
                    <a:cxn ang="0">
                      <a:pos x="1" y="27"/>
                    </a:cxn>
                    <a:cxn ang="0">
                      <a:pos x="26" y="33"/>
                    </a:cxn>
                    <a:cxn ang="0">
                      <a:pos x="27" y="32"/>
                    </a:cxn>
                    <a:cxn ang="0">
                      <a:pos x="27" y="6"/>
                    </a:cxn>
                    <a:cxn ang="0">
                      <a:pos x="27" y="5"/>
                    </a:cxn>
                  </a:cxnLst>
                  <a:rect l="0" t="0" r="r" b="b"/>
                  <a:pathLst>
                    <a:path w="27" h="33">
                      <a:moveTo>
                        <a:pt x="27" y="5"/>
                      </a:moveTo>
                      <a:cubicBezTo>
                        <a:pt x="12" y="2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4"/>
                        <a:pt x="0" y="25"/>
                      </a:cubicBezTo>
                      <a:cubicBezTo>
                        <a:pt x="0" y="26"/>
                        <a:pt x="0" y="26"/>
                        <a:pt x="1" y="27"/>
                      </a:cubicBezTo>
                      <a:cubicBezTo>
                        <a:pt x="1" y="27"/>
                        <a:pt x="21" y="32"/>
                        <a:pt x="26" y="33"/>
                      </a:cubicBezTo>
                      <a:cubicBezTo>
                        <a:pt x="27" y="33"/>
                        <a:pt x="27" y="32"/>
                        <a:pt x="27" y="32"/>
                      </a:cubicBezTo>
                      <a:cubicBezTo>
                        <a:pt x="27" y="32"/>
                        <a:pt x="27" y="7"/>
                        <a:pt x="27" y="6"/>
                      </a:cubicBezTo>
                      <a:cubicBezTo>
                        <a:pt x="27" y="5"/>
                        <a:pt x="27" y="5"/>
                        <a:pt x="27" y="5"/>
                      </a:cubicBezTo>
                      <a:close/>
                    </a:path>
                  </a:pathLst>
                </a:custGeom>
                <a:solidFill>
                  <a:srgbClr val="2B4F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420"/>
                <p:cNvSpPr>
                  <a:spLocks noChangeAspect="1"/>
                </p:cNvSpPr>
                <p:nvPr/>
              </p:nvSpPr>
              <p:spPr bwMode="auto">
                <a:xfrm>
                  <a:off x="1626" y="1295"/>
                  <a:ext cx="49" cy="61"/>
                </a:xfrm>
                <a:custGeom>
                  <a:avLst/>
                  <a:gdLst/>
                  <a:ahLst/>
                  <a:cxnLst>
                    <a:cxn ang="0">
                      <a:pos x="25" y="4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5"/>
                    </a:cxn>
                    <a:cxn ang="0">
                      <a:pos x="24" y="31"/>
                    </a:cxn>
                    <a:cxn ang="0">
                      <a:pos x="25" y="30"/>
                    </a:cxn>
                    <a:cxn ang="0">
                      <a:pos x="25" y="5"/>
                    </a:cxn>
                    <a:cxn ang="0">
                      <a:pos x="25" y="4"/>
                    </a:cxn>
                  </a:cxnLst>
                  <a:rect l="0" t="0" r="r" b="b"/>
                  <a:pathLst>
                    <a:path w="25" h="31">
                      <a:moveTo>
                        <a:pt x="25" y="4"/>
                      </a:moveTo>
                      <a:cubicBezTo>
                        <a:pt x="11" y="2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2"/>
                        <a:pt x="0" y="23"/>
                      </a:cubicBezTo>
                      <a:cubicBezTo>
                        <a:pt x="0" y="25"/>
                        <a:pt x="0" y="25"/>
                        <a:pt x="1" y="25"/>
                      </a:cubicBezTo>
                      <a:cubicBezTo>
                        <a:pt x="1" y="25"/>
                        <a:pt x="20" y="30"/>
                        <a:pt x="24" y="31"/>
                      </a:cubicBezTo>
                      <a:cubicBezTo>
                        <a:pt x="25" y="31"/>
                        <a:pt x="25" y="30"/>
                        <a:pt x="25" y="30"/>
                      </a:cubicBezTo>
                      <a:cubicBezTo>
                        <a:pt x="25" y="30"/>
                        <a:pt x="25" y="6"/>
                        <a:pt x="25" y="5"/>
                      </a:cubicBezTo>
                      <a:cubicBezTo>
                        <a:pt x="25" y="5"/>
                        <a:pt x="25" y="4"/>
                        <a:pt x="25" y="4"/>
                      </a:cubicBezTo>
                      <a:close/>
                    </a:path>
                  </a:pathLst>
                </a:custGeom>
                <a:solidFill>
                  <a:srgbClr val="D2DA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421"/>
                <p:cNvSpPr>
                  <a:spLocks noChangeAspect="1" noEditPoints="1"/>
                </p:cNvSpPr>
                <p:nvPr/>
              </p:nvSpPr>
              <p:spPr bwMode="auto">
                <a:xfrm>
                  <a:off x="1626" y="1295"/>
                  <a:ext cx="51" cy="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5"/>
                    </a:cxn>
                    <a:cxn ang="0">
                      <a:pos x="24" y="31"/>
                    </a:cxn>
                    <a:cxn ang="0">
                      <a:pos x="25" y="30"/>
                    </a:cxn>
                    <a:cxn ang="0">
                      <a:pos x="25" y="5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5" y="5"/>
                    </a:cxn>
                    <a:cxn ang="0">
                      <a:pos x="25" y="5"/>
                    </a:cxn>
                    <a:cxn ang="0">
                      <a:pos x="25" y="30"/>
                    </a:cxn>
                    <a:cxn ang="0">
                      <a:pos x="24" y="30"/>
                    </a:cxn>
                    <a:cxn ang="0">
                      <a:pos x="1" y="25"/>
                    </a:cxn>
                    <a:cxn ang="0">
                      <a:pos x="0" y="23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6" h="3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3"/>
                        <a:pt x="0" y="23"/>
                      </a:cubicBezTo>
                      <a:cubicBezTo>
                        <a:pt x="0" y="25"/>
                        <a:pt x="0" y="25"/>
                        <a:pt x="1" y="25"/>
                      </a:cubicBezTo>
                      <a:cubicBezTo>
                        <a:pt x="1" y="25"/>
                        <a:pt x="19" y="30"/>
                        <a:pt x="24" y="31"/>
                      </a:cubicBezTo>
                      <a:cubicBezTo>
                        <a:pt x="25" y="31"/>
                        <a:pt x="26" y="31"/>
                        <a:pt x="25" y="30"/>
                      </a:cubicBezTo>
                      <a:cubicBezTo>
                        <a:pt x="25" y="30"/>
                        <a:pt x="25" y="5"/>
                        <a:pt x="25" y="5"/>
                      </a:cubicBezTo>
                      <a:cubicBezTo>
                        <a:pt x="25" y="5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0"/>
                        <a:pt x="25" y="31"/>
                        <a:pt x="24" y="30"/>
                      </a:cubicBezTo>
                      <a:cubicBezTo>
                        <a:pt x="20" y="29"/>
                        <a:pt x="1" y="25"/>
                        <a:pt x="1" y="25"/>
                      </a:cubicBezTo>
                      <a:cubicBezTo>
                        <a:pt x="0" y="24"/>
                        <a:pt x="0" y="24"/>
                        <a:pt x="0" y="23"/>
                      </a:cubicBezTo>
                      <a:cubicBezTo>
                        <a:pt x="0" y="23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A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27" name="TextBox 426"/>
              <p:cNvSpPr txBox="1"/>
              <p:nvPr/>
            </p:nvSpPr>
            <p:spPr>
              <a:xfrm>
                <a:off x="1456177" y="2348880"/>
                <a:ext cx="88357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/>
                  <a:t>MCU/SCM/UGW</a:t>
                </a:r>
                <a:endParaRPr lang="zh-CN" altLang="en-US" sz="800" dirty="0"/>
              </a:p>
            </p:txBody>
          </p:sp>
        </p:grpSp>
        <p:cxnSp>
          <p:nvCxnSpPr>
            <p:cNvPr id="429" name="直接连接符 428"/>
            <p:cNvCxnSpPr>
              <a:stCxn id="330" idx="1"/>
              <a:endCxn id="329" idx="3"/>
            </p:cNvCxnSpPr>
            <p:nvPr/>
          </p:nvCxnSpPr>
          <p:spPr bwMode="auto">
            <a:xfrm flipH="1">
              <a:off x="3562614" y="1736812"/>
              <a:ext cx="1741298" cy="0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9" name="组合 728"/>
            <p:cNvGrpSpPr/>
            <p:nvPr/>
          </p:nvGrpSpPr>
          <p:grpSpPr>
            <a:xfrm>
              <a:off x="9239512" y="5886798"/>
              <a:ext cx="744921" cy="350515"/>
              <a:chOff x="7715511" y="5886797"/>
              <a:chExt cx="744921" cy="350515"/>
            </a:xfrm>
          </p:grpSpPr>
          <p:grpSp>
            <p:nvGrpSpPr>
              <p:cNvPr id="38" name="Group 437"/>
              <p:cNvGrpSpPr>
                <a:grpSpLocks noChangeAspect="1"/>
              </p:cNvGrpSpPr>
              <p:nvPr/>
            </p:nvGrpSpPr>
            <p:grpSpPr bwMode="auto">
              <a:xfrm>
                <a:off x="8228657" y="5886797"/>
                <a:ext cx="231775" cy="222250"/>
                <a:chOff x="239" y="6081"/>
                <a:chExt cx="584" cy="560"/>
              </a:xfrm>
            </p:grpSpPr>
            <p:sp>
              <p:nvSpPr>
                <p:cNvPr id="432" name="Freeform 438"/>
                <p:cNvSpPr>
                  <a:spLocks noChangeAspect="1"/>
                </p:cNvSpPr>
                <p:nvPr/>
              </p:nvSpPr>
              <p:spPr bwMode="auto">
                <a:xfrm>
                  <a:off x="469" y="6129"/>
                  <a:ext cx="266" cy="492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73" y="13"/>
                    </a:cxn>
                    <a:cxn ang="0">
                      <a:pos x="0" y="193"/>
                    </a:cxn>
                    <a:cxn ang="0">
                      <a:pos x="7" y="222"/>
                    </a:cxn>
                    <a:cxn ang="0">
                      <a:pos x="107" y="246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133" h="246">
                      <a:moveTo>
                        <a:pt x="114" y="0"/>
                      </a:move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7" y="222"/>
                        <a:pt x="7" y="222"/>
                        <a:pt x="7" y="222"/>
                      </a:cubicBezTo>
                      <a:cubicBezTo>
                        <a:pt x="41" y="230"/>
                        <a:pt x="73" y="238"/>
                        <a:pt x="107" y="246"/>
                      </a:cubicBezTo>
                      <a:cubicBezTo>
                        <a:pt x="125" y="170"/>
                        <a:pt x="133" y="94"/>
                        <a:pt x="114" y="0"/>
                      </a:cubicBezTo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439"/>
                <p:cNvSpPr>
                  <a:spLocks noChangeAspect="1"/>
                </p:cNvSpPr>
                <p:nvPr/>
              </p:nvSpPr>
              <p:spPr bwMode="auto">
                <a:xfrm>
                  <a:off x="499" y="6589"/>
                  <a:ext cx="84" cy="5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0" y="36"/>
                    </a:cxn>
                    <a:cxn ang="0">
                      <a:pos x="0" y="52"/>
                    </a:cxn>
                    <a:cxn ang="0">
                      <a:pos x="84" y="16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52">
                      <a:moveTo>
                        <a:pt x="84" y="0"/>
                      </a:moveTo>
                      <a:lnTo>
                        <a:pt x="0" y="36"/>
                      </a:lnTo>
                      <a:lnTo>
                        <a:pt x="0" y="52"/>
                      </a:lnTo>
                      <a:lnTo>
                        <a:pt x="84" y="16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440"/>
                <p:cNvSpPr>
                  <a:spLocks noChangeAspect="1"/>
                </p:cNvSpPr>
                <p:nvPr/>
              </p:nvSpPr>
              <p:spPr bwMode="auto">
                <a:xfrm>
                  <a:off x="499" y="6589"/>
                  <a:ext cx="84" cy="5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0" y="36"/>
                    </a:cxn>
                    <a:cxn ang="0">
                      <a:pos x="0" y="52"/>
                    </a:cxn>
                    <a:cxn ang="0">
                      <a:pos x="84" y="16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52">
                      <a:moveTo>
                        <a:pt x="84" y="0"/>
                      </a:moveTo>
                      <a:lnTo>
                        <a:pt x="0" y="36"/>
                      </a:lnTo>
                      <a:lnTo>
                        <a:pt x="0" y="52"/>
                      </a:lnTo>
                      <a:lnTo>
                        <a:pt x="84" y="16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441"/>
                <p:cNvSpPr>
                  <a:spLocks noChangeAspect="1"/>
                </p:cNvSpPr>
                <p:nvPr/>
              </p:nvSpPr>
              <p:spPr bwMode="auto">
                <a:xfrm>
                  <a:off x="295" y="6517"/>
                  <a:ext cx="288" cy="10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2" y="0"/>
                    </a:cxn>
                    <a:cxn ang="0">
                      <a:pos x="288" y="72"/>
                    </a:cxn>
                    <a:cxn ang="0">
                      <a:pos x="204" y="108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8" h="108">
                      <a:moveTo>
                        <a:pt x="0" y="36"/>
                      </a:moveTo>
                      <a:lnTo>
                        <a:pt x="102" y="0"/>
                      </a:lnTo>
                      <a:lnTo>
                        <a:pt x="288" y="72"/>
                      </a:lnTo>
                      <a:lnTo>
                        <a:pt x="204" y="10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442"/>
                <p:cNvSpPr>
                  <a:spLocks noChangeAspect="1"/>
                </p:cNvSpPr>
                <p:nvPr/>
              </p:nvSpPr>
              <p:spPr bwMode="auto">
                <a:xfrm>
                  <a:off x="295" y="6517"/>
                  <a:ext cx="288" cy="10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2" y="0"/>
                    </a:cxn>
                    <a:cxn ang="0">
                      <a:pos x="288" y="72"/>
                    </a:cxn>
                    <a:cxn ang="0">
                      <a:pos x="204" y="108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8" h="108">
                      <a:moveTo>
                        <a:pt x="0" y="36"/>
                      </a:moveTo>
                      <a:lnTo>
                        <a:pt x="102" y="0"/>
                      </a:lnTo>
                      <a:lnTo>
                        <a:pt x="288" y="72"/>
                      </a:lnTo>
                      <a:lnTo>
                        <a:pt x="204" y="10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443"/>
                <p:cNvSpPr>
                  <a:spLocks noChangeAspect="1"/>
                </p:cNvSpPr>
                <p:nvPr/>
              </p:nvSpPr>
              <p:spPr bwMode="auto">
                <a:xfrm>
                  <a:off x="295" y="6553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4" y="72"/>
                    </a:cxn>
                    <a:cxn ang="0">
                      <a:pos x="204" y="88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4" h="88">
                      <a:moveTo>
                        <a:pt x="0" y="0"/>
                      </a:moveTo>
                      <a:lnTo>
                        <a:pt x="204" y="72"/>
                      </a:lnTo>
                      <a:lnTo>
                        <a:pt x="204" y="88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444"/>
                <p:cNvSpPr>
                  <a:spLocks noChangeAspect="1"/>
                </p:cNvSpPr>
                <p:nvPr/>
              </p:nvSpPr>
              <p:spPr bwMode="auto">
                <a:xfrm>
                  <a:off x="295" y="6553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4" y="72"/>
                    </a:cxn>
                    <a:cxn ang="0">
                      <a:pos x="204" y="88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4" h="88">
                      <a:moveTo>
                        <a:pt x="0" y="0"/>
                      </a:moveTo>
                      <a:lnTo>
                        <a:pt x="204" y="72"/>
                      </a:lnTo>
                      <a:lnTo>
                        <a:pt x="204" y="88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445"/>
                <p:cNvSpPr>
                  <a:spLocks noChangeAspect="1"/>
                </p:cNvSpPr>
                <p:nvPr/>
              </p:nvSpPr>
              <p:spPr bwMode="auto">
                <a:xfrm>
                  <a:off x="683" y="6129"/>
                  <a:ext cx="140" cy="49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65" y="12"/>
                    </a:cxn>
                    <a:cxn ang="0">
                      <a:pos x="67" y="15"/>
                    </a:cxn>
                    <a:cxn ang="0">
                      <a:pos x="65" y="73"/>
                    </a:cxn>
                    <a:cxn ang="0">
                      <a:pos x="70" y="78"/>
                    </a:cxn>
                    <a:cxn ang="0">
                      <a:pos x="60" y="227"/>
                    </a:cxn>
                    <a:cxn ang="0">
                      <a:pos x="0" y="246"/>
                    </a:cxn>
                    <a:cxn ang="0">
                      <a:pos x="13" y="73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0" h="246">
                      <a:moveTo>
                        <a:pt x="7" y="0"/>
                      </a:move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5" y="12"/>
                        <a:pt x="67" y="13"/>
                        <a:pt x="67" y="15"/>
                      </a:cubicBezTo>
                      <a:cubicBezTo>
                        <a:pt x="67" y="17"/>
                        <a:pt x="65" y="73"/>
                        <a:pt x="65" y="73"/>
                      </a:cubicBezTo>
                      <a:cubicBezTo>
                        <a:pt x="70" y="78"/>
                        <a:pt x="70" y="78"/>
                        <a:pt x="70" y="78"/>
                      </a:cubicBezTo>
                      <a:cubicBezTo>
                        <a:pt x="60" y="227"/>
                        <a:pt x="60" y="227"/>
                        <a:pt x="60" y="227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10" y="107"/>
                        <a:pt x="13" y="73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D3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446"/>
                <p:cNvSpPr>
                  <a:spLocks noChangeAspect="1"/>
                </p:cNvSpPr>
                <p:nvPr/>
              </p:nvSpPr>
              <p:spPr bwMode="auto">
                <a:xfrm>
                  <a:off x="681" y="6577"/>
                  <a:ext cx="122" cy="44"/>
                </a:xfrm>
                <a:custGeom>
                  <a:avLst/>
                  <a:gdLst/>
                  <a:ahLst/>
                  <a:cxnLst>
                    <a:cxn ang="0">
                      <a:pos x="1" y="18"/>
                    </a:cxn>
                    <a:cxn ang="0">
                      <a:pos x="0" y="22"/>
                    </a:cxn>
                    <a:cxn ang="0">
                      <a:pos x="61" y="3"/>
                    </a:cxn>
                    <a:cxn ang="0">
                      <a:pos x="61" y="0"/>
                    </a:cxn>
                    <a:cxn ang="0">
                      <a:pos x="1" y="18"/>
                    </a:cxn>
                  </a:cxnLst>
                  <a:rect l="0" t="0" r="r" b="b"/>
                  <a:pathLst>
                    <a:path w="61" h="22">
                      <a:moveTo>
                        <a:pt x="1" y="18"/>
                      </a:moveTo>
                      <a:cubicBezTo>
                        <a:pt x="1" y="20"/>
                        <a:pt x="0" y="22"/>
                        <a:pt x="0" y="22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447"/>
                <p:cNvSpPr>
                  <a:spLocks noChangeAspect="1"/>
                </p:cNvSpPr>
                <p:nvPr/>
              </p:nvSpPr>
              <p:spPr bwMode="auto">
                <a:xfrm>
                  <a:off x="673" y="6129"/>
                  <a:ext cx="36" cy="492"/>
                </a:xfrm>
                <a:custGeom>
                  <a:avLst/>
                  <a:gdLst/>
                  <a:ahLst/>
                  <a:cxnLst>
                    <a:cxn ang="0">
                      <a:pos x="5" y="246"/>
                    </a:cxn>
                    <a:cxn ang="0">
                      <a:pos x="18" y="72"/>
                    </a:cxn>
                    <a:cxn ang="0">
                      <a:pos x="12" y="0"/>
                    </a:cxn>
                    <a:cxn ang="0">
                      <a:pos x="8" y="1"/>
                    </a:cxn>
                    <a:cxn ang="0">
                      <a:pos x="13" y="72"/>
                    </a:cxn>
                    <a:cxn ang="0">
                      <a:pos x="0" y="245"/>
                    </a:cxn>
                    <a:cxn ang="0">
                      <a:pos x="5" y="246"/>
                    </a:cxn>
                  </a:cxnLst>
                  <a:rect l="0" t="0" r="r" b="b"/>
                  <a:pathLst>
                    <a:path w="18" h="246">
                      <a:moveTo>
                        <a:pt x="5" y="246"/>
                      </a:moveTo>
                      <a:cubicBezTo>
                        <a:pt x="6" y="231"/>
                        <a:pt x="15" y="104"/>
                        <a:pt x="18" y="7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0" y="106"/>
                        <a:pt x="0" y="245"/>
                        <a:pt x="0" y="245"/>
                      </a:cubicBezTo>
                      <a:lnTo>
                        <a:pt x="5" y="246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448"/>
                <p:cNvSpPr>
                  <a:spLocks noChangeAspect="1"/>
                </p:cNvSpPr>
                <p:nvPr/>
              </p:nvSpPr>
              <p:spPr bwMode="auto">
                <a:xfrm>
                  <a:off x="709" y="6265"/>
                  <a:ext cx="114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14" y="22"/>
                    </a:cxn>
                    <a:cxn ang="0">
                      <a:pos x="10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4" h="2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4" y="22"/>
                      </a:lnTo>
                      <a:lnTo>
                        <a:pt x="10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449"/>
                <p:cNvSpPr>
                  <a:spLocks noChangeAspect="1"/>
                </p:cNvSpPr>
                <p:nvPr/>
              </p:nvSpPr>
              <p:spPr bwMode="auto">
                <a:xfrm>
                  <a:off x="709" y="6265"/>
                  <a:ext cx="114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14" y="22"/>
                    </a:cxn>
                    <a:cxn ang="0">
                      <a:pos x="10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4" h="2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4" y="22"/>
                      </a:lnTo>
                      <a:lnTo>
                        <a:pt x="10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450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451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452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453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454"/>
                <p:cNvSpPr>
                  <a:spLocks noChangeAspect="1"/>
                </p:cNvSpPr>
                <p:nvPr/>
              </p:nvSpPr>
              <p:spPr bwMode="auto">
                <a:xfrm>
                  <a:off x="719" y="619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0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0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455"/>
                <p:cNvSpPr>
                  <a:spLocks noChangeAspect="1"/>
                </p:cNvSpPr>
                <p:nvPr/>
              </p:nvSpPr>
              <p:spPr bwMode="auto">
                <a:xfrm>
                  <a:off x="719" y="619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0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0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456"/>
                <p:cNvSpPr>
                  <a:spLocks noChangeAspect="1"/>
                </p:cNvSpPr>
                <p:nvPr/>
              </p:nvSpPr>
              <p:spPr bwMode="auto">
                <a:xfrm>
                  <a:off x="719" y="6187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" name="Freeform 457"/>
                <p:cNvSpPr>
                  <a:spLocks noChangeAspect="1"/>
                </p:cNvSpPr>
                <p:nvPr/>
              </p:nvSpPr>
              <p:spPr bwMode="auto">
                <a:xfrm>
                  <a:off x="719" y="6187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2" name="Freeform 458"/>
                <p:cNvSpPr>
                  <a:spLocks noChangeAspect="1"/>
                </p:cNvSpPr>
                <p:nvPr/>
              </p:nvSpPr>
              <p:spPr bwMode="auto">
                <a:xfrm>
                  <a:off x="363" y="6495"/>
                  <a:ext cx="9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104"/>
                    </a:cxn>
                    <a:cxn ang="0">
                      <a:pos x="6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104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04"/>
                      </a:lnTo>
                      <a:lnTo>
                        <a:pt x="6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3" name="Freeform 459"/>
                <p:cNvSpPr>
                  <a:spLocks noChangeAspect="1"/>
                </p:cNvSpPr>
                <p:nvPr/>
              </p:nvSpPr>
              <p:spPr bwMode="auto">
                <a:xfrm>
                  <a:off x="363" y="6495"/>
                  <a:ext cx="9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104"/>
                    </a:cxn>
                    <a:cxn ang="0">
                      <a:pos x="6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104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04"/>
                      </a:lnTo>
                      <a:lnTo>
                        <a:pt x="6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460"/>
                <p:cNvSpPr>
                  <a:spLocks noChangeAspect="1"/>
                </p:cNvSpPr>
                <p:nvPr/>
              </p:nvSpPr>
              <p:spPr bwMode="auto">
                <a:xfrm>
                  <a:off x="443" y="6495"/>
                  <a:ext cx="1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2"/>
                    </a:cxn>
                    <a:cxn ang="0">
                      <a:pos x="10" y="104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104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10" y="104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461"/>
                <p:cNvSpPr>
                  <a:spLocks noChangeAspect="1"/>
                </p:cNvSpPr>
                <p:nvPr/>
              </p:nvSpPr>
              <p:spPr bwMode="auto">
                <a:xfrm>
                  <a:off x="505" y="6085"/>
                  <a:ext cx="122" cy="426"/>
                </a:xfrm>
                <a:custGeom>
                  <a:avLst/>
                  <a:gdLst/>
                  <a:ahLst/>
                  <a:cxnLst>
                    <a:cxn ang="0">
                      <a:pos x="0" y="426"/>
                    </a:cxn>
                    <a:cxn ang="0">
                      <a:pos x="20" y="426"/>
                    </a:cxn>
                    <a:cxn ang="0">
                      <a:pos x="122" y="22"/>
                    </a:cxn>
                    <a:cxn ang="0">
                      <a:pos x="102" y="0"/>
                    </a:cxn>
                    <a:cxn ang="0">
                      <a:pos x="0" y="426"/>
                    </a:cxn>
                  </a:cxnLst>
                  <a:rect l="0" t="0" r="r" b="b"/>
                  <a:pathLst>
                    <a:path w="122" h="426">
                      <a:moveTo>
                        <a:pt x="0" y="426"/>
                      </a:moveTo>
                      <a:lnTo>
                        <a:pt x="20" y="426"/>
                      </a:lnTo>
                      <a:lnTo>
                        <a:pt x="122" y="22"/>
                      </a:lnTo>
                      <a:lnTo>
                        <a:pt x="102" y="0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462"/>
                <p:cNvSpPr>
                  <a:spLocks noChangeAspect="1"/>
                </p:cNvSpPr>
                <p:nvPr/>
              </p:nvSpPr>
              <p:spPr bwMode="auto">
                <a:xfrm>
                  <a:off x="505" y="6085"/>
                  <a:ext cx="122" cy="426"/>
                </a:xfrm>
                <a:custGeom>
                  <a:avLst/>
                  <a:gdLst/>
                  <a:ahLst/>
                  <a:cxnLst>
                    <a:cxn ang="0">
                      <a:pos x="0" y="426"/>
                    </a:cxn>
                    <a:cxn ang="0">
                      <a:pos x="20" y="426"/>
                    </a:cxn>
                    <a:cxn ang="0">
                      <a:pos x="122" y="22"/>
                    </a:cxn>
                    <a:cxn ang="0">
                      <a:pos x="102" y="0"/>
                    </a:cxn>
                    <a:cxn ang="0">
                      <a:pos x="0" y="426"/>
                    </a:cxn>
                  </a:cxnLst>
                  <a:rect l="0" t="0" r="r" b="b"/>
                  <a:pathLst>
                    <a:path w="122" h="426">
                      <a:moveTo>
                        <a:pt x="0" y="426"/>
                      </a:moveTo>
                      <a:lnTo>
                        <a:pt x="20" y="426"/>
                      </a:lnTo>
                      <a:lnTo>
                        <a:pt x="122" y="22"/>
                      </a:lnTo>
                      <a:lnTo>
                        <a:pt x="102" y="0"/>
                      </a:lnTo>
                      <a:lnTo>
                        <a:pt x="0" y="42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9" name="Freeform 463"/>
                <p:cNvSpPr>
                  <a:spLocks noChangeAspect="1"/>
                </p:cNvSpPr>
                <p:nvPr/>
              </p:nvSpPr>
              <p:spPr bwMode="auto">
                <a:xfrm>
                  <a:off x="453" y="6495"/>
                  <a:ext cx="42" cy="104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"/>
                    </a:cxn>
                    <a:cxn ang="0">
                      <a:pos x="42" y="78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2" h="104">
                      <a:moveTo>
                        <a:pt x="4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42" y="78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" name="Freeform 464"/>
                <p:cNvSpPr>
                  <a:spLocks noChangeAspect="1"/>
                </p:cNvSpPr>
                <p:nvPr/>
              </p:nvSpPr>
              <p:spPr bwMode="auto">
                <a:xfrm>
                  <a:off x="453" y="6495"/>
                  <a:ext cx="42" cy="104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"/>
                    </a:cxn>
                    <a:cxn ang="0">
                      <a:pos x="42" y="78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2" h="104">
                      <a:moveTo>
                        <a:pt x="4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42" y="78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" name="Freeform 465"/>
                <p:cNvSpPr>
                  <a:spLocks noChangeAspect="1"/>
                </p:cNvSpPr>
                <p:nvPr/>
              </p:nvSpPr>
              <p:spPr bwMode="auto">
                <a:xfrm>
                  <a:off x="713" y="6311"/>
                  <a:ext cx="84" cy="246"/>
                </a:xfrm>
                <a:custGeom>
                  <a:avLst/>
                  <a:gdLst/>
                  <a:ahLst/>
                  <a:cxnLst>
                    <a:cxn ang="0">
                      <a:pos x="38" y="50"/>
                    </a:cxn>
                    <a:cxn ang="0">
                      <a:pos x="36" y="79"/>
                    </a:cxn>
                    <a:cxn ang="0">
                      <a:pos x="35" y="92"/>
                    </a:cxn>
                    <a:cxn ang="0">
                      <a:pos x="10" y="113"/>
                    </a:cxn>
                    <a:cxn ang="0">
                      <a:pos x="0" y="83"/>
                    </a:cxn>
                    <a:cxn ang="0">
                      <a:pos x="6" y="0"/>
                    </a:cxn>
                    <a:cxn ang="0">
                      <a:pos x="38" y="2"/>
                    </a:cxn>
                    <a:cxn ang="0">
                      <a:pos x="42" y="4"/>
                    </a:cxn>
                    <a:cxn ang="0">
                      <a:pos x="38" y="50"/>
                    </a:cxn>
                  </a:cxnLst>
                  <a:rect l="0" t="0" r="r" b="b"/>
                  <a:pathLst>
                    <a:path w="42" h="123">
                      <a:moveTo>
                        <a:pt x="38" y="50"/>
                      </a:moveTo>
                      <a:cubicBezTo>
                        <a:pt x="38" y="60"/>
                        <a:pt x="37" y="69"/>
                        <a:pt x="36" y="79"/>
                      </a:cubicBezTo>
                      <a:cubicBezTo>
                        <a:pt x="36" y="83"/>
                        <a:pt x="36" y="88"/>
                        <a:pt x="35" y="92"/>
                      </a:cubicBezTo>
                      <a:cubicBezTo>
                        <a:pt x="34" y="101"/>
                        <a:pt x="24" y="123"/>
                        <a:pt x="10" y="113"/>
                      </a:cubicBezTo>
                      <a:cubicBezTo>
                        <a:pt x="1" y="107"/>
                        <a:pt x="0" y="93"/>
                        <a:pt x="0" y="83"/>
                      </a:cubicBezTo>
                      <a:cubicBezTo>
                        <a:pt x="2" y="55"/>
                        <a:pt x="4" y="28"/>
                        <a:pt x="6" y="0"/>
                      </a:cubicBezTo>
                      <a:cubicBezTo>
                        <a:pt x="13" y="1"/>
                        <a:pt x="30" y="2"/>
                        <a:pt x="38" y="2"/>
                      </a:cubicBezTo>
                      <a:cubicBezTo>
                        <a:pt x="39" y="2"/>
                        <a:pt x="40" y="3"/>
                        <a:pt x="42" y="4"/>
                      </a:cubicBezTo>
                      <a:cubicBezTo>
                        <a:pt x="42" y="4"/>
                        <a:pt x="39" y="35"/>
                        <a:pt x="38" y="50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" name="Freeform 466"/>
                <p:cNvSpPr>
                  <a:spLocks noChangeAspect="1"/>
                </p:cNvSpPr>
                <p:nvPr/>
              </p:nvSpPr>
              <p:spPr bwMode="auto">
                <a:xfrm>
                  <a:off x="719" y="6315"/>
                  <a:ext cx="78" cy="240"/>
                </a:xfrm>
                <a:custGeom>
                  <a:avLst/>
                  <a:gdLst/>
                  <a:ahLst/>
                  <a:cxnLst>
                    <a:cxn ang="0">
                      <a:pos x="39" y="2"/>
                    </a:cxn>
                    <a:cxn ang="0">
                      <a:pos x="36" y="48"/>
                    </a:cxn>
                    <a:cxn ang="0">
                      <a:pos x="33" y="90"/>
                    </a:cxn>
                    <a:cxn ang="0">
                      <a:pos x="11" y="112"/>
                    </a:cxn>
                    <a:cxn ang="0">
                      <a:pos x="1" y="82"/>
                    </a:cxn>
                    <a:cxn ang="0">
                      <a:pos x="6" y="0"/>
                    </a:cxn>
                    <a:cxn ang="0">
                      <a:pos x="39" y="2"/>
                    </a:cxn>
                  </a:cxnLst>
                  <a:rect l="0" t="0" r="r" b="b"/>
                  <a:pathLst>
                    <a:path w="39" h="120">
                      <a:moveTo>
                        <a:pt x="39" y="2"/>
                      </a:moveTo>
                      <a:cubicBezTo>
                        <a:pt x="38" y="17"/>
                        <a:pt x="37" y="32"/>
                        <a:pt x="36" y="48"/>
                      </a:cubicBezTo>
                      <a:cubicBezTo>
                        <a:pt x="35" y="61"/>
                        <a:pt x="35" y="76"/>
                        <a:pt x="33" y="90"/>
                      </a:cubicBezTo>
                      <a:cubicBezTo>
                        <a:pt x="32" y="99"/>
                        <a:pt x="24" y="120"/>
                        <a:pt x="11" y="112"/>
                      </a:cubicBezTo>
                      <a:cubicBezTo>
                        <a:pt x="1" y="106"/>
                        <a:pt x="0" y="92"/>
                        <a:pt x="1" y="82"/>
                      </a:cubicBezTo>
                      <a:cubicBezTo>
                        <a:pt x="2" y="54"/>
                        <a:pt x="4" y="27"/>
                        <a:pt x="6" y="0"/>
                      </a:cubicBezTo>
                      <a:cubicBezTo>
                        <a:pt x="17" y="0"/>
                        <a:pt x="28" y="1"/>
                        <a:pt x="39" y="2"/>
                      </a:cubicBezTo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3" name="Freeform 467"/>
                <p:cNvSpPr>
                  <a:spLocks noChangeAspect="1"/>
                </p:cNvSpPr>
                <p:nvPr/>
              </p:nvSpPr>
              <p:spPr bwMode="auto">
                <a:xfrm>
                  <a:off x="737" y="6333"/>
                  <a:ext cx="42" cy="16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11"/>
                    </a:cxn>
                    <a:cxn ang="0">
                      <a:pos x="20" y="29"/>
                    </a:cxn>
                    <a:cxn ang="0">
                      <a:pos x="18" y="59"/>
                    </a:cxn>
                    <a:cxn ang="0">
                      <a:pos x="15" y="74"/>
                    </a:cxn>
                    <a:cxn ang="0">
                      <a:pos x="5" y="79"/>
                    </a:cxn>
                    <a:cxn ang="0">
                      <a:pos x="0" y="64"/>
                    </a:cxn>
                    <a:cxn ang="0">
                      <a:pos x="3" y="17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1" h="82">
                      <a:moveTo>
                        <a:pt x="13" y="0"/>
                      </a:moveTo>
                      <a:cubicBezTo>
                        <a:pt x="18" y="1"/>
                        <a:pt x="20" y="7"/>
                        <a:pt x="20" y="11"/>
                      </a:cubicBezTo>
                      <a:cubicBezTo>
                        <a:pt x="21" y="17"/>
                        <a:pt x="20" y="23"/>
                        <a:pt x="20" y="29"/>
                      </a:cubicBezTo>
                      <a:cubicBezTo>
                        <a:pt x="19" y="39"/>
                        <a:pt x="19" y="49"/>
                        <a:pt x="18" y="59"/>
                      </a:cubicBezTo>
                      <a:cubicBezTo>
                        <a:pt x="18" y="65"/>
                        <a:pt x="17" y="70"/>
                        <a:pt x="15" y="74"/>
                      </a:cubicBezTo>
                      <a:cubicBezTo>
                        <a:pt x="13" y="78"/>
                        <a:pt x="9" y="82"/>
                        <a:pt x="5" y="79"/>
                      </a:cubicBezTo>
                      <a:cubicBezTo>
                        <a:pt x="1" y="76"/>
                        <a:pt x="0" y="69"/>
                        <a:pt x="0" y="64"/>
                      </a:cubicBezTo>
                      <a:cubicBezTo>
                        <a:pt x="1" y="48"/>
                        <a:pt x="2" y="33"/>
                        <a:pt x="3" y="17"/>
                      </a:cubicBezTo>
                      <a:cubicBezTo>
                        <a:pt x="3" y="12"/>
                        <a:pt x="5" y="0"/>
                        <a:pt x="13" y="0"/>
                      </a:cubicBezTo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468"/>
                <p:cNvSpPr>
                  <a:spLocks noChangeAspect="1"/>
                </p:cNvSpPr>
                <p:nvPr/>
              </p:nvSpPr>
              <p:spPr bwMode="auto">
                <a:xfrm>
                  <a:off x="239" y="6081"/>
                  <a:ext cx="370" cy="430"/>
                </a:xfrm>
                <a:custGeom>
                  <a:avLst/>
                  <a:gdLst/>
                  <a:ahLst/>
                  <a:cxnLst>
                    <a:cxn ang="0">
                      <a:pos x="135" y="215"/>
                    </a:cxn>
                    <a:cxn ang="0">
                      <a:pos x="0" y="189"/>
                    </a:cxn>
                    <a:cxn ang="0">
                      <a:pos x="43" y="38"/>
                    </a:cxn>
                    <a:cxn ang="0">
                      <a:pos x="51" y="33"/>
                    </a:cxn>
                    <a:cxn ang="0">
                      <a:pos x="180" y="1"/>
                    </a:cxn>
                    <a:cxn ang="0">
                      <a:pos x="184" y="4"/>
                    </a:cxn>
                    <a:cxn ang="0">
                      <a:pos x="135" y="215"/>
                    </a:cxn>
                  </a:cxnLst>
                  <a:rect l="0" t="0" r="r" b="b"/>
                  <a:pathLst>
                    <a:path w="185" h="215">
                      <a:moveTo>
                        <a:pt x="135" y="215"/>
                      </a:moveTo>
                      <a:cubicBezTo>
                        <a:pt x="81" y="215"/>
                        <a:pt x="34" y="210"/>
                        <a:pt x="0" y="189"/>
                      </a:cubicBezTo>
                      <a:cubicBezTo>
                        <a:pt x="15" y="141"/>
                        <a:pt x="30" y="88"/>
                        <a:pt x="43" y="38"/>
                      </a:cubicBezTo>
                      <a:cubicBezTo>
                        <a:pt x="44" y="36"/>
                        <a:pt x="45" y="35"/>
                        <a:pt x="51" y="33"/>
                      </a:cubicBezTo>
                      <a:cubicBezTo>
                        <a:pt x="51" y="33"/>
                        <a:pt x="178" y="2"/>
                        <a:pt x="180" y="1"/>
                      </a:cubicBezTo>
                      <a:cubicBezTo>
                        <a:pt x="185" y="0"/>
                        <a:pt x="184" y="4"/>
                        <a:pt x="184" y="4"/>
                      </a:cubicBezTo>
                      <a:lnTo>
                        <a:pt x="135" y="215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469"/>
                <p:cNvSpPr>
                  <a:spLocks noChangeAspect="1"/>
                </p:cNvSpPr>
                <p:nvPr/>
              </p:nvSpPr>
              <p:spPr bwMode="auto">
                <a:xfrm>
                  <a:off x="281" y="6123"/>
                  <a:ext cx="280" cy="320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33" y="25"/>
                    </a:cxn>
                    <a:cxn ang="0">
                      <a:pos x="0" y="147"/>
                    </a:cxn>
                    <a:cxn ang="0">
                      <a:pos x="104" y="160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140" h="160">
                      <a:moveTo>
                        <a:pt x="140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20" y="64"/>
                        <a:pt x="10" y="105"/>
                        <a:pt x="0" y="147"/>
                      </a:cubicBezTo>
                      <a:cubicBezTo>
                        <a:pt x="23" y="160"/>
                        <a:pt x="62" y="160"/>
                        <a:pt x="104" y="160"/>
                      </a:cubicBezTo>
                      <a:cubicBezTo>
                        <a:pt x="140" y="0"/>
                        <a:pt x="140" y="0"/>
                        <a:pt x="140" y="0"/>
                      </a:cubicBezTo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470"/>
                <p:cNvSpPr>
                  <a:spLocks noChangeAspect="1"/>
                </p:cNvSpPr>
                <p:nvPr/>
              </p:nvSpPr>
              <p:spPr bwMode="auto">
                <a:xfrm>
                  <a:off x="287" y="6131"/>
                  <a:ext cx="270" cy="306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33" y="24"/>
                    </a:cxn>
                    <a:cxn ang="0">
                      <a:pos x="0" y="141"/>
                    </a:cxn>
                    <a:cxn ang="0">
                      <a:pos x="100" y="153"/>
                    </a:cxn>
                    <a:cxn ang="0">
                      <a:pos x="135" y="0"/>
                    </a:cxn>
                  </a:cxnLst>
                  <a:rect l="0" t="0" r="r" b="b"/>
                  <a:pathLst>
                    <a:path w="135" h="153">
                      <a:moveTo>
                        <a:pt x="135" y="0"/>
                      </a:move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20" y="62"/>
                        <a:pt x="10" y="100"/>
                        <a:pt x="0" y="141"/>
                      </a:cubicBezTo>
                      <a:cubicBezTo>
                        <a:pt x="23" y="153"/>
                        <a:pt x="60" y="153"/>
                        <a:pt x="100" y="153"/>
                      </a:cubicBezTo>
                      <a:cubicBezTo>
                        <a:pt x="135" y="0"/>
                        <a:pt x="135" y="0"/>
                        <a:pt x="135" y="0"/>
                      </a:cubicBezTo>
                    </a:path>
                  </a:pathLst>
                </a:custGeom>
                <a:solidFill>
                  <a:srgbClr val="D3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471"/>
                <p:cNvSpPr>
                  <a:spLocks noChangeAspect="1"/>
                </p:cNvSpPr>
                <p:nvPr/>
              </p:nvSpPr>
              <p:spPr bwMode="auto">
                <a:xfrm>
                  <a:off x="503" y="6081"/>
                  <a:ext cx="106" cy="430"/>
                </a:xfrm>
                <a:custGeom>
                  <a:avLst/>
                  <a:gdLst/>
                  <a:ahLst/>
                  <a:cxnLst>
                    <a:cxn ang="0">
                      <a:pos x="48" y="1"/>
                    </a:cxn>
                    <a:cxn ang="0">
                      <a:pos x="49" y="3"/>
                    </a:cxn>
                    <a:cxn ang="0">
                      <a:pos x="0" y="215"/>
                    </a:cxn>
                    <a:cxn ang="0">
                      <a:pos x="3" y="215"/>
                    </a:cxn>
                    <a:cxn ang="0">
                      <a:pos x="52" y="4"/>
                    </a:cxn>
                    <a:cxn ang="0">
                      <a:pos x="48" y="1"/>
                    </a:cxn>
                  </a:cxnLst>
                  <a:rect l="0" t="0" r="r" b="b"/>
                  <a:pathLst>
                    <a:path w="53" h="215">
                      <a:moveTo>
                        <a:pt x="48" y="1"/>
                      </a:moveTo>
                      <a:cubicBezTo>
                        <a:pt x="49" y="2"/>
                        <a:pt x="49" y="3"/>
                        <a:pt x="49" y="3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1" y="215"/>
                        <a:pt x="2" y="215"/>
                        <a:pt x="3" y="215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4"/>
                        <a:pt x="53" y="0"/>
                        <a:pt x="48" y="1"/>
                      </a:cubicBez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8" name="Oval 472"/>
                <p:cNvSpPr>
                  <a:spLocks noChangeAspect="1" noChangeArrowheads="1"/>
                </p:cNvSpPr>
                <p:nvPr/>
              </p:nvSpPr>
              <p:spPr bwMode="auto">
                <a:xfrm>
                  <a:off x="399" y="6465"/>
                  <a:ext cx="22" cy="22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9" name="Oval 473"/>
                <p:cNvSpPr>
                  <a:spLocks noChangeAspect="1" noChangeArrowheads="1"/>
                </p:cNvSpPr>
                <p:nvPr/>
              </p:nvSpPr>
              <p:spPr bwMode="auto">
                <a:xfrm>
                  <a:off x="401" y="6465"/>
                  <a:ext cx="20" cy="20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474"/>
                <p:cNvSpPr>
                  <a:spLocks noChangeAspect="1"/>
                </p:cNvSpPr>
                <p:nvPr/>
              </p:nvSpPr>
              <p:spPr bwMode="auto">
                <a:xfrm>
                  <a:off x="403" y="6465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7" y="7"/>
                    </a:cxn>
                    <a:cxn ang="0">
                      <a:pos x="9" y="7"/>
                    </a:cxn>
                    <a:cxn ang="0">
                      <a:pos x="9" y="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" h="7">
                      <a:moveTo>
                        <a:pt x="4" y="0"/>
                      </a:move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1" y="6"/>
                        <a:pt x="4" y="7"/>
                        <a:pt x="7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3"/>
                        <a:pt x="7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" name="Oval 475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6463"/>
                  <a:ext cx="16" cy="16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2" name="Oval 476"/>
                <p:cNvSpPr>
                  <a:spLocks noChangeAspect="1" noChangeArrowheads="1"/>
                </p:cNvSpPr>
                <p:nvPr/>
              </p:nvSpPr>
              <p:spPr bwMode="auto">
                <a:xfrm>
                  <a:off x="361" y="6463"/>
                  <a:ext cx="14" cy="14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477"/>
                <p:cNvSpPr>
                  <a:spLocks noChangeAspect="1"/>
                </p:cNvSpPr>
                <p:nvPr/>
              </p:nvSpPr>
              <p:spPr bwMode="auto">
                <a:xfrm>
                  <a:off x="363" y="6463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ubicBezTo>
                        <a:pt x="5" y="5"/>
                        <a:pt x="6" y="5"/>
                        <a:pt x="6" y="5"/>
                      </a:cubicBezTo>
                      <a:cubicBezTo>
                        <a:pt x="6" y="5"/>
                        <a:pt x="6" y="4"/>
                        <a:pt x="6" y="4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4" name="Oval 478"/>
                <p:cNvSpPr>
                  <a:spLocks noChangeAspect="1" noChangeArrowheads="1"/>
                </p:cNvSpPr>
                <p:nvPr/>
              </p:nvSpPr>
              <p:spPr bwMode="auto">
                <a:xfrm>
                  <a:off x="335" y="6459"/>
                  <a:ext cx="16" cy="14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5" name="Oval 479"/>
                <p:cNvSpPr>
                  <a:spLocks noChangeAspect="1" noChangeArrowheads="1"/>
                </p:cNvSpPr>
                <p:nvPr/>
              </p:nvSpPr>
              <p:spPr bwMode="auto">
                <a:xfrm>
                  <a:off x="337" y="6459"/>
                  <a:ext cx="14" cy="14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480"/>
                <p:cNvSpPr>
                  <a:spLocks noChangeAspect="1"/>
                </p:cNvSpPr>
                <p:nvPr/>
              </p:nvSpPr>
              <p:spPr bwMode="auto">
                <a:xfrm>
                  <a:off x="337" y="645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7" h="5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4"/>
                        <a:pt x="3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1"/>
                        <a:pt x="5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7" name="Oval 4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9" y="6451"/>
                  <a:ext cx="16" cy="16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8" name="Oval 482"/>
                <p:cNvSpPr>
                  <a:spLocks noChangeAspect="1" noChangeArrowheads="1"/>
                </p:cNvSpPr>
                <p:nvPr/>
              </p:nvSpPr>
              <p:spPr bwMode="auto">
                <a:xfrm>
                  <a:off x="311" y="6453"/>
                  <a:ext cx="14" cy="14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483"/>
                <p:cNvSpPr>
                  <a:spLocks noChangeAspect="1"/>
                </p:cNvSpPr>
                <p:nvPr/>
              </p:nvSpPr>
              <p:spPr bwMode="auto">
                <a:xfrm>
                  <a:off x="311" y="6453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6" y="4"/>
                    </a:cxn>
                    <a:cxn ang="0">
                      <a:pos x="7" y="4"/>
                    </a:cxn>
                    <a:cxn ang="0">
                      <a:pos x="7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7" h="4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3" y="4"/>
                        <a:pt x="6" y="4"/>
                      </a:cubicBezTo>
                      <a:cubicBezTo>
                        <a:pt x="6" y="4"/>
                        <a:pt x="6" y="4"/>
                        <a:pt x="7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1"/>
                        <a:pt x="5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484"/>
                <p:cNvSpPr>
                  <a:spLocks noChangeAspect="1" noEditPoints="1"/>
                </p:cNvSpPr>
                <p:nvPr/>
              </p:nvSpPr>
              <p:spPr bwMode="auto">
                <a:xfrm>
                  <a:off x="331" y="6235"/>
                  <a:ext cx="178" cy="126"/>
                </a:xfrm>
                <a:custGeom>
                  <a:avLst/>
                  <a:gdLst/>
                  <a:ahLst/>
                  <a:cxnLst>
                    <a:cxn ang="0">
                      <a:pos x="86" y="37"/>
                    </a:cxn>
                    <a:cxn ang="0">
                      <a:pos x="84" y="32"/>
                    </a:cxn>
                    <a:cxn ang="0">
                      <a:pos x="83" y="26"/>
                    </a:cxn>
                    <a:cxn ang="0">
                      <a:pos x="75" y="25"/>
                    </a:cxn>
                    <a:cxn ang="0">
                      <a:pos x="74" y="21"/>
                    </a:cxn>
                    <a:cxn ang="0">
                      <a:pos x="73" y="25"/>
                    </a:cxn>
                    <a:cxn ang="0">
                      <a:pos x="59" y="31"/>
                    </a:cxn>
                    <a:cxn ang="0">
                      <a:pos x="62" y="35"/>
                    </a:cxn>
                    <a:cxn ang="0">
                      <a:pos x="62" y="44"/>
                    </a:cxn>
                    <a:cxn ang="0">
                      <a:pos x="67" y="46"/>
                    </a:cxn>
                    <a:cxn ang="0">
                      <a:pos x="86" y="40"/>
                    </a:cxn>
                    <a:cxn ang="0">
                      <a:pos x="80" y="39"/>
                    </a:cxn>
                    <a:cxn ang="0">
                      <a:pos x="80" y="39"/>
                    </a:cxn>
                    <a:cxn ang="0">
                      <a:pos x="72" y="52"/>
                    </a:cxn>
                    <a:cxn ang="0">
                      <a:pos x="76" y="49"/>
                    </a:cxn>
                    <a:cxn ang="0">
                      <a:pos x="24" y="38"/>
                    </a:cxn>
                    <a:cxn ang="0">
                      <a:pos x="26" y="33"/>
                    </a:cxn>
                    <a:cxn ang="0">
                      <a:pos x="68" y="25"/>
                    </a:cxn>
                    <a:cxn ang="0">
                      <a:pos x="62" y="25"/>
                    </a:cxn>
                    <a:cxn ang="0">
                      <a:pos x="84" y="46"/>
                    </a:cxn>
                    <a:cxn ang="0">
                      <a:pos x="85" y="51"/>
                    </a:cxn>
                    <a:cxn ang="0">
                      <a:pos x="84" y="46"/>
                    </a:cxn>
                    <a:cxn ang="0">
                      <a:pos x="28" y="29"/>
                    </a:cxn>
                    <a:cxn ang="0">
                      <a:pos x="30" y="25"/>
                    </a:cxn>
                    <a:cxn ang="0">
                      <a:pos x="25" y="18"/>
                    </a:cxn>
                    <a:cxn ang="0">
                      <a:pos x="26" y="15"/>
                    </a:cxn>
                    <a:cxn ang="0">
                      <a:pos x="24" y="18"/>
                    </a:cxn>
                    <a:cxn ang="0">
                      <a:pos x="18" y="10"/>
                    </a:cxn>
                    <a:cxn ang="0">
                      <a:pos x="13" y="12"/>
                    </a:cxn>
                    <a:cxn ang="0">
                      <a:pos x="6" y="31"/>
                    </a:cxn>
                    <a:cxn ang="0">
                      <a:pos x="5" y="33"/>
                    </a:cxn>
                    <a:cxn ang="0">
                      <a:pos x="7" y="31"/>
                    </a:cxn>
                    <a:cxn ang="0">
                      <a:pos x="10" y="26"/>
                    </a:cxn>
                    <a:cxn ang="0">
                      <a:pos x="3" y="24"/>
                    </a:cxn>
                    <a:cxn ang="0">
                      <a:pos x="0" y="23"/>
                    </a:cxn>
                    <a:cxn ang="0">
                      <a:pos x="13" y="36"/>
                    </a:cxn>
                    <a:cxn ang="0">
                      <a:pos x="18" y="37"/>
                    </a:cxn>
                    <a:cxn ang="0">
                      <a:pos x="9" y="13"/>
                    </a:cxn>
                    <a:cxn ang="0">
                      <a:pos x="4" y="12"/>
                    </a:cxn>
                    <a:cxn ang="0">
                      <a:pos x="28" y="7"/>
                    </a:cxn>
                    <a:cxn ang="0">
                      <a:pos x="41" y="10"/>
                    </a:cxn>
                    <a:cxn ang="0">
                      <a:pos x="51" y="15"/>
                    </a:cxn>
                    <a:cxn ang="0">
                      <a:pos x="61" y="19"/>
                    </a:cxn>
                    <a:cxn ang="0">
                      <a:pos x="57" y="10"/>
                    </a:cxn>
                    <a:cxn ang="0">
                      <a:pos x="51" y="3"/>
                    </a:cxn>
                    <a:cxn ang="0">
                      <a:pos x="40" y="5"/>
                    </a:cxn>
                    <a:cxn ang="0">
                      <a:pos x="28" y="7"/>
                    </a:cxn>
                    <a:cxn ang="0">
                      <a:pos x="56" y="52"/>
                    </a:cxn>
                    <a:cxn ang="0">
                      <a:pos x="50" y="48"/>
                    </a:cxn>
                    <a:cxn ang="0">
                      <a:pos x="40" y="50"/>
                    </a:cxn>
                    <a:cxn ang="0">
                      <a:pos x="24" y="45"/>
                    </a:cxn>
                    <a:cxn ang="0">
                      <a:pos x="42" y="58"/>
                    </a:cxn>
                    <a:cxn ang="0">
                      <a:pos x="54" y="59"/>
                    </a:cxn>
                    <a:cxn ang="0">
                      <a:pos x="66" y="53"/>
                    </a:cxn>
                  </a:cxnLst>
                  <a:rect l="0" t="0" r="r" b="b"/>
                  <a:pathLst>
                    <a:path w="89" h="63">
                      <a:moveTo>
                        <a:pt x="89" y="42"/>
                      </a:moveTo>
                      <a:cubicBezTo>
                        <a:pt x="89" y="40"/>
                        <a:pt x="89" y="39"/>
                        <a:pt x="89" y="38"/>
                      </a:cubicBezTo>
                      <a:cubicBezTo>
                        <a:pt x="89" y="38"/>
                        <a:pt x="86" y="37"/>
                        <a:pt x="86" y="37"/>
                      </a:cubicBezTo>
                      <a:cubicBezTo>
                        <a:pt x="86" y="37"/>
                        <a:pt x="86" y="38"/>
                        <a:pt x="86" y="39"/>
                      </a:cubicBezTo>
                      <a:cubicBezTo>
                        <a:pt x="86" y="36"/>
                        <a:pt x="85" y="33"/>
                        <a:pt x="83" y="31"/>
                      </a:cubicBezTo>
                      <a:cubicBezTo>
                        <a:pt x="83" y="31"/>
                        <a:pt x="84" y="32"/>
                        <a:pt x="84" y="32"/>
                      </a:cubicBezTo>
                      <a:cubicBezTo>
                        <a:pt x="85" y="32"/>
                        <a:pt x="85" y="31"/>
                        <a:pt x="86" y="30"/>
                      </a:cubicBezTo>
                      <a:cubicBezTo>
                        <a:pt x="86" y="30"/>
                        <a:pt x="84" y="28"/>
                        <a:pt x="84" y="28"/>
                      </a:cubicBezTo>
                      <a:cubicBezTo>
                        <a:pt x="84" y="27"/>
                        <a:pt x="83" y="26"/>
                        <a:pt x="83" y="26"/>
                      </a:cubicBezTo>
                      <a:cubicBezTo>
                        <a:pt x="82" y="27"/>
                        <a:pt x="81" y="27"/>
                        <a:pt x="80" y="28"/>
                      </a:cubicBezTo>
                      <a:cubicBezTo>
                        <a:pt x="81" y="29"/>
                        <a:pt x="82" y="29"/>
                        <a:pt x="83" y="30"/>
                      </a:cubicBezTo>
                      <a:cubicBezTo>
                        <a:pt x="80" y="28"/>
                        <a:pt x="78" y="26"/>
                        <a:pt x="75" y="25"/>
                      </a:cubicBezTo>
                      <a:cubicBezTo>
                        <a:pt x="75" y="25"/>
                        <a:pt x="76" y="25"/>
                        <a:pt x="76" y="26"/>
                      </a:cubicBezTo>
                      <a:cubicBezTo>
                        <a:pt x="76" y="25"/>
                        <a:pt x="76" y="23"/>
                        <a:pt x="76" y="22"/>
                      </a:cubicBezTo>
                      <a:cubicBezTo>
                        <a:pt x="76" y="21"/>
                        <a:pt x="75" y="22"/>
                        <a:pt x="74" y="21"/>
                      </a:cubicBezTo>
                      <a:cubicBezTo>
                        <a:pt x="74" y="21"/>
                        <a:pt x="72" y="21"/>
                        <a:pt x="72" y="21"/>
                      </a:cubicBezTo>
                      <a:cubicBezTo>
                        <a:pt x="72" y="22"/>
                        <a:pt x="71" y="23"/>
                        <a:pt x="71" y="25"/>
                      </a:cubicBezTo>
                      <a:cubicBezTo>
                        <a:pt x="72" y="25"/>
                        <a:pt x="73" y="25"/>
                        <a:pt x="73" y="25"/>
                      </a:cubicBezTo>
                      <a:cubicBezTo>
                        <a:pt x="68" y="24"/>
                        <a:pt x="62" y="27"/>
                        <a:pt x="62" y="34"/>
                      </a:cubicBezTo>
                      <a:cubicBezTo>
                        <a:pt x="62" y="33"/>
                        <a:pt x="62" y="32"/>
                        <a:pt x="62" y="31"/>
                      </a:cubicBezTo>
                      <a:cubicBezTo>
                        <a:pt x="61" y="31"/>
                        <a:pt x="60" y="31"/>
                        <a:pt x="59" y="31"/>
                      </a:cubicBezTo>
                      <a:cubicBezTo>
                        <a:pt x="59" y="33"/>
                        <a:pt x="59" y="34"/>
                        <a:pt x="59" y="36"/>
                      </a:cubicBezTo>
                      <a:cubicBezTo>
                        <a:pt x="59" y="36"/>
                        <a:pt x="62" y="36"/>
                        <a:pt x="62" y="37"/>
                      </a:cubicBezTo>
                      <a:cubicBezTo>
                        <a:pt x="62" y="36"/>
                        <a:pt x="62" y="36"/>
                        <a:pt x="62" y="35"/>
                      </a:cubicBezTo>
                      <a:cubicBezTo>
                        <a:pt x="62" y="38"/>
                        <a:pt x="63" y="41"/>
                        <a:pt x="65" y="43"/>
                      </a:cubicBezTo>
                      <a:cubicBezTo>
                        <a:pt x="65" y="43"/>
                        <a:pt x="64" y="42"/>
                        <a:pt x="64" y="42"/>
                      </a:cubicBezTo>
                      <a:cubicBezTo>
                        <a:pt x="63" y="42"/>
                        <a:pt x="62" y="43"/>
                        <a:pt x="62" y="44"/>
                      </a:cubicBezTo>
                      <a:cubicBezTo>
                        <a:pt x="61" y="44"/>
                        <a:pt x="63" y="46"/>
                        <a:pt x="63" y="46"/>
                      </a:cubicBezTo>
                      <a:cubicBezTo>
                        <a:pt x="64" y="46"/>
                        <a:pt x="64" y="48"/>
                        <a:pt x="65" y="47"/>
                      </a:cubicBezTo>
                      <a:cubicBezTo>
                        <a:pt x="66" y="47"/>
                        <a:pt x="67" y="46"/>
                        <a:pt x="67" y="46"/>
                      </a:cubicBezTo>
                      <a:cubicBezTo>
                        <a:pt x="67" y="45"/>
                        <a:pt x="66" y="45"/>
                        <a:pt x="65" y="44"/>
                      </a:cubicBezTo>
                      <a:cubicBezTo>
                        <a:pt x="69" y="48"/>
                        <a:pt x="73" y="50"/>
                        <a:pt x="78" y="49"/>
                      </a:cubicBezTo>
                      <a:cubicBezTo>
                        <a:pt x="83" y="49"/>
                        <a:pt x="86" y="45"/>
                        <a:pt x="86" y="40"/>
                      </a:cubicBezTo>
                      <a:cubicBezTo>
                        <a:pt x="86" y="41"/>
                        <a:pt x="86" y="41"/>
                        <a:pt x="86" y="42"/>
                      </a:cubicBezTo>
                      <a:cubicBezTo>
                        <a:pt x="87" y="42"/>
                        <a:pt x="88" y="42"/>
                        <a:pt x="89" y="42"/>
                      </a:cubicBezTo>
                      <a:moveTo>
                        <a:pt x="80" y="39"/>
                      </a:moveTo>
                      <a:cubicBezTo>
                        <a:pt x="79" y="45"/>
                        <a:pt x="71" y="43"/>
                        <a:pt x="69" y="38"/>
                      </a:cubicBezTo>
                      <a:cubicBezTo>
                        <a:pt x="66" y="32"/>
                        <a:pt x="73" y="29"/>
                        <a:pt x="77" y="33"/>
                      </a:cubicBezTo>
                      <a:cubicBezTo>
                        <a:pt x="79" y="35"/>
                        <a:pt x="80" y="37"/>
                        <a:pt x="80" y="39"/>
                      </a:cubicBezTo>
                      <a:moveTo>
                        <a:pt x="76" y="49"/>
                      </a:moveTo>
                      <a:cubicBezTo>
                        <a:pt x="74" y="49"/>
                        <a:pt x="73" y="49"/>
                        <a:pt x="71" y="48"/>
                      </a:cubicBezTo>
                      <a:cubicBezTo>
                        <a:pt x="71" y="49"/>
                        <a:pt x="71" y="52"/>
                        <a:pt x="72" y="52"/>
                      </a:cubicBezTo>
                      <a:cubicBezTo>
                        <a:pt x="73" y="53"/>
                        <a:pt x="75" y="53"/>
                        <a:pt x="76" y="53"/>
                      </a:cubicBezTo>
                      <a:cubicBezTo>
                        <a:pt x="76" y="52"/>
                        <a:pt x="76" y="51"/>
                        <a:pt x="76" y="49"/>
                      </a:cubicBezTo>
                      <a:cubicBezTo>
                        <a:pt x="76" y="49"/>
                        <a:pt x="76" y="49"/>
                        <a:pt x="76" y="49"/>
                      </a:cubicBezTo>
                      <a:moveTo>
                        <a:pt x="22" y="36"/>
                      </a:move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3" y="37"/>
                        <a:pt x="24" y="38"/>
                        <a:pt x="24" y="38"/>
                      </a:cubicBezTo>
                      <a:cubicBezTo>
                        <a:pt x="25" y="39"/>
                        <a:pt x="25" y="39"/>
                        <a:pt x="26" y="38"/>
                      </a:cubicBezTo>
                      <a:cubicBezTo>
                        <a:pt x="27" y="38"/>
                        <a:pt x="28" y="37"/>
                        <a:pt x="28" y="36"/>
                      </a:cubicBezTo>
                      <a:cubicBezTo>
                        <a:pt x="27" y="35"/>
                        <a:pt x="26" y="34"/>
                        <a:pt x="26" y="33"/>
                      </a:cubicBezTo>
                      <a:cubicBezTo>
                        <a:pt x="25" y="34"/>
                        <a:pt x="24" y="35"/>
                        <a:pt x="22" y="36"/>
                      </a:cubicBezTo>
                      <a:moveTo>
                        <a:pt x="64" y="27"/>
                      </a:moveTo>
                      <a:cubicBezTo>
                        <a:pt x="65" y="26"/>
                        <a:pt x="67" y="26"/>
                        <a:pt x="68" y="25"/>
                      </a:cubicBezTo>
                      <a:cubicBezTo>
                        <a:pt x="67" y="24"/>
                        <a:pt x="67" y="24"/>
                        <a:pt x="66" y="23"/>
                      </a:cubicBezTo>
                      <a:cubicBezTo>
                        <a:pt x="65" y="22"/>
                        <a:pt x="65" y="22"/>
                        <a:pt x="64" y="23"/>
                      </a:cubicBezTo>
                      <a:cubicBezTo>
                        <a:pt x="64" y="23"/>
                        <a:pt x="62" y="24"/>
                        <a:pt x="62" y="25"/>
                      </a:cubicBezTo>
                      <a:cubicBezTo>
                        <a:pt x="63" y="26"/>
                        <a:pt x="63" y="27"/>
                        <a:pt x="64" y="28"/>
                      </a:cubicBezTo>
                      <a:cubicBezTo>
                        <a:pt x="64" y="28"/>
                        <a:pt x="64" y="28"/>
                        <a:pt x="64" y="27"/>
                      </a:cubicBezTo>
                      <a:moveTo>
                        <a:pt x="84" y="46"/>
                      </a:moveTo>
                      <a:cubicBezTo>
                        <a:pt x="83" y="47"/>
                        <a:pt x="82" y="48"/>
                        <a:pt x="80" y="49"/>
                      </a:cubicBezTo>
                      <a:cubicBezTo>
                        <a:pt x="81" y="49"/>
                        <a:pt x="82" y="50"/>
                        <a:pt x="83" y="51"/>
                      </a:cubicBezTo>
                      <a:cubicBezTo>
                        <a:pt x="84" y="52"/>
                        <a:pt x="84" y="51"/>
                        <a:pt x="85" y="51"/>
                      </a:cubicBezTo>
                      <a:cubicBezTo>
                        <a:pt x="85" y="50"/>
                        <a:pt x="87" y="49"/>
                        <a:pt x="86" y="49"/>
                      </a:cubicBezTo>
                      <a:cubicBezTo>
                        <a:pt x="86" y="48"/>
                        <a:pt x="85" y="47"/>
                        <a:pt x="84" y="46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moveTo>
                        <a:pt x="23" y="35"/>
                      </a:moveTo>
                      <a:cubicBezTo>
                        <a:pt x="26" y="34"/>
                        <a:pt x="28" y="31"/>
                        <a:pt x="28" y="28"/>
                      </a:cubicBezTo>
                      <a:cubicBezTo>
                        <a:pt x="28" y="28"/>
                        <a:pt x="28" y="29"/>
                        <a:pt x="28" y="29"/>
                      </a:cubicBezTo>
                      <a:cubicBezTo>
                        <a:pt x="28" y="29"/>
                        <a:pt x="29" y="29"/>
                        <a:pt x="30" y="29"/>
                      </a:cubicBezTo>
                      <a:cubicBezTo>
                        <a:pt x="31" y="29"/>
                        <a:pt x="31" y="28"/>
                        <a:pt x="31" y="27"/>
                      </a:cubicBezTo>
                      <a:cubicBezTo>
                        <a:pt x="31" y="26"/>
                        <a:pt x="31" y="25"/>
                        <a:pt x="30" y="25"/>
                      </a:cubicBezTo>
                      <a:cubicBezTo>
                        <a:pt x="29" y="25"/>
                        <a:pt x="28" y="24"/>
                        <a:pt x="27" y="24"/>
                      </a:cubicBezTo>
                      <a:cubicBezTo>
                        <a:pt x="28" y="25"/>
                        <a:pt x="28" y="26"/>
                        <a:pt x="28" y="27"/>
                      </a:cubicBezTo>
                      <a:cubicBezTo>
                        <a:pt x="28" y="23"/>
                        <a:pt x="26" y="21"/>
                        <a:pt x="25" y="18"/>
                      </a:cubicBezTo>
                      <a:cubicBezTo>
                        <a:pt x="25" y="19"/>
                        <a:pt x="25" y="19"/>
                        <a:pt x="26" y="20"/>
                      </a:cubicBezTo>
                      <a:cubicBezTo>
                        <a:pt x="26" y="19"/>
                        <a:pt x="27" y="18"/>
                        <a:pt x="27" y="17"/>
                      </a:cubicBezTo>
                      <a:cubicBezTo>
                        <a:pt x="28" y="17"/>
                        <a:pt x="26" y="15"/>
                        <a:pt x="26" y="15"/>
                      </a:cubicBezTo>
                      <a:cubicBezTo>
                        <a:pt x="25" y="15"/>
                        <a:pt x="25" y="13"/>
                        <a:pt x="24" y="14"/>
                      </a:cubicBezTo>
                      <a:cubicBezTo>
                        <a:pt x="24" y="14"/>
                        <a:pt x="23" y="15"/>
                        <a:pt x="22" y="15"/>
                      </a:cubicBezTo>
                      <a:cubicBezTo>
                        <a:pt x="23" y="16"/>
                        <a:pt x="23" y="17"/>
                        <a:pt x="24" y="18"/>
                      </a:cubicBezTo>
                      <a:cubicBezTo>
                        <a:pt x="22" y="15"/>
                        <a:pt x="19" y="13"/>
                        <a:pt x="16" y="12"/>
                      </a:cubicBezTo>
                      <a:cubicBezTo>
                        <a:pt x="17" y="13"/>
                        <a:pt x="17" y="13"/>
                        <a:pt x="18" y="13"/>
                      </a:cubicBezTo>
                      <a:cubicBezTo>
                        <a:pt x="18" y="12"/>
                        <a:pt x="18" y="11"/>
                        <a:pt x="18" y="10"/>
                      </a:cubicBezTo>
                      <a:cubicBezTo>
                        <a:pt x="18" y="9"/>
                        <a:pt x="16" y="9"/>
                        <a:pt x="16" y="9"/>
                      </a:cubicBezTo>
                      <a:cubicBezTo>
                        <a:pt x="15" y="9"/>
                        <a:pt x="14" y="8"/>
                        <a:pt x="13" y="8"/>
                      </a:cubicBezTo>
                      <a:cubicBezTo>
                        <a:pt x="13" y="10"/>
                        <a:pt x="13" y="11"/>
                        <a:pt x="13" y="12"/>
                      </a:cubicBezTo>
                      <a:cubicBezTo>
                        <a:pt x="14" y="12"/>
                        <a:pt x="14" y="12"/>
                        <a:pt x="15" y="12"/>
                      </a:cubicBezTo>
                      <a:cubicBezTo>
                        <a:pt x="11" y="12"/>
                        <a:pt x="6" y="13"/>
                        <a:pt x="4" y="17"/>
                      </a:cubicBezTo>
                      <a:cubicBezTo>
                        <a:pt x="2" y="22"/>
                        <a:pt x="4" y="27"/>
                        <a:pt x="6" y="31"/>
                      </a:cubicBezTo>
                      <a:cubicBezTo>
                        <a:pt x="6" y="30"/>
                        <a:pt x="6" y="29"/>
                        <a:pt x="5" y="29"/>
                      </a:cubicBezTo>
                      <a:cubicBezTo>
                        <a:pt x="5" y="30"/>
                        <a:pt x="4" y="30"/>
                        <a:pt x="3" y="31"/>
                      </a:cubicBezTo>
                      <a:cubicBezTo>
                        <a:pt x="3" y="31"/>
                        <a:pt x="5" y="33"/>
                        <a:pt x="5" y="33"/>
                      </a:cubicBezTo>
                      <a:cubicBezTo>
                        <a:pt x="5" y="34"/>
                        <a:pt x="6" y="35"/>
                        <a:pt x="6" y="35"/>
                      </a:cubicBezTo>
                      <a:cubicBezTo>
                        <a:pt x="7" y="34"/>
                        <a:pt x="8" y="34"/>
                        <a:pt x="9" y="33"/>
                      </a:cubicBezTo>
                      <a:cubicBezTo>
                        <a:pt x="8" y="33"/>
                        <a:pt x="8" y="32"/>
                        <a:pt x="7" y="31"/>
                      </a:cubicBezTo>
                      <a:cubicBezTo>
                        <a:pt x="11" y="36"/>
                        <a:pt x="18" y="39"/>
                        <a:pt x="23" y="35"/>
                      </a:cubicBezTo>
                      <a:moveTo>
                        <a:pt x="21" y="26"/>
                      </a:moveTo>
                      <a:cubicBezTo>
                        <a:pt x="21" y="32"/>
                        <a:pt x="13" y="31"/>
                        <a:pt x="10" y="26"/>
                      </a:cubicBezTo>
                      <a:cubicBezTo>
                        <a:pt x="7" y="20"/>
                        <a:pt x="14" y="16"/>
                        <a:pt x="19" y="20"/>
                      </a:cubicBezTo>
                      <a:cubicBezTo>
                        <a:pt x="20" y="21"/>
                        <a:pt x="21" y="24"/>
                        <a:pt x="21" y="26"/>
                      </a:cubicBezTo>
                      <a:moveTo>
                        <a:pt x="3" y="24"/>
                      </a:moveTo>
                      <a:cubicBezTo>
                        <a:pt x="3" y="22"/>
                        <a:pt x="3" y="20"/>
                        <a:pt x="4" y="19"/>
                      </a:cubicBezTo>
                      <a:cubicBezTo>
                        <a:pt x="3" y="19"/>
                        <a:pt x="1" y="19"/>
                        <a:pt x="0" y="19"/>
                      </a:cubicBezTo>
                      <a:cubicBezTo>
                        <a:pt x="0" y="19"/>
                        <a:pt x="0" y="22"/>
                        <a:pt x="0" y="23"/>
                      </a:cubicBezTo>
                      <a:cubicBezTo>
                        <a:pt x="1" y="23"/>
                        <a:pt x="3" y="24"/>
                        <a:pt x="3" y="24"/>
                      </a:cubicBezTo>
                      <a:moveTo>
                        <a:pt x="18" y="37"/>
                      </a:moveTo>
                      <a:cubicBezTo>
                        <a:pt x="16" y="37"/>
                        <a:pt x="14" y="36"/>
                        <a:pt x="13" y="36"/>
                      </a:cubicBezTo>
                      <a:cubicBezTo>
                        <a:pt x="13" y="36"/>
                        <a:pt x="13" y="39"/>
                        <a:pt x="13" y="40"/>
                      </a:cubicBezTo>
                      <a:cubicBezTo>
                        <a:pt x="14" y="40"/>
                        <a:pt x="17" y="40"/>
                        <a:pt x="18" y="41"/>
                      </a:cubicBezTo>
                      <a:cubicBezTo>
                        <a:pt x="18" y="39"/>
                        <a:pt x="18" y="38"/>
                        <a:pt x="1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moveTo>
                        <a:pt x="6" y="15"/>
                      </a:moveTo>
                      <a:cubicBezTo>
                        <a:pt x="7" y="14"/>
                        <a:pt x="8" y="13"/>
                        <a:pt x="9" y="13"/>
                      </a:cubicBezTo>
                      <a:cubicBezTo>
                        <a:pt x="9" y="12"/>
                        <a:pt x="8" y="11"/>
                        <a:pt x="7" y="10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4" y="11"/>
                        <a:pt x="3" y="11"/>
                        <a:pt x="4" y="12"/>
                      </a:cubicBezTo>
                      <a:cubicBezTo>
                        <a:pt x="4" y="13"/>
                        <a:pt x="5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moveTo>
                        <a:pt x="28" y="7"/>
                      </a:moveTo>
                      <a:cubicBezTo>
                        <a:pt x="29" y="8"/>
                        <a:pt x="30" y="9"/>
                        <a:pt x="31" y="11"/>
                      </a:cubicBezTo>
                      <a:cubicBezTo>
                        <a:pt x="32" y="11"/>
                        <a:pt x="37" y="10"/>
                        <a:pt x="38" y="10"/>
                      </a:cubicBezTo>
                      <a:cubicBezTo>
                        <a:pt x="39" y="10"/>
                        <a:pt x="41" y="9"/>
                        <a:pt x="41" y="10"/>
                      </a:cubicBezTo>
                      <a:cubicBezTo>
                        <a:pt x="41" y="10"/>
                        <a:pt x="42" y="11"/>
                        <a:pt x="42" y="11"/>
                      </a:cubicBezTo>
                      <a:cubicBezTo>
                        <a:pt x="43" y="12"/>
                        <a:pt x="43" y="13"/>
                        <a:pt x="44" y="14"/>
                      </a:cubicBezTo>
                      <a:cubicBezTo>
                        <a:pt x="46" y="15"/>
                        <a:pt x="49" y="16"/>
                        <a:pt x="51" y="15"/>
                      </a:cubicBezTo>
                      <a:cubicBezTo>
                        <a:pt x="52" y="15"/>
                        <a:pt x="52" y="14"/>
                        <a:pt x="53" y="14"/>
                      </a:cubicBezTo>
                      <a:cubicBezTo>
                        <a:pt x="54" y="13"/>
                        <a:pt x="58" y="16"/>
                        <a:pt x="58" y="17"/>
                      </a:cubicBezTo>
                      <a:cubicBezTo>
                        <a:pt x="59" y="17"/>
                        <a:pt x="60" y="18"/>
                        <a:pt x="61" y="19"/>
                      </a:cubicBezTo>
                      <a:cubicBezTo>
                        <a:pt x="61" y="19"/>
                        <a:pt x="62" y="18"/>
                        <a:pt x="63" y="18"/>
                      </a:cubicBezTo>
                      <a:cubicBezTo>
                        <a:pt x="64" y="18"/>
                        <a:pt x="65" y="17"/>
                        <a:pt x="66" y="17"/>
                      </a:cubicBezTo>
                      <a:cubicBezTo>
                        <a:pt x="63" y="14"/>
                        <a:pt x="60" y="12"/>
                        <a:pt x="57" y="10"/>
                      </a:cubicBezTo>
                      <a:cubicBezTo>
                        <a:pt x="56" y="9"/>
                        <a:pt x="55" y="9"/>
                        <a:pt x="55" y="9"/>
                      </a:cubicBezTo>
                      <a:cubicBezTo>
                        <a:pt x="54" y="8"/>
                        <a:pt x="54" y="7"/>
                        <a:pt x="54" y="6"/>
                      </a:cubicBezTo>
                      <a:cubicBezTo>
                        <a:pt x="53" y="5"/>
                        <a:pt x="52" y="4"/>
                        <a:pt x="51" y="3"/>
                      </a:cubicBezTo>
                      <a:cubicBezTo>
                        <a:pt x="49" y="1"/>
                        <a:pt x="46" y="0"/>
                        <a:pt x="44" y="1"/>
                      </a:cubicBezTo>
                      <a:cubicBezTo>
                        <a:pt x="43" y="1"/>
                        <a:pt x="42" y="2"/>
                        <a:pt x="41" y="3"/>
                      </a:cubicBezTo>
                      <a:cubicBezTo>
                        <a:pt x="41" y="4"/>
                        <a:pt x="41" y="5"/>
                        <a:pt x="40" y="5"/>
                      </a:cubicBezTo>
                      <a:cubicBezTo>
                        <a:pt x="39" y="5"/>
                        <a:pt x="38" y="5"/>
                        <a:pt x="37" y="5"/>
                      </a:cubicBezTo>
                      <a:cubicBezTo>
                        <a:pt x="34" y="5"/>
                        <a:pt x="30" y="5"/>
                        <a:pt x="27" y="7"/>
                      </a:cubicBezTo>
                      <a:cubicBezTo>
                        <a:pt x="27" y="7"/>
                        <a:pt x="28" y="7"/>
                        <a:pt x="28" y="7"/>
                      </a:cubicBezTo>
                      <a:moveTo>
                        <a:pt x="66" y="53"/>
                      </a:moveTo>
                      <a:cubicBezTo>
                        <a:pt x="65" y="52"/>
                        <a:pt x="63" y="51"/>
                        <a:pt x="62" y="50"/>
                      </a:cubicBezTo>
                      <a:cubicBezTo>
                        <a:pt x="62" y="50"/>
                        <a:pt x="57" y="52"/>
                        <a:pt x="56" y="52"/>
                      </a:cubicBezTo>
                      <a:cubicBezTo>
                        <a:pt x="55" y="52"/>
                        <a:pt x="54" y="53"/>
                        <a:pt x="53" y="52"/>
                      </a:cubicBezTo>
                      <a:cubicBezTo>
                        <a:pt x="53" y="52"/>
                        <a:pt x="53" y="51"/>
                        <a:pt x="52" y="51"/>
                      </a:cubicBezTo>
                      <a:cubicBezTo>
                        <a:pt x="52" y="50"/>
                        <a:pt x="51" y="49"/>
                        <a:pt x="50" y="48"/>
                      </a:cubicBezTo>
                      <a:cubicBezTo>
                        <a:pt x="48" y="47"/>
                        <a:pt x="45" y="47"/>
                        <a:pt x="43" y="48"/>
                      </a:cubicBezTo>
                      <a:cubicBezTo>
                        <a:pt x="42" y="48"/>
                        <a:pt x="42" y="49"/>
                        <a:pt x="42" y="49"/>
                      </a:cubicBezTo>
                      <a:cubicBezTo>
                        <a:pt x="41" y="50"/>
                        <a:pt x="41" y="51"/>
                        <a:pt x="40" y="50"/>
                      </a:cubicBezTo>
                      <a:cubicBezTo>
                        <a:pt x="38" y="50"/>
                        <a:pt x="37" y="49"/>
                        <a:pt x="35" y="48"/>
                      </a:cubicBezTo>
                      <a:cubicBezTo>
                        <a:pt x="33" y="47"/>
                        <a:pt x="31" y="45"/>
                        <a:pt x="30" y="44"/>
                      </a:cubicBezTo>
                      <a:cubicBezTo>
                        <a:pt x="29" y="43"/>
                        <a:pt x="25" y="45"/>
                        <a:pt x="24" y="45"/>
                      </a:cubicBezTo>
                      <a:cubicBezTo>
                        <a:pt x="28" y="48"/>
                        <a:pt x="32" y="52"/>
                        <a:pt x="37" y="54"/>
                      </a:cubicBezTo>
                      <a:cubicBezTo>
                        <a:pt x="38" y="55"/>
                        <a:pt x="39" y="55"/>
                        <a:pt x="40" y="55"/>
                      </a:cubicBezTo>
                      <a:cubicBezTo>
                        <a:pt x="41" y="56"/>
                        <a:pt x="41" y="57"/>
                        <a:pt x="42" y="58"/>
                      </a:cubicBezTo>
                      <a:cubicBezTo>
                        <a:pt x="42" y="59"/>
                        <a:pt x="43" y="60"/>
                        <a:pt x="44" y="61"/>
                      </a:cubicBezTo>
                      <a:cubicBezTo>
                        <a:pt x="47" y="62"/>
                        <a:pt x="50" y="63"/>
                        <a:pt x="52" y="61"/>
                      </a:cubicBezTo>
                      <a:cubicBezTo>
                        <a:pt x="53" y="61"/>
                        <a:pt x="54" y="60"/>
                        <a:pt x="54" y="59"/>
                      </a:cubicBezTo>
                      <a:cubicBezTo>
                        <a:pt x="54" y="57"/>
                        <a:pt x="57" y="58"/>
                        <a:pt x="59" y="57"/>
                      </a:cubicBezTo>
                      <a:cubicBezTo>
                        <a:pt x="62" y="57"/>
                        <a:pt x="65" y="56"/>
                        <a:pt x="67" y="54"/>
                      </a:cubicBezTo>
                      <a:cubicBezTo>
                        <a:pt x="67" y="54"/>
                        <a:pt x="66" y="53"/>
                        <a:pt x="66" y="53"/>
                      </a:cubicBezTo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cxnSp>
            <p:nvCxnSpPr>
              <p:cNvPr id="481" name="直接连接符 480"/>
              <p:cNvCxnSpPr>
                <a:stCxn id="156" idx="0"/>
                <a:endCxn id="480" idx="52"/>
              </p:cNvCxnSpPr>
              <p:nvPr/>
            </p:nvCxnSpPr>
            <p:spPr bwMode="auto">
              <a:xfrm flipV="1">
                <a:off x="7715511" y="5947975"/>
                <a:ext cx="549713" cy="130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4" name="TextBox 483"/>
              <p:cNvSpPr txBox="1"/>
              <p:nvPr/>
            </p:nvSpPr>
            <p:spPr>
              <a:xfrm>
                <a:off x="8028384" y="6021868"/>
                <a:ext cx="360040" cy="215444"/>
              </a:xfrm>
              <a:prstGeom prst="rect">
                <a:avLst/>
              </a:prstGeom>
              <a:ln w="127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latin typeface="Calibri" pitchFamily="34" charset="0"/>
                    <a:ea typeface="宋体" pitchFamily="2" charset="-122"/>
                  </a:rPr>
                  <a:t>PC</a:t>
                </a:r>
                <a:endParaRPr lang="zh-CN" altLang="en-US" sz="800" dirty="0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cxnSp>
          <p:nvCxnSpPr>
            <p:cNvPr id="488" name="直接连接符 487"/>
            <p:cNvCxnSpPr>
              <a:stCxn id="165" idx="3"/>
              <a:endCxn id="536" idx="52"/>
            </p:cNvCxnSpPr>
            <p:nvPr/>
          </p:nvCxnSpPr>
          <p:spPr bwMode="auto">
            <a:xfrm flipV="1">
              <a:off x="9145695" y="3935050"/>
              <a:ext cx="458879" cy="2678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组合 538"/>
            <p:cNvGrpSpPr/>
            <p:nvPr/>
          </p:nvGrpSpPr>
          <p:grpSpPr>
            <a:xfrm>
              <a:off x="9408369" y="3873873"/>
              <a:ext cx="391413" cy="375791"/>
              <a:chOff x="7884368" y="3907780"/>
              <a:chExt cx="391413" cy="375791"/>
            </a:xfrm>
          </p:grpSpPr>
          <p:grpSp>
            <p:nvGrpSpPr>
              <p:cNvPr id="40" name="Group 437"/>
              <p:cNvGrpSpPr>
                <a:grpSpLocks noChangeAspect="1"/>
              </p:cNvGrpSpPr>
              <p:nvPr/>
            </p:nvGrpSpPr>
            <p:grpSpPr bwMode="auto">
              <a:xfrm>
                <a:off x="8044006" y="3907780"/>
                <a:ext cx="231775" cy="222250"/>
                <a:chOff x="239" y="6081"/>
                <a:chExt cx="584" cy="560"/>
              </a:xfrm>
            </p:grpSpPr>
            <p:sp>
              <p:nvSpPr>
                <p:cNvPr id="490" name="Freeform 438"/>
                <p:cNvSpPr>
                  <a:spLocks noChangeAspect="1"/>
                </p:cNvSpPr>
                <p:nvPr/>
              </p:nvSpPr>
              <p:spPr bwMode="auto">
                <a:xfrm>
                  <a:off x="469" y="6129"/>
                  <a:ext cx="266" cy="492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73" y="13"/>
                    </a:cxn>
                    <a:cxn ang="0">
                      <a:pos x="0" y="193"/>
                    </a:cxn>
                    <a:cxn ang="0">
                      <a:pos x="7" y="222"/>
                    </a:cxn>
                    <a:cxn ang="0">
                      <a:pos x="107" y="246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133" h="246">
                      <a:moveTo>
                        <a:pt x="114" y="0"/>
                      </a:move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0" y="193"/>
                        <a:pt x="0" y="193"/>
                        <a:pt x="0" y="193"/>
                      </a:cubicBezTo>
                      <a:cubicBezTo>
                        <a:pt x="7" y="222"/>
                        <a:pt x="7" y="222"/>
                        <a:pt x="7" y="222"/>
                      </a:cubicBezTo>
                      <a:cubicBezTo>
                        <a:pt x="41" y="230"/>
                        <a:pt x="73" y="238"/>
                        <a:pt x="107" y="246"/>
                      </a:cubicBezTo>
                      <a:cubicBezTo>
                        <a:pt x="125" y="170"/>
                        <a:pt x="133" y="94"/>
                        <a:pt x="114" y="0"/>
                      </a:cubicBezTo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439"/>
                <p:cNvSpPr>
                  <a:spLocks noChangeAspect="1"/>
                </p:cNvSpPr>
                <p:nvPr/>
              </p:nvSpPr>
              <p:spPr bwMode="auto">
                <a:xfrm>
                  <a:off x="499" y="6589"/>
                  <a:ext cx="84" cy="5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0" y="36"/>
                    </a:cxn>
                    <a:cxn ang="0">
                      <a:pos x="0" y="52"/>
                    </a:cxn>
                    <a:cxn ang="0">
                      <a:pos x="84" y="16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52">
                      <a:moveTo>
                        <a:pt x="84" y="0"/>
                      </a:moveTo>
                      <a:lnTo>
                        <a:pt x="0" y="36"/>
                      </a:lnTo>
                      <a:lnTo>
                        <a:pt x="0" y="52"/>
                      </a:lnTo>
                      <a:lnTo>
                        <a:pt x="84" y="16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440"/>
                <p:cNvSpPr>
                  <a:spLocks noChangeAspect="1"/>
                </p:cNvSpPr>
                <p:nvPr/>
              </p:nvSpPr>
              <p:spPr bwMode="auto">
                <a:xfrm>
                  <a:off x="499" y="6589"/>
                  <a:ext cx="84" cy="52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0" y="36"/>
                    </a:cxn>
                    <a:cxn ang="0">
                      <a:pos x="0" y="52"/>
                    </a:cxn>
                    <a:cxn ang="0">
                      <a:pos x="84" y="16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52">
                      <a:moveTo>
                        <a:pt x="84" y="0"/>
                      </a:moveTo>
                      <a:lnTo>
                        <a:pt x="0" y="36"/>
                      </a:lnTo>
                      <a:lnTo>
                        <a:pt x="0" y="52"/>
                      </a:lnTo>
                      <a:lnTo>
                        <a:pt x="84" y="16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41"/>
                <p:cNvSpPr>
                  <a:spLocks noChangeAspect="1"/>
                </p:cNvSpPr>
                <p:nvPr/>
              </p:nvSpPr>
              <p:spPr bwMode="auto">
                <a:xfrm>
                  <a:off x="295" y="6517"/>
                  <a:ext cx="288" cy="10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2" y="0"/>
                    </a:cxn>
                    <a:cxn ang="0">
                      <a:pos x="288" y="72"/>
                    </a:cxn>
                    <a:cxn ang="0">
                      <a:pos x="204" y="108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8" h="108">
                      <a:moveTo>
                        <a:pt x="0" y="36"/>
                      </a:moveTo>
                      <a:lnTo>
                        <a:pt x="102" y="0"/>
                      </a:lnTo>
                      <a:lnTo>
                        <a:pt x="288" y="72"/>
                      </a:lnTo>
                      <a:lnTo>
                        <a:pt x="204" y="10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42"/>
                <p:cNvSpPr>
                  <a:spLocks noChangeAspect="1"/>
                </p:cNvSpPr>
                <p:nvPr/>
              </p:nvSpPr>
              <p:spPr bwMode="auto">
                <a:xfrm>
                  <a:off x="295" y="6517"/>
                  <a:ext cx="288" cy="10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2" y="0"/>
                    </a:cxn>
                    <a:cxn ang="0">
                      <a:pos x="288" y="72"/>
                    </a:cxn>
                    <a:cxn ang="0">
                      <a:pos x="204" y="108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8" h="108">
                      <a:moveTo>
                        <a:pt x="0" y="36"/>
                      </a:moveTo>
                      <a:lnTo>
                        <a:pt x="102" y="0"/>
                      </a:lnTo>
                      <a:lnTo>
                        <a:pt x="288" y="72"/>
                      </a:lnTo>
                      <a:lnTo>
                        <a:pt x="204" y="10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443"/>
                <p:cNvSpPr>
                  <a:spLocks noChangeAspect="1"/>
                </p:cNvSpPr>
                <p:nvPr/>
              </p:nvSpPr>
              <p:spPr bwMode="auto">
                <a:xfrm>
                  <a:off x="295" y="6553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4" y="72"/>
                    </a:cxn>
                    <a:cxn ang="0">
                      <a:pos x="204" y="88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4" h="88">
                      <a:moveTo>
                        <a:pt x="0" y="0"/>
                      </a:moveTo>
                      <a:lnTo>
                        <a:pt x="204" y="72"/>
                      </a:lnTo>
                      <a:lnTo>
                        <a:pt x="204" y="88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444"/>
                <p:cNvSpPr>
                  <a:spLocks noChangeAspect="1"/>
                </p:cNvSpPr>
                <p:nvPr/>
              </p:nvSpPr>
              <p:spPr bwMode="auto">
                <a:xfrm>
                  <a:off x="295" y="6553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4" y="72"/>
                    </a:cxn>
                    <a:cxn ang="0">
                      <a:pos x="204" y="88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4" h="88">
                      <a:moveTo>
                        <a:pt x="0" y="0"/>
                      </a:moveTo>
                      <a:lnTo>
                        <a:pt x="204" y="72"/>
                      </a:lnTo>
                      <a:lnTo>
                        <a:pt x="204" y="88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445"/>
                <p:cNvSpPr>
                  <a:spLocks noChangeAspect="1"/>
                </p:cNvSpPr>
                <p:nvPr/>
              </p:nvSpPr>
              <p:spPr bwMode="auto">
                <a:xfrm>
                  <a:off x="683" y="6129"/>
                  <a:ext cx="140" cy="49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65" y="12"/>
                    </a:cxn>
                    <a:cxn ang="0">
                      <a:pos x="67" y="15"/>
                    </a:cxn>
                    <a:cxn ang="0">
                      <a:pos x="65" y="73"/>
                    </a:cxn>
                    <a:cxn ang="0">
                      <a:pos x="70" y="78"/>
                    </a:cxn>
                    <a:cxn ang="0">
                      <a:pos x="60" y="227"/>
                    </a:cxn>
                    <a:cxn ang="0">
                      <a:pos x="0" y="246"/>
                    </a:cxn>
                    <a:cxn ang="0">
                      <a:pos x="13" y="73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0" h="246">
                      <a:moveTo>
                        <a:pt x="7" y="0"/>
                      </a:move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5" y="12"/>
                        <a:pt x="67" y="13"/>
                        <a:pt x="67" y="15"/>
                      </a:cubicBezTo>
                      <a:cubicBezTo>
                        <a:pt x="67" y="17"/>
                        <a:pt x="65" y="73"/>
                        <a:pt x="65" y="73"/>
                      </a:cubicBezTo>
                      <a:cubicBezTo>
                        <a:pt x="70" y="78"/>
                        <a:pt x="70" y="78"/>
                        <a:pt x="70" y="78"/>
                      </a:cubicBezTo>
                      <a:cubicBezTo>
                        <a:pt x="60" y="227"/>
                        <a:pt x="60" y="227"/>
                        <a:pt x="60" y="227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0" y="246"/>
                        <a:pt x="10" y="107"/>
                        <a:pt x="13" y="73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D3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446"/>
                <p:cNvSpPr>
                  <a:spLocks noChangeAspect="1"/>
                </p:cNvSpPr>
                <p:nvPr/>
              </p:nvSpPr>
              <p:spPr bwMode="auto">
                <a:xfrm>
                  <a:off x="681" y="6577"/>
                  <a:ext cx="122" cy="44"/>
                </a:xfrm>
                <a:custGeom>
                  <a:avLst/>
                  <a:gdLst/>
                  <a:ahLst/>
                  <a:cxnLst>
                    <a:cxn ang="0">
                      <a:pos x="1" y="18"/>
                    </a:cxn>
                    <a:cxn ang="0">
                      <a:pos x="0" y="22"/>
                    </a:cxn>
                    <a:cxn ang="0">
                      <a:pos x="61" y="3"/>
                    </a:cxn>
                    <a:cxn ang="0">
                      <a:pos x="61" y="0"/>
                    </a:cxn>
                    <a:cxn ang="0">
                      <a:pos x="1" y="18"/>
                    </a:cxn>
                  </a:cxnLst>
                  <a:rect l="0" t="0" r="r" b="b"/>
                  <a:pathLst>
                    <a:path w="61" h="22">
                      <a:moveTo>
                        <a:pt x="1" y="18"/>
                      </a:moveTo>
                      <a:cubicBezTo>
                        <a:pt x="1" y="20"/>
                        <a:pt x="0" y="22"/>
                        <a:pt x="0" y="22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447"/>
                <p:cNvSpPr>
                  <a:spLocks noChangeAspect="1"/>
                </p:cNvSpPr>
                <p:nvPr/>
              </p:nvSpPr>
              <p:spPr bwMode="auto">
                <a:xfrm>
                  <a:off x="673" y="6129"/>
                  <a:ext cx="36" cy="492"/>
                </a:xfrm>
                <a:custGeom>
                  <a:avLst/>
                  <a:gdLst/>
                  <a:ahLst/>
                  <a:cxnLst>
                    <a:cxn ang="0">
                      <a:pos x="5" y="246"/>
                    </a:cxn>
                    <a:cxn ang="0">
                      <a:pos x="18" y="72"/>
                    </a:cxn>
                    <a:cxn ang="0">
                      <a:pos x="12" y="0"/>
                    </a:cxn>
                    <a:cxn ang="0">
                      <a:pos x="8" y="1"/>
                    </a:cxn>
                    <a:cxn ang="0">
                      <a:pos x="13" y="72"/>
                    </a:cxn>
                    <a:cxn ang="0">
                      <a:pos x="0" y="245"/>
                    </a:cxn>
                    <a:cxn ang="0">
                      <a:pos x="5" y="246"/>
                    </a:cxn>
                  </a:cxnLst>
                  <a:rect l="0" t="0" r="r" b="b"/>
                  <a:pathLst>
                    <a:path w="18" h="246">
                      <a:moveTo>
                        <a:pt x="5" y="246"/>
                      </a:moveTo>
                      <a:cubicBezTo>
                        <a:pt x="6" y="231"/>
                        <a:pt x="15" y="104"/>
                        <a:pt x="18" y="7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0" y="106"/>
                        <a:pt x="0" y="245"/>
                        <a:pt x="0" y="245"/>
                      </a:cubicBezTo>
                      <a:lnTo>
                        <a:pt x="5" y="246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448"/>
                <p:cNvSpPr>
                  <a:spLocks noChangeAspect="1"/>
                </p:cNvSpPr>
                <p:nvPr/>
              </p:nvSpPr>
              <p:spPr bwMode="auto">
                <a:xfrm>
                  <a:off x="709" y="6265"/>
                  <a:ext cx="114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14" y="22"/>
                    </a:cxn>
                    <a:cxn ang="0">
                      <a:pos x="10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4" h="2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4" y="22"/>
                      </a:lnTo>
                      <a:lnTo>
                        <a:pt x="10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449"/>
                <p:cNvSpPr>
                  <a:spLocks noChangeAspect="1"/>
                </p:cNvSpPr>
                <p:nvPr/>
              </p:nvSpPr>
              <p:spPr bwMode="auto">
                <a:xfrm>
                  <a:off x="709" y="6265"/>
                  <a:ext cx="114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14" y="22"/>
                    </a:cxn>
                    <a:cxn ang="0">
                      <a:pos x="104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4" h="2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4" y="22"/>
                      </a:lnTo>
                      <a:lnTo>
                        <a:pt x="10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450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451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452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453"/>
                <p:cNvSpPr>
                  <a:spLocks noChangeAspect="1"/>
                </p:cNvSpPr>
                <p:nvPr/>
              </p:nvSpPr>
              <p:spPr bwMode="auto">
                <a:xfrm>
                  <a:off x="719" y="616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454"/>
                <p:cNvSpPr>
                  <a:spLocks noChangeAspect="1"/>
                </p:cNvSpPr>
                <p:nvPr/>
              </p:nvSpPr>
              <p:spPr bwMode="auto">
                <a:xfrm>
                  <a:off x="719" y="619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0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0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F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455"/>
                <p:cNvSpPr>
                  <a:spLocks noChangeAspect="1"/>
                </p:cNvSpPr>
                <p:nvPr/>
              </p:nvSpPr>
              <p:spPr bwMode="auto">
                <a:xfrm>
                  <a:off x="719" y="6191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0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0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456"/>
                <p:cNvSpPr>
                  <a:spLocks noChangeAspect="1"/>
                </p:cNvSpPr>
                <p:nvPr/>
              </p:nvSpPr>
              <p:spPr bwMode="auto">
                <a:xfrm>
                  <a:off x="719" y="6187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457"/>
                <p:cNvSpPr>
                  <a:spLocks noChangeAspect="1"/>
                </p:cNvSpPr>
                <p:nvPr/>
              </p:nvSpPr>
              <p:spPr bwMode="auto">
                <a:xfrm>
                  <a:off x="719" y="6187"/>
                  <a:ext cx="8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14"/>
                    </a:cxn>
                    <a:cxn ang="0">
                      <a:pos x="88" y="26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26">
                      <a:moveTo>
                        <a:pt x="0" y="0"/>
                      </a:moveTo>
                      <a:lnTo>
                        <a:pt x="88" y="14"/>
                      </a:lnTo>
                      <a:lnTo>
                        <a:pt x="88" y="2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458"/>
                <p:cNvSpPr>
                  <a:spLocks noChangeAspect="1"/>
                </p:cNvSpPr>
                <p:nvPr/>
              </p:nvSpPr>
              <p:spPr bwMode="auto">
                <a:xfrm>
                  <a:off x="363" y="6495"/>
                  <a:ext cx="9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104"/>
                    </a:cxn>
                    <a:cxn ang="0">
                      <a:pos x="6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104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04"/>
                      </a:lnTo>
                      <a:lnTo>
                        <a:pt x="6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459"/>
                <p:cNvSpPr>
                  <a:spLocks noChangeAspect="1"/>
                </p:cNvSpPr>
                <p:nvPr/>
              </p:nvSpPr>
              <p:spPr bwMode="auto">
                <a:xfrm>
                  <a:off x="363" y="6495"/>
                  <a:ext cx="9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90" y="104"/>
                    </a:cxn>
                    <a:cxn ang="0">
                      <a:pos x="6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104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04"/>
                      </a:lnTo>
                      <a:lnTo>
                        <a:pt x="6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460"/>
                <p:cNvSpPr>
                  <a:spLocks noChangeAspect="1"/>
                </p:cNvSpPr>
                <p:nvPr/>
              </p:nvSpPr>
              <p:spPr bwMode="auto">
                <a:xfrm>
                  <a:off x="443" y="6495"/>
                  <a:ext cx="10" cy="1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2"/>
                    </a:cxn>
                    <a:cxn ang="0">
                      <a:pos x="10" y="104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104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10" y="104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461"/>
                <p:cNvSpPr>
                  <a:spLocks noChangeAspect="1"/>
                </p:cNvSpPr>
                <p:nvPr/>
              </p:nvSpPr>
              <p:spPr bwMode="auto">
                <a:xfrm>
                  <a:off x="505" y="6085"/>
                  <a:ext cx="122" cy="426"/>
                </a:xfrm>
                <a:custGeom>
                  <a:avLst/>
                  <a:gdLst/>
                  <a:ahLst/>
                  <a:cxnLst>
                    <a:cxn ang="0">
                      <a:pos x="0" y="426"/>
                    </a:cxn>
                    <a:cxn ang="0">
                      <a:pos x="20" y="426"/>
                    </a:cxn>
                    <a:cxn ang="0">
                      <a:pos x="122" y="22"/>
                    </a:cxn>
                    <a:cxn ang="0">
                      <a:pos x="102" y="0"/>
                    </a:cxn>
                    <a:cxn ang="0">
                      <a:pos x="0" y="426"/>
                    </a:cxn>
                  </a:cxnLst>
                  <a:rect l="0" t="0" r="r" b="b"/>
                  <a:pathLst>
                    <a:path w="122" h="426">
                      <a:moveTo>
                        <a:pt x="0" y="426"/>
                      </a:moveTo>
                      <a:lnTo>
                        <a:pt x="20" y="426"/>
                      </a:lnTo>
                      <a:lnTo>
                        <a:pt x="122" y="22"/>
                      </a:lnTo>
                      <a:lnTo>
                        <a:pt x="102" y="0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462"/>
                <p:cNvSpPr>
                  <a:spLocks noChangeAspect="1"/>
                </p:cNvSpPr>
                <p:nvPr/>
              </p:nvSpPr>
              <p:spPr bwMode="auto">
                <a:xfrm>
                  <a:off x="505" y="6085"/>
                  <a:ext cx="122" cy="426"/>
                </a:xfrm>
                <a:custGeom>
                  <a:avLst/>
                  <a:gdLst/>
                  <a:ahLst/>
                  <a:cxnLst>
                    <a:cxn ang="0">
                      <a:pos x="0" y="426"/>
                    </a:cxn>
                    <a:cxn ang="0">
                      <a:pos x="20" y="426"/>
                    </a:cxn>
                    <a:cxn ang="0">
                      <a:pos x="122" y="22"/>
                    </a:cxn>
                    <a:cxn ang="0">
                      <a:pos x="102" y="0"/>
                    </a:cxn>
                    <a:cxn ang="0">
                      <a:pos x="0" y="426"/>
                    </a:cxn>
                  </a:cxnLst>
                  <a:rect l="0" t="0" r="r" b="b"/>
                  <a:pathLst>
                    <a:path w="122" h="426">
                      <a:moveTo>
                        <a:pt x="0" y="426"/>
                      </a:moveTo>
                      <a:lnTo>
                        <a:pt x="20" y="426"/>
                      </a:lnTo>
                      <a:lnTo>
                        <a:pt x="122" y="22"/>
                      </a:lnTo>
                      <a:lnTo>
                        <a:pt x="102" y="0"/>
                      </a:lnTo>
                      <a:lnTo>
                        <a:pt x="0" y="42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463"/>
                <p:cNvSpPr>
                  <a:spLocks noChangeAspect="1"/>
                </p:cNvSpPr>
                <p:nvPr/>
              </p:nvSpPr>
              <p:spPr bwMode="auto">
                <a:xfrm>
                  <a:off x="453" y="6495"/>
                  <a:ext cx="42" cy="104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"/>
                    </a:cxn>
                    <a:cxn ang="0">
                      <a:pos x="42" y="78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2" h="104">
                      <a:moveTo>
                        <a:pt x="4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42" y="78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464"/>
                <p:cNvSpPr>
                  <a:spLocks noChangeAspect="1"/>
                </p:cNvSpPr>
                <p:nvPr/>
              </p:nvSpPr>
              <p:spPr bwMode="auto">
                <a:xfrm>
                  <a:off x="453" y="6495"/>
                  <a:ext cx="42" cy="104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"/>
                    </a:cxn>
                    <a:cxn ang="0">
                      <a:pos x="42" y="78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2" h="104">
                      <a:moveTo>
                        <a:pt x="4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42" y="78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465"/>
                <p:cNvSpPr>
                  <a:spLocks noChangeAspect="1"/>
                </p:cNvSpPr>
                <p:nvPr/>
              </p:nvSpPr>
              <p:spPr bwMode="auto">
                <a:xfrm>
                  <a:off x="713" y="6311"/>
                  <a:ext cx="84" cy="246"/>
                </a:xfrm>
                <a:custGeom>
                  <a:avLst/>
                  <a:gdLst/>
                  <a:ahLst/>
                  <a:cxnLst>
                    <a:cxn ang="0">
                      <a:pos x="38" y="50"/>
                    </a:cxn>
                    <a:cxn ang="0">
                      <a:pos x="36" y="79"/>
                    </a:cxn>
                    <a:cxn ang="0">
                      <a:pos x="35" y="92"/>
                    </a:cxn>
                    <a:cxn ang="0">
                      <a:pos x="10" y="113"/>
                    </a:cxn>
                    <a:cxn ang="0">
                      <a:pos x="0" y="83"/>
                    </a:cxn>
                    <a:cxn ang="0">
                      <a:pos x="6" y="0"/>
                    </a:cxn>
                    <a:cxn ang="0">
                      <a:pos x="38" y="2"/>
                    </a:cxn>
                    <a:cxn ang="0">
                      <a:pos x="42" y="4"/>
                    </a:cxn>
                    <a:cxn ang="0">
                      <a:pos x="38" y="50"/>
                    </a:cxn>
                  </a:cxnLst>
                  <a:rect l="0" t="0" r="r" b="b"/>
                  <a:pathLst>
                    <a:path w="42" h="123">
                      <a:moveTo>
                        <a:pt x="38" y="50"/>
                      </a:moveTo>
                      <a:cubicBezTo>
                        <a:pt x="38" y="60"/>
                        <a:pt x="37" y="69"/>
                        <a:pt x="36" y="79"/>
                      </a:cubicBezTo>
                      <a:cubicBezTo>
                        <a:pt x="36" y="83"/>
                        <a:pt x="36" y="88"/>
                        <a:pt x="35" y="92"/>
                      </a:cubicBezTo>
                      <a:cubicBezTo>
                        <a:pt x="34" y="101"/>
                        <a:pt x="24" y="123"/>
                        <a:pt x="10" y="113"/>
                      </a:cubicBezTo>
                      <a:cubicBezTo>
                        <a:pt x="1" y="107"/>
                        <a:pt x="0" y="93"/>
                        <a:pt x="0" y="83"/>
                      </a:cubicBezTo>
                      <a:cubicBezTo>
                        <a:pt x="2" y="55"/>
                        <a:pt x="4" y="28"/>
                        <a:pt x="6" y="0"/>
                      </a:cubicBezTo>
                      <a:cubicBezTo>
                        <a:pt x="13" y="1"/>
                        <a:pt x="30" y="2"/>
                        <a:pt x="38" y="2"/>
                      </a:cubicBezTo>
                      <a:cubicBezTo>
                        <a:pt x="39" y="2"/>
                        <a:pt x="40" y="3"/>
                        <a:pt x="42" y="4"/>
                      </a:cubicBezTo>
                      <a:cubicBezTo>
                        <a:pt x="42" y="4"/>
                        <a:pt x="39" y="35"/>
                        <a:pt x="38" y="50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466"/>
                <p:cNvSpPr>
                  <a:spLocks noChangeAspect="1"/>
                </p:cNvSpPr>
                <p:nvPr/>
              </p:nvSpPr>
              <p:spPr bwMode="auto">
                <a:xfrm>
                  <a:off x="719" y="6315"/>
                  <a:ext cx="78" cy="240"/>
                </a:xfrm>
                <a:custGeom>
                  <a:avLst/>
                  <a:gdLst/>
                  <a:ahLst/>
                  <a:cxnLst>
                    <a:cxn ang="0">
                      <a:pos x="39" y="2"/>
                    </a:cxn>
                    <a:cxn ang="0">
                      <a:pos x="36" y="48"/>
                    </a:cxn>
                    <a:cxn ang="0">
                      <a:pos x="33" y="90"/>
                    </a:cxn>
                    <a:cxn ang="0">
                      <a:pos x="11" y="112"/>
                    </a:cxn>
                    <a:cxn ang="0">
                      <a:pos x="1" y="82"/>
                    </a:cxn>
                    <a:cxn ang="0">
                      <a:pos x="6" y="0"/>
                    </a:cxn>
                    <a:cxn ang="0">
                      <a:pos x="39" y="2"/>
                    </a:cxn>
                  </a:cxnLst>
                  <a:rect l="0" t="0" r="r" b="b"/>
                  <a:pathLst>
                    <a:path w="39" h="120">
                      <a:moveTo>
                        <a:pt x="39" y="2"/>
                      </a:moveTo>
                      <a:cubicBezTo>
                        <a:pt x="38" y="17"/>
                        <a:pt x="37" y="32"/>
                        <a:pt x="36" y="48"/>
                      </a:cubicBezTo>
                      <a:cubicBezTo>
                        <a:pt x="35" y="61"/>
                        <a:pt x="35" y="76"/>
                        <a:pt x="33" y="90"/>
                      </a:cubicBezTo>
                      <a:cubicBezTo>
                        <a:pt x="32" y="99"/>
                        <a:pt x="24" y="120"/>
                        <a:pt x="11" y="112"/>
                      </a:cubicBezTo>
                      <a:cubicBezTo>
                        <a:pt x="1" y="106"/>
                        <a:pt x="0" y="92"/>
                        <a:pt x="1" y="82"/>
                      </a:cubicBezTo>
                      <a:cubicBezTo>
                        <a:pt x="2" y="54"/>
                        <a:pt x="4" y="27"/>
                        <a:pt x="6" y="0"/>
                      </a:cubicBezTo>
                      <a:cubicBezTo>
                        <a:pt x="17" y="0"/>
                        <a:pt x="28" y="1"/>
                        <a:pt x="39" y="2"/>
                      </a:cubicBezTo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467"/>
                <p:cNvSpPr>
                  <a:spLocks noChangeAspect="1"/>
                </p:cNvSpPr>
                <p:nvPr/>
              </p:nvSpPr>
              <p:spPr bwMode="auto">
                <a:xfrm>
                  <a:off x="737" y="6333"/>
                  <a:ext cx="42" cy="16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0" y="11"/>
                    </a:cxn>
                    <a:cxn ang="0">
                      <a:pos x="20" y="29"/>
                    </a:cxn>
                    <a:cxn ang="0">
                      <a:pos x="18" y="59"/>
                    </a:cxn>
                    <a:cxn ang="0">
                      <a:pos x="15" y="74"/>
                    </a:cxn>
                    <a:cxn ang="0">
                      <a:pos x="5" y="79"/>
                    </a:cxn>
                    <a:cxn ang="0">
                      <a:pos x="0" y="64"/>
                    </a:cxn>
                    <a:cxn ang="0">
                      <a:pos x="3" y="17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1" h="82">
                      <a:moveTo>
                        <a:pt x="13" y="0"/>
                      </a:moveTo>
                      <a:cubicBezTo>
                        <a:pt x="18" y="1"/>
                        <a:pt x="20" y="7"/>
                        <a:pt x="20" y="11"/>
                      </a:cubicBezTo>
                      <a:cubicBezTo>
                        <a:pt x="21" y="17"/>
                        <a:pt x="20" y="23"/>
                        <a:pt x="20" y="29"/>
                      </a:cubicBezTo>
                      <a:cubicBezTo>
                        <a:pt x="19" y="39"/>
                        <a:pt x="19" y="49"/>
                        <a:pt x="18" y="59"/>
                      </a:cubicBezTo>
                      <a:cubicBezTo>
                        <a:pt x="18" y="65"/>
                        <a:pt x="17" y="70"/>
                        <a:pt x="15" y="74"/>
                      </a:cubicBezTo>
                      <a:cubicBezTo>
                        <a:pt x="13" y="78"/>
                        <a:pt x="9" y="82"/>
                        <a:pt x="5" y="79"/>
                      </a:cubicBezTo>
                      <a:cubicBezTo>
                        <a:pt x="1" y="76"/>
                        <a:pt x="0" y="69"/>
                        <a:pt x="0" y="64"/>
                      </a:cubicBezTo>
                      <a:cubicBezTo>
                        <a:pt x="1" y="48"/>
                        <a:pt x="2" y="33"/>
                        <a:pt x="3" y="17"/>
                      </a:cubicBezTo>
                      <a:cubicBezTo>
                        <a:pt x="3" y="12"/>
                        <a:pt x="5" y="0"/>
                        <a:pt x="13" y="0"/>
                      </a:cubicBezTo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468"/>
                <p:cNvSpPr>
                  <a:spLocks noChangeAspect="1"/>
                </p:cNvSpPr>
                <p:nvPr/>
              </p:nvSpPr>
              <p:spPr bwMode="auto">
                <a:xfrm>
                  <a:off x="239" y="6081"/>
                  <a:ext cx="370" cy="430"/>
                </a:xfrm>
                <a:custGeom>
                  <a:avLst/>
                  <a:gdLst/>
                  <a:ahLst/>
                  <a:cxnLst>
                    <a:cxn ang="0">
                      <a:pos x="135" y="215"/>
                    </a:cxn>
                    <a:cxn ang="0">
                      <a:pos x="0" y="189"/>
                    </a:cxn>
                    <a:cxn ang="0">
                      <a:pos x="43" y="38"/>
                    </a:cxn>
                    <a:cxn ang="0">
                      <a:pos x="51" y="33"/>
                    </a:cxn>
                    <a:cxn ang="0">
                      <a:pos x="180" y="1"/>
                    </a:cxn>
                    <a:cxn ang="0">
                      <a:pos x="184" y="4"/>
                    </a:cxn>
                    <a:cxn ang="0">
                      <a:pos x="135" y="215"/>
                    </a:cxn>
                  </a:cxnLst>
                  <a:rect l="0" t="0" r="r" b="b"/>
                  <a:pathLst>
                    <a:path w="185" h="215">
                      <a:moveTo>
                        <a:pt x="135" y="215"/>
                      </a:moveTo>
                      <a:cubicBezTo>
                        <a:pt x="81" y="215"/>
                        <a:pt x="34" y="210"/>
                        <a:pt x="0" y="189"/>
                      </a:cubicBezTo>
                      <a:cubicBezTo>
                        <a:pt x="15" y="141"/>
                        <a:pt x="30" y="88"/>
                        <a:pt x="43" y="38"/>
                      </a:cubicBezTo>
                      <a:cubicBezTo>
                        <a:pt x="44" y="36"/>
                        <a:pt x="45" y="35"/>
                        <a:pt x="51" y="33"/>
                      </a:cubicBezTo>
                      <a:cubicBezTo>
                        <a:pt x="51" y="33"/>
                        <a:pt x="178" y="2"/>
                        <a:pt x="180" y="1"/>
                      </a:cubicBezTo>
                      <a:cubicBezTo>
                        <a:pt x="185" y="0"/>
                        <a:pt x="184" y="4"/>
                        <a:pt x="184" y="4"/>
                      </a:cubicBezTo>
                      <a:lnTo>
                        <a:pt x="135" y="215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469"/>
                <p:cNvSpPr>
                  <a:spLocks noChangeAspect="1"/>
                </p:cNvSpPr>
                <p:nvPr/>
              </p:nvSpPr>
              <p:spPr bwMode="auto">
                <a:xfrm>
                  <a:off x="281" y="6123"/>
                  <a:ext cx="280" cy="320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33" y="25"/>
                    </a:cxn>
                    <a:cxn ang="0">
                      <a:pos x="0" y="147"/>
                    </a:cxn>
                    <a:cxn ang="0">
                      <a:pos x="104" y="160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140" h="160">
                      <a:moveTo>
                        <a:pt x="140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20" y="64"/>
                        <a:pt x="10" y="105"/>
                        <a:pt x="0" y="147"/>
                      </a:cubicBezTo>
                      <a:cubicBezTo>
                        <a:pt x="23" y="160"/>
                        <a:pt x="62" y="160"/>
                        <a:pt x="104" y="160"/>
                      </a:cubicBezTo>
                      <a:cubicBezTo>
                        <a:pt x="140" y="0"/>
                        <a:pt x="140" y="0"/>
                        <a:pt x="140" y="0"/>
                      </a:cubicBezTo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470"/>
                <p:cNvSpPr>
                  <a:spLocks noChangeAspect="1"/>
                </p:cNvSpPr>
                <p:nvPr/>
              </p:nvSpPr>
              <p:spPr bwMode="auto">
                <a:xfrm>
                  <a:off x="287" y="6131"/>
                  <a:ext cx="270" cy="306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33" y="24"/>
                    </a:cxn>
                    <a:cxn ang="0">
                      <a:pos x="0" y="141"/>
                    </a:cxn>
                    <a:cxn ang="0">
                      <a:pos x="100" y="153"/>
                    </a:cxn>
                    <a:cxn ang="0">
                      <a:pos x="135" y="0"/>
                    </a:cxn>
                  </a:cxnLst>
                  <a:rect l="0" t="0" r="r" b="b"/>
                  <a:pathLst>
                    <a:path w="135" h="153">
                      <a:moveTo>
                        <a:pt x="135" y="0"/>
                      </a:move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20" y="62"/>
                        <a:pt x="10" y="100"/>
                        <a:pt x="0" y="141"/>
                      </a:cubicBezTo>
                      <a:cubicBezTo>
                        <a:pt x="23" y="153"/>
                        <a:pt x="60" y="153"/>
                        <a:pt x="100" y="153"/>
                      </a:cubicBezTo>
                      <a:cubicBezTo>
                        <a:pt x="135" y="0"/>
                        <a:pt x="135" y="0"/>
                        <a:pt x="135" y="0"/>
                      </a:cubicBezTo>
                    </a:path>
                  </a:pathLst>
                </a:custGeom>
                <a:solidFill>
                  <a:srgbClr val="D3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471"/>
                <p:cNvSpPr>
                  <a:spLocks noChangeAspect="1"/>
                </p:cNvSpPr>
                <p:nvPr/>
              </p:nvSpPr>
              <p:spPr bwMode="auto">
                <a:xfrm>
                  <a:off x="503" y="6081"/>
                  <a:ext cx="106" cy="430"/>
                </a:xfrm>
                <a:custGeom>
                  <a:avLst/>
                  <a:gdLst/>
                  <a:ahLst/>
                  <a:cxnLst>
                    <a:cxn ang="0">
                      <a:pos x="48" y="1"/>
                    </a:cxn>
                    <a:cxn ang="0">
                      <a:pos x="49" y="3"/>
                    </a:cxn>
                    <a:cxn ang="0">
                      <a:pos x="0" y="215"/>
                    </a:cxn>
                    <a:cxn ang="0">
                      <a:pos x="3" y="215"/>
                    </a:cxn>
                    <a:cxn ang="0">
                      <a:pos x="52" y="4"/>
                    </a:cxn>
                    <a:cxn ang="0">
                      <a:pos x="48" y="1"/>
                    </a:cxn>
                  </a:cxnLst>
                  <a:rect l="0" t="0" r="r" b="b"/>
                  <a:pathLst>
                    <a:path w="53" h="215">
                      <a:moveTo>
                        <a:pt x="48" y="1"/>
                      </a:moveTo>
                      <a:cubicBezTo>
                        <a:pt x="49" y="2"/>
                        <a:pt x="49" y="3"/>
                        <a:pt x="49" y="3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1" y="215"/>
                        <a:pt x="2" y="215"/>
                        <a:pt x="3" y="215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4"/>
                        <a:pt x="53" y="0"/>
                        <a:pt x="48" y="1"/>
                      </a:cubicBez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4" name="Oval 472"/>
                <p:cNvSpPr>
                  <a:spLocks noChangeAspect="1" noChangeArrowheads="1"/>
                </p:cNvSpPr>
                <p:nvPr/>
              </p:nvSpPr>
              <p:spPr bwMode="auto">
                <a:xfrm>
                  <a:off x="399" y="6465"/>
                  <a:ext cx="22" cy="22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5" name="Oval 473"/>
                <p:cNvSpPr>
                  <a:spLocks noChangeAspect="1" noChangeArrowheads="1"/>
                </p:cNvSpPr>
                <p:nvPr/>
              </p:nvSpPr>
              <p:spPr bwMode="auto">
                <a:xfrm>
                  <a:off x="401" y="6465"/>
                  <a:ext cx="20" cy="20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474"/>
                <p:cNvSpPr>
                  <a:spLocks noChangeAspect="1"/>
                </p:cNvSpPr>
                <p:nvPr/>
              </p:nvSpPr>
              <p:spPr bwMode="auto">
                <a:xfrm>
                  <a:off x="403" y="6465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7" y="7"/>
                    </a:cxn>
                    <a:cxn ang="0">
                      <a:pos x="9" y="7"/>
                    </a:cxn>
                    <a:cxn ang="0">
                      <a:pos x="9" y="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" h="7">
                      <a:moveTo>
                        <a:pt x="4" y="0"/>
                      </a:move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1" y="6"/>
                        <a:pt x="4" y="7"/>
                        <a:pt x="7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3"/>
                        <a:pt x="7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7" name="Oval 475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6463"/>
                  <a:ext cx="16" cy="16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8" name="Oval 476"/>
                <p:cNvSpPr>
                  <a:spLocks noChangeAspect="1" noChangeArrowheads="1"/>
                </p:cNvSpPr>
                <p:nvPr/>
              </p:nvSpPr>
              <p:spPr bwMode="auto">
                <a:xfrm>
                  <a:off x="361" y="6463"/>
                  <a:ext cx="14" cy="14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477"/>
                <p:cNvSpPr>
                  <a:spLocks noChangeAspect="1"/>
                </p:cNvSpPr>
                <p:nvPr/>
              </p:nvSpPr>
              <p:spPr bwMode="auto">
                <a:xfrm>
                  <a:off x="363" y="6463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ubicBezTo>
                        <a:pt x="5" y="5"/>
                        <a:pt x="6" y="5"/>
                        <a:pt x="6" y="5"/>
                      </a:cubicBezTo>
                      <a:cubicBezTo>
                        <a:pt x="6" y="5"/>
                        <a:pt x="6" y="4"/>
                        <a:pt x="6" y="4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0" name="Oval 478"/>
                <p:cNvSpPr>
                  <a:spLocks noChangeAspect="1" noChangeArrowheads="1"/>
                </p:cNvSpPr>
                <p:nvPr/>
              </p:nvSpPr>
              <p:spPr bwMode="auto">
                <a:xfrm>
                  <a:off x="335" y="6459"/>
                  <a:ext cx="16" cy="14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1" name="Oval 479"/>
                <p:cNvSpPr>
                  <a:spLocks noChangeAspect="1" noChangeArrowheads="1"/>
                </p:cNvSpPr>
                <p:nvPr/>
              </p:nvSpPr>
              <p:spPr bwMode="auto">
                <a:xfrm>
                  <a:off x="337" y="6459"/>
                  <a:ext cx="14" cy="14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" name="Freeform 480"/>
                <p:cNvSpPr>
                  <a:spLocks noChangeAspect="1"/>
                </p:cNvSpPr>
                <p:nvPr/>
              </p:nvSpPr>
              <p:spPr bwMode="auto">
                <a:xfrm>
                  <a:off x="337" y="645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7" h="5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4"/>
                        <a:pt x="3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1"/>
                        <a:pt x="5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3" name="Oval 4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9" y="6451"/>
                  <a:ext cx="16" cy="16"/>
                </a:xfrm>
                <a:prstGeom prst="ellipse">
                  <a:avLst/>
                </a:pr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4" name="Oval 482"/>
                <p:cNvSpPr>
                  <a:spLocks noChangeAspect="1" noChangeArrowheads="1"/>
                </p:cNvSpPr>
                <p:nvPr/>
              </p:nvSpPr>
              <p:spPr bwMode="auto">
                <a:xfrm>
                  <a:off x="311" y="6453"/>
                  <a:ext cx="14" cy="14"/>
                </a:xfrm>
                <a:prstGeom prst="ellipse">
                  <a:avLst/>
                </a:pr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5" name="Freeform 483"/>
                <p:cNvSpPr>
                  <a:spLocks noChangeAspect="1"/>
                </p:cNvSpPr>
                <p:nvPr/>
              </p:nvSpPr>
              <p:spPr bwMode="auto">
                <a:xfrm>
                  <a:off x="311" y="6453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6" y="4"/>
                    </a:cxn>
                    <a:cxn ang="0">
                      <a:pos x="7" y="4"/>
                    </a:cxn>
                    <a:cxn ang="0">
                      <a:pos x="7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7" h="4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3" y="4"/>
                        <a:pt x="6" y="4"/>
                      </a:cubicBezTo>
                      <a:cubicBezTo>
                        <a:pt x="6" y="4"/>
                        <a:pt x="6" y="4"/>
                        <a:pt x="7" y="4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1"/>
                        <a:pt x="5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B1C0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6" name="Freeform 484"/>
                <p:cNvSpPr>
                  <a:spLocks noChangeAspect="1" noEditPoints="1"/>
                </p:cNvSpPr>
                <p:nvPr/>
              </p:nvSpPr>
              <p:spPr bwMode="auto">
                <a:xfrm>
                  <a:off x="331" y="6235"/>
                  <a:ext cx="178" cy="126"/>
                </a:xfrm>
                <a:custGeom>
                  <a:avLst/>
                  <a:gdLst/>
                  <a:ahLst/>
                  <a:cxnLst>
                    <a:cxn ang="0">
                      <a:pos x="86" y="37"/>
                    </a:cxn>
                    <a:cxn ang="0">
                      <a:pos x="84" y="32"/>
                    </a:cxn>
                    <a:cxn ang="0">
                      <a:pos x="83" y="26"/>
                    </a:cxn>
                    <a:cxn ang="0">
                      <a:pos x="75" y="25"/>
                    </a:cxn>
                    <a:cxn ang="0">
                      <a:pos x="74" y="21"/>
                    </a:cxn>
                    <a:cxn ang="0">
                      <a:pos x="73" y="25"/>
                    </a:cxn>
                    <a:cxn ang="0">
                      <a:pos x="59" y="31"/>
                    </a:cxn>
                    <a:cxn ang="0">
                      <a:pos x="62" y="35"/>
                    </a:cxn>
                    <a:cxn ang="0">
                      <a:pos x="62" y="44"/>
                    </a:cxn>
                    <a:cxn ang="0">
                      <a:pos x="67" y="46"/>
                    </a:cxn>
                    <a:cxn ang="0">
                      <a:pos x="86" y="40"/>
                    </a:cxn>
                    <a:cxn ang="0">
                      <a:pos x="80" y="39"/>
                    </a:cxn>
                    <a:cxn ang="0">
                      <a:pos x="80" y="39"/>
                    </a:cxn>
                    <a:cxn ang="0">
                      <a:pos x="72" y="52"/>
                    </a:cxn>
                    <a:cxn ang="0">
                      <a:pos x="76" y="49"/>
                    </a:cxn>
                    <a:cxn ang="0">
                      <a:pos x="24" y="38"/>
                    </a:cxn>
                    <a:cxn ang="0">
                      <a:pos x="26" y="33"/>
                    </a:cxn>
                    <a:cxn ang="0">
                      <a:pos x="68" y="25"/>
                    </a:cxn>
                    <a:cxn ang="0">
                      <a:pos x="62" y="25"/>
                    </a:cxn>
                    <a:cxn ang="0">
                      <a:pos x="84" y="46"/>
                    </a:cxn>
                    <a:cxn ang="0">
                      <a:pos x="85" y="51"/>
                    </a:cxn>
                    <a:cxn ang="0">
                      <a:pos x="84" y="46"/>
                    </a:cxn>
                    <a:cxn ang="0">
                      <a:pos x="28" y="29"/>
                    </a:cxn>
                    <a:cxn ang="0">
                      <a:pos x="30" y="25"/>
                    </a:cxn>
                    <a:cxn ang="0">
                      <a:pos x="25" y="18"/>
                    </a:cxn>
                    <a:cxn ang="0">
                      <a:pos x="26" y="15"/>
                    </a:cxn>
                    <a:cxn ang="0">
                      <a:pos x="24" y="18"/>
                    </a:cxn>
                    <a:cxn ang="0">
                      <a:pos x="18" y="10"/>
                    </a:cxn>
                    <a:cxn ang="0">
                      <a:pos x="13" y="12"/>
                    </a:cxn>
                    <a:cxn ang="0">
                      <a:pos x="6" y="31"/>
                    </a:cxn>
                    <a:cxn ang="0">
                      <a:pos x="5" y="33"/>
                    </a:cxn>
                    <a:cxn ang="0">
                      <a:pos x="7" y="31"/>
                    </a:cxn>
                    <a:cxn ang="0">
                      <a:pos x="10" y="26"/>
                    </a:cxn>
                    <a:cxn ang="0">
                      <a:pos x="3" y="24"/>
                    </a:cxn>
                    <a:cxn ang="0">
                      <a:pos x="0" y="23"/>
                    </a:cxn>
                    <a:cxn ang="0">
                      <a:pos x="13" y="36"/>
                    </a:cxn>
                    <a:cxn ang="0">
                      <a:pos x="18" y="37"/>
                    </a:cxn>
                    <a:cxn ang="0">
                      <a:pos x="9" y="13"/>
                    </a:cxn>
                    <a:cxn ang="0">
                      <a:pos x="4" y="12"/>
                    </a:cxn>
                    <a:cxn ang="0">
                      <a:pos x="28" y="7"/>
                    </a:cxn>
                    <a:cxn ang="0">
                      <a:pos x="41" y="10"/>
                    </a:cxn>
                    <a:cxn ang="0">
                      <a:pos x="51" y="15"/>
                    </a:cxn>
                    <a:cxn ang="0">
                      <a:pos x="61" y="19"/>
                    </a:cxn>
                    <a:cxn ang="0">
                      <a:pos x="57" y="10"/>
                    </a:cxn>
                    <a:cxn ang="0">
                      <a:pos x="51" y="3"/>
                    </a:cxn>
                    <a:cxn ang="0">
                      <a:pos x="40" y="5"/>
                    </a:cxn>
                    <a:cxn ang="0">
                      <a:pos x="28" y="7"/>
                    </a:cxn>
                    <a:cxn ang="0">
                      <a:pos x="56" y="52"/>
                    </a:cxn>
                    <a:cxn ang="0">
                      <a:pos x="50" y="48"/>
                    </a:cxn>
                    <a:cxn ang="0">
                      <a:pos x="40" y="50"/>
                    </a:cxn>
                    <a:cxn ang="0">
                      <a:pos x="24" y="45"/>
                    </a:cxn>
                    <a:cxn ang="0">
                      <a:pos x="42" y="58"/>
                    </a:cxn>
                    <a:cxn ang="0">
                      <a:pos x="54" y="59"/>
                    </a:cxn>
                    <a:cxn ang="0">
                      <a:pos x="66" y="53"/>
                    </a:cxn>
                  </a:cxnLst>
                  <a:rect l="0" t="0" r="r" b="b"/>
                  <a:pathLst>
                    <a:path w="89" h="63">
                      <a:moveTo>
                        <a:pt x="89" y="42"/>
                      </a:moveTo>
                      <a:cubicBezTo>
                        <a:pt x="89" y="40"/>
                        <a:pt x="89" y="39"/>
                        <a:pt x="89" y="38"/>
                      </a:cubicBezTo>
                      <a:cubicBezTo>
                        <a:pt x="89" y="38"/>
                        <a:pt x="86" y="37"/>
                        <a:pt x="86" y="37"/>
                      </a:cubicBezTo>
                      <a:cubicBezTo>
                        <a:pt x="86" y="37"/>
                        <a:pt x="86" y="38"/>
                        <a:pt x="86" y="39"/>
                      </a:cubicBezTo>
                      <a:cubicBezTo>
                        <a:pt x="86" y="36"/>
                        <a:pt x="85" y="33"/>
                        <a:pt x="83" y="31"/>
                      </a:cubicBezTo>
                      <a:cubicBezTo>
                        <a:pt x="83" y="31"/>
                        <a:pt x="84" y="32"/>
                        <a:pt x="84" y="32"/>
                      </a:cubicBezTo>
                      <a:cubicBezTo>
                        <a:pt x="85" y="32"/>
                        <a:pt x="85" y="31"/>
                        <a:pt x="86" y="30"/>
                      </a:cubicBezTo>
                      <a:cubicBezTo>
                        <a:pt x="86" y="30"/>
                        <a:pt x="84" y="28"/>
                        <a:pt x="84" y="28"/>
                      </a:cubicBezTo>
                      <a:cubicBezTo>
                        <a:pt x="84" y="27"/>
                        <a:pt x="83" y="26"/>
                        <a:pt x="83" y="26"/>
                      </a:cubicBezTo>
                      <a:cubicBezTo>
                        <a:pt x="82" y="27"/>
                        <a:pt x="81" y="27"/>
                        <a:pt x="80" y="28"/>
                      </a:cubicBezTo>
                      <a:cubicBezTo>
                        <a:pt x="81" y="29"/>
                        <a:pt x="82" y="29"/>
                        <a:pt x="83" y="30"/>
                      </a:cubicBezTo>
                      <a:cubicBezTo>
                        <a:pt x="80" y="28"/>
                        <a:pt x="78" y="26"/>
                        <a:pt x="75" y="25"/>
                      </a:cubicBezTo>
                      <a:cubicBezTo>
                        <a:pt x="75" y="25"/>
                        <a:pt x="76" y="25"/>
                        <a:pt x="76" y="26"/>
                      </a:cubicBezTo>
                      <a:cubicBezTo>
                        <a:pt x="76" y="25"/>
                        <a:pt x="76" y="23"/>
                        <a:pt x="76" y="22"/>
                      </a:cubicBezTo>
                      <a:cubicBezTo>
                        <a:pt x="76" y="21"/>
                        <a:pt x="75" y="22"/>
                        <a:pt x="74" y="21"/>
                      </a:cubicBezTo>
                      <a:cubicBezTo>
                        <a:pt x="74" y="21"/>
                        <a:pt x="72" y="21"/>
                        <a:pt x="72" y="21"/>
                      </a:cubicBezTo>
                      <a:cubicBezTo>
                        <a:pt x="72" y="22"/>
                        <a:pt x="71" y="23"/>
                        <a:pt x="71" y="25"/>
                      </a:cubicBezTo>
                      <a:cubicBezTo>
                        <a:pt x="72" y="25"/>
                        <a:pt x="73" y="25"/>
                        <a:pt x="73" y="25"/>
                      </a:cubicBezTo>
                      <a:cubicBezTo>
                        <a:pt x="68" y="24"/>
                        <a:pt x="62" y="27"/>
                        <a:pt x="62" y="34"/>
                      </a:cubicBezTo>
                      <a:cubicBezTo>
                        <a:pt x="62" y="33"/>
                        <a:pt x="62" y="32"/>
                        <a:pt x="62" y="31"/>
                      </a:cubicBezTo>
                      <a:cubicBezTo>
                        <a:pt x="61" y="31"/>
                        <a:pt x="60" y="31"/>
                        <a:pt x="59" y="31"/>
                      </a:cubicBezTo>
                      <a:cubicBezTo>
                        <a:pt x="59" y="33"/>
                        <a:pt x="59" y="34"/>
                        <a:pt x="59" y="36"/>
                      </a:cubicBezTo>
                      <a:cubicBezTo>
                        <a:pt x="59" y="36"/>
                        <a:pt x="62" y="36"/>
                        <a:pt x="62" y="37"/>
                      </a:cubicBezTo>
                      <a:cubicBezTo>
                        <a:pt x="62" y="36"/>
                        <a:pt x="62" y="36"/>
                        <a:pt x="62" y="35"/>
                      </a:cubicBezTo>
                      <a:cubicBezTo>
                        <a:pt x="62" y="38"/>
                        <a:pt x="63" y="41"/>
                        <a:pt x="65" y="43"/>
                      </a:cubicBezTo>
                      <a:cubicBezTo>
                        <a:pt x="65" y="43"/>
                        <a:pt x="64" y="42"/>
                        <a:pt x="64" y="42"/>
                      </a:cubicBezTo>
                      <a:cubicBezTo>
                        <a:pt x="63" y="42"/>
                        <a:pt x="62" y="43"/>
                        <a:pt x="62" y="44"/>
                      </a:cubicBezTo>
                      <a:cubicBezTo>
                        <a:pt x="61" y="44"/>
                        <a:pt x="63" y="46"/>
                        <a:pt x="63" y="46"/>
                      </a:cubicBezTo>
                      <a:cubicBezTo>
                        <a:pt x="64" y="46"/>
                        <a:pt x="64" y="48"/>
                        <a:pt x="65" y="47"/>
                      </a:cubicBezTo>
                      <a:cubicBezTo>
                        <a:pt x="66" y="47"/>
                        <a:pt x="67" y="46"/>
                        <a:pt x="67" y="46"/>
                      </a:cubicBezTo>
                      <a:cubicBezTo>
                        <a:pt x="67" y="45"/>
                        <a:pt x="66" y="45"/>
                        <a:pt x="65" y="44"/>
                      </a:cubicBezTo>
                      <a:cubicBezTo>
                        <a:pt x="69" y="48"/>
                        <a:pt x="73" y="50"/>
                        <a:pt x="78" y="49"/>
                      </a:cubicBezTo>
                      <a:cubicBezTo>
                        <a:pt x="83" y="49"/>
                        <a:pt x="86" y="45"/>
                        <a:pt x="86" y="40"/>
                      </a:cubicBezTo>
                      <a:cubicBezTo>
                        <a:pt x="86" y="41"/>
                        <a:pt x="86" y="41"/>
                        <a:pt x="86" y="42"/>
                      </a:cubicBezTo>
                      <a:cubicBezTo>
                        <a:pt x="87" y="42"/>
                        <a:pt x="88" y="42"/>
                        <a:pt x="89" y="42"/>
                      </a:cubicBezTo>
                      <a:moveTo>
                        <a:pt x="80" y="39"/>
                      </a:moveTo>
                      <a:cubicBezTo>
                        <a:pt x="79" y="45"/>
                        <a:pt x="71" y="43"/>
                        <a:pt x="69" y="38"/>
                      </a:cubicBezTo>
                      <a:cubicBezTo>
                        <a:pt x="66" y="32"/>
                        <a:pt x="73" y="29"/>
                        <a:pt x="77" y="33"/>
                      </a:cubicBezTo>
                      <a:cubicBezTo>
                        <a:pt x="79" y="35"/>
                        <a:pt x="80" y="37"/>
                        <a:pt x="80" y="39"/>
                      </a:cubicBezTo>
                      <a:moveTo>
                        <a:pt x="76" y="49"/>
                      </a:moveTo>
                      <a:cubicBezTo>
                        <a:pt x="74" y="49"/>
                        <a:pt x="73" y="49"/>
                        <a:pt x="71" y="48"/>
                      </a:cubicBezTo>
                      <a:cubicBezTo>
                        <a:pt x="71" y="49"/>
                        <a:pt x="71" y="52"/>
                        <a:pt x="72" y="52"/>
                      </a:cubicBezTo>
                      <a:cubicBezTo>
                        <a:pt x="73" y="53"/>
                        <a:pt x="75" y="53"/>
                        <a:pt x="76" y="53"/>
                      </a:cubicBezTo>
                      <a:cubicBezTo>
                        <a:pt x="76" y="52"/>
                        <a:pt x="76" y="51"/>
                        <a:pt x="76" y="49"/>
                      </a:cubicBezTo>
                      <a:cubicBezTo>
                        <a:pt x="76" y="49"/>
                        <a:pt x="76" y="49"/>
                        <a:pt x="76" y="49"/>
                      </a:cubicBezTo>
                      <a:moveTo>
                        <a:pt x="22" y="36"/>
                      </a:move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3" y="37"/>
                        <a:pt x="24" y="38"/>
                        <a:pt x="24" y="38"/>
                      </a:cubicBezTo>
                      <a:cubicBezTo>
                        <a:pt x="25" y="39"/>
                        <a:pt x="25" y="39"/>
                        <a:pt x="26" y="38"/>
                      </a:cubicBezTo>
                      <a:cubicBezTo>
                        <a:pt x="27" y="38"/>
                        <a:pt x="28" y="37"/>
                        <a:pt x="28" y="36"/>
                      </a:cubicBezTo>
                      <a:cubicBezTo>
                        <a:pt x="27" y="35"/>
                        <a:pt x="26" y="34"/>
                        <a:pt x="26" y="33"/>
                      </a:cubicBezTo>
                      <a:cubicBezTo>
                        <a:pt x="25" y="34"/>
                        <a:pt x="24" y="35"/>
                        <a:pt x="22" y="36"/>
                      </a:cubicBezTo>
                      <a:moveTo>
                        <a:pt x="64" y="27"/>
                      </a:moveTo>
                      <a:cubicBezTo>
                        <a:pt x="65" y="26"/>
                        <a:pt x="67" y="26"/>
                        <a:pt x="68" y="25"/>
                      </a:cubicBezTo>
                      <a:cubicBezTo>
                        <a:pt x="67" y="24"/>
                        <a:pt x="67" y="24"/>
                        <a:pt x="66" y="23"/>
                      </a:cubicBezTo>
                      <a:cubicBezTo>
                        <a:pt x="65" y="22"/>
                        <a:pt x="65" y="22"/>
                        <a:pt x="64" y="23"/>
                      </a:cubicBezTo>
                      <a:cubicBezTo>
                        <a:pt x="64" y="23"/>
                        <a:pt x="62" y="24"/>
                        <a:pt x="62" y="25"/>
                      </a:cubicBezTo>
                      <a:cubicBezTo>
                        <a:pt x="63" y="26"/>
                        <a:pt x="63" y="27"/>
                        <a:pt x="64" y="28"/>
                      </a:cubicBezTo>
                      <a:cubicBezTo>
                        <a:pt x="64" y="28"/>
                        <a:pt x="64" y="28"/>
                        <a:pt x="64" y="27"/>
                      </a:cubicBezTo>
                      <a:moveTo>
                        <a:pt x="84" y="46"/>
                      </a:moveTo>
                      <a:cubicBezTo>
                        <a:pt x="83" y="47"/>
                        <a:pt x="82" y="48"/>
                        <a:pt x="80" y="49"/>
                      </a:cubicBezTo>
                      <a:cubicBezTo>
                        <a:pt x="81" y="49"/>
                        <a:pt x="82" y="50"/>
                        <a:pt x="83" y="51"/>
                      </a:cubicBezTo>
                      <a:cubicBezTo>
                        <a:pt x="84" y="52"/>
                        <a:pt x="84" y="51"/>
                        <a:pt x="85" y="51"/>
                      </a:cubicBezTo>
                      <a:cubicBezTo>
                        <a:pt x="85" y="50"/>
                        <a:pt x="87" y="49"/>
                        <a:pt x="86" y="49"/>
                      </a:cubicBezTo>
                      <a:cubicBezTo>
                        <a:pt x="86" y="48"/>
                        <a:pt x="85" y="47"/>
                        <a:pt x="84" y="46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moveTo>
                        <a:pt x="23" y="35"/>
                      </a:moveTo>
                      <a:cubicBezTo>
                        <a:pt x="26" y="34"/>
                        <a:pt x="28" y="31"/>
                        <a:pt x="28" y="28"/>
                      </a:cubicBezTo>
                      <a:cubicBezTo>
                        <a:pt x="28" y="28"/>
                        <a:pt x="28" y="29"/>
                        <a:pt x="28" y="29"/>
                      </a:cubicBezTo>
                      <a:cubicBezTo>
                        <a:pt x="28" y="29"/>
                        <a:pt x="29" y="29"/>
                        <a:pt x="30" y="29"/>
                      </a:cubicBezTo>
                      <a:cubicBezTo>
                        <a:pt x="31" y="29"/>
                        <a:pt x="31" y="28"/>
                        <a:pt x="31" y="27"/>
                      </a:cubicBezTo>
                      <a:cubicBezTo>
                        <a:pt x="31" y="26"/>
                        <a:pt x="31" y="25"/>
                        <a:pt x="30" y="25"/>
                      </a:cubicBezTo>
                      <a:cubicBezTo>
                        <a:pt x="29" y="25"/>
                        <a:pt x="28" y="24"/>
                        <a:pt x="27" y="24"/>
                      </a:cubicBezTo>
                      <a:cubicBezTo>
                        <a:pt x="28" y="25"/>
                        <a:pt x="28" y="26"/>
                        <a:pt x="28" y="27"/>
                      </a:cubicBezTo>
                      <a:cubicBezTo>
                        <a:pt x="28" y="23"/>
                        <a:pt x="26" y="21"/>
                        <a:pt x="25" y="18"/>
                      </a:cubicBezTo>
                      <a:cubicBezTo>
                        <a:pt x="25" y="19"/>
                        <a:pt x="25" y="19"/>
                        <a:pt x="26" y="20"/>
                      </a:cubicBezTo>
                      <a:cubicBezTo>
                        <a:pt x="26" y="19"/>
                        <a:pt x="27" y="18"/>
                        <a:pt x="27" y="17"/>
                      </a:cubicBezTo>
                      <a:cubicBezTo>
                        <a:pt x="28" y="17"/>
                        <a:pt x="26" y="15"/>
                        <a:pt x="26" y="15"/>
                      </a:cubicBezTo>
                      <a:cubicBezTo>
                        <a:pt x="25" y="15"/>
                        <a:pt x="25" y="13"/>
                        <a:pt x="24" y="14"/>
                      </a:cubicBezTo>
                      <a:cubicBezTo>
                        <a:pt x="24" y="14"/>
                        <a:pt x="23" y="15"/>
                        <a:pt x="22" y="15"/>
                      </a:cubicBezTo>
                      <a:cubicBezTo>
                        <a:pt x="23" y="16"/>
                        <a:pt x="23" y="17"/>
                        <a:pt x="24" y="18"/>
                      </a:cubicBezTo>
                      <a:cubicBezTo>
                        <a:pt x="22" y="15"/>
                        <a:pt x="19" y="13"/>
                        <a:pt x="16" y="12"/>
                      </a:cubicBezTo>
                      <a:cubicBezTo>
                        <a:pt x="17" y="13"/>
                        <a:pt x="17" y="13"/>
                        <a:pt x="18" y="13"/>
                      </a:cubicBezTo>
                      <a:cubicBezTo>
                        <a:pt x="18" y="12"/>
                        <a:pt x="18" y="11"/>
                        <a:pt x="18" y="10"/>
                      </a:cubicBezTo>
                      <a:cubicBezTo>
                        <a:pt x="18" y="9"/>
                        <a:pt x="16" y="9"/>
                        <a:pt x="16" y="9"/>
                      </a:cubicBezTo>
                      <a:cubicBezTo>
                        <a:pt x="15" y="9"/>
                        <a:pt x="14" y="8"/>
                        <a:pt x="13" y="8"/>
                      </a:cubicBezTo>
                      <a:cubicBezTo>
                        <a:pt x="13" y="10"/>
                        <a:pt x="13" y="11"/>
                        <a:pt x="13" y="12"/>
                      </a:cubicBezTo>
                      <a:cubicBezTo>
                        <a:pt x="14" y="12"/>
                        <a:pt x="14" y="12"/>
                        <a:pt x="15" y="12"/>
                      </a:cubicBezTo>
                      <a:cubicBezTo>
                        <a:pt x="11" y="12"/>
                        <a:pt x="6" y="13"/>
                        <a:pt x="4" y="17"/>
                      </a:cubicBezTo>
                      <a:cubicBezTo>
                        <a:pt x="2" y="22"/>
                        <a:pt x="4" y="27"/>
                        <a:pt x="6" y="31"/>
                      </a:cubicBezTo>
                      <a:cubicBezTo>
                        <a:pt x="6" y="30"/>
                        <a:pt x="6" y="29"/>
                        <a:pt x="5" y="29"/>
                      </a:cubicBezTo>
                      <a:cubicBezTo>
                        <a:pt x="5" y="30"/>
                        <a:pt x="4" y="30"/>
                        <a:pt x="3" y="31"/>
                      </a:cubicBezTo>
                      <a:cubicBezTo>
                        <a:pt x="3" y="31"/>
                        <a:pt x="5" y="33"/>
                        <a:pt x="5" y="33"/>
                      </a:cubicBezTo>
                      <a:cubicBezTo>
                        <a:pt x="5" y="34"/>
                        <a:pt x="6" y="35"/>
                        <a:pt x="6" y="35"/>
                      </a:cubicBezTo>
                      <a:cubicBezTo>
                        <a:pt x="7" y="34"/>
                        <a:pt x="8" y="34"/>
                        <a:pt x="9" y="33"/>
                      </a:cubicBezTo>
                      <a:cubicBezTo>
                        <a:pt x="8" y="33"/>
                        <a:pt x="8" y="32"/>
                        <a:pt x="7" y="31"/>
                      </a:cubicBezTo>
                      <a:cubicBezTo>
                        <a:pt x="11" y="36"/>
                        <a:pt x="18" y="39"/>
                        <a:pt x="23" y="35"/>
                      </a:cubicBezTo>
                      <a:moveTo>
                        <a:pt x="21" y="26"/>
                      </a:moveTo>
                      <a:cubicBezTo>
                        <a:pt x="21" y="32"/>
                        <a:pt x="13" y="31"/>
                        <a:pt x="10" y="26"/>
                      </a:cubicBezTo>
                      <a:cubicBezTo>
                        <a:pt x="7" y="20"/>
                        <a:pt x="14" y="16"/>
                        <a:pt x="19" y="20"/>
                      </a:cubicBezTo>
                      <a:cubicBezTo>
                        <a:pt x="20" y="21"/>
                        <a:pt x="21" y="24"/>
                        <a:pt x="21" y="26"/>
                      </a:cubicBezTo>
                      <a:moveTo>
                        <a:pt x="3" y="24"/>
                      </a:moveTo>
                      <a:cubicBezTo>
                        <a:pt x="3" y="22"/>
                        <a:pt x="3" y="20"/>
                        <a:pt x="4" y="19"/>
                      </a:cubicBezTo>
                      <a:cubicBezTo>
                        <a:pt x="3" y="19"/>
                        <a:pt x="1" y="19"/>
                        <a:pt x="0" y="19"/>
                      </a:cubicBezTo>
                      <a:cubicBezTo>
                        <a:pt x="0" y="19"/>
                        <a:pt x="0" y="22"/>
                        <a:pt x="0" y="23"/>
                      </a:cubicBezTo>
                      <a:cubicBezTo>
                        <a:pt x="1" y="23"/>
                        <a:pt x="3" y="24"/>
                        <a:pt x="3" y="24"/>
                      </a:cubicBezTo>
                      <a:moveTo>
                        <a:pt x="18" y="37"/>
                      </a:moveTo>
                      <a:cubicBezTo>
                        <a:pt x="16" y="37"/>
                        <a:pt x="14" y="36"/>
                        <a:pt x="13" y="36"/>
                      </a:cubicBezTo>
                      <a:cubicBezTo>
                        <a:pt x="13" y="36"/>
                        <a:pt x="13" y="39"/>
                        <a:pt x="13" y="40"/>
                      </a:cubicBezTo>
                      <a:cubicBezTo>
                        <a:pt x="14" y="40"/>
                        <a:pt x="17" y="40"/>
                        <a:pt x="18" y="41"/>
                      </a:cubicBezTo>
                      <a:cubicBezTo>
                        <a:pt x="18" y="39"/>
                        <a:pt x="18" y="38"/>
                        <a:pt x="1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moveTo>
                        <a:pt x="6" y="15"/>
                      </a:moveTo>
                      <a:cubicBezTo>
                        <a:pt x="7" y="14"/>
                        <a:pt x="8" y="13"/>
                        <a:pt x="9" y="13"/>
                      </a:cubicBezTo>
                      <a:cubicBezTo>
                        <a:pt x="9" y="12"/>
                        <a:pt x="8" y="11"/>
                        <a:pt x="7" y="10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4" y="11"/>
                        <a:pt x="3" y="11"/>
                        <a:pt x="4" y="12"/>
                      </a:cubicBezTo>
                      <a:cubicBezTo>
                        <a:pt x="4" y="13"/>
                        <a:pt x="5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moveTo>
                        <a:pt x="28" y="7"/>
                      </a:moveTo>
                      <a:cubicBezTo>
                        <a:pt x="29" y="8"/>
                        <a:pt x="30" y="9"/>
                        <a:pt x="31" y="11"/>
                      </a:cubicBezTo>
                      <a:cubicBezTo>
                        <a:pt x="32" y="11"/>
                        <a:pt x="37" y="10"/>
                        <a:pt x="38" y="10"/>
                      </a:cubicBezTo>
                      <a:cubicBezTo>
                        <a:pt x="39" y="10"/>
                        <a:pt x="41" y="9"/>
                        <a:pt x="41" y="10"/>
                      </a:cubicBezTo>
                      <a:cubicBezTo>
                        <a:pt x="41" y="10"/>
                        <a:pt x="42" y="11"/>
                        <a:pt x="42" y="11"/>
                      </a:cubicBezTo>
                      <a:cubicBezTo>
                        <a:pt x="43" y="12"/>
                        <a:pt x="43" y="13"/>
                        <a:pt x="44" y="14"/>
                      </a:cubicBezTo>
                      <a:cubicBezTo>
                        <a:pt x="46" y="15"/>
                        <a:pt x="49" y="16"/>
                        <a:pt x="51" y="15"/>
                      </a:cubicBezTo>
                      <a:cubicBezTo>
                        <a:pt x="52" y="15"/>
                        <a:pt x="52" y="14"/>
                        <a:pt x="53" y="14"/>
                      </a:cubicBezTo>
                      <a:cubicBezTo>
                        <a:pt x="54" y="13"/>
                        <a:pt x="58" y="16"/>
                        <a:pt x="58" y="17"/>
                      </a:cubicBezTo>
                      <a:cubicBezTo>
                        <a:pt x="59" y="17"/>
                        <a:pt x="60" y="18"/>
                        <a:pt x="61" y="19"/>
                      </a:cubicBezTo>
                      <a:cubicBezTo>
                        <a:pt x="61" y="19"/>
                        <a:pt x="62" y="18"/>
                        <a:pt x="63" y="18"/>
                      </a:cubicBezTo>
                      <a:cubicBezTo>
                        <a:pt x="64" y="18"/>
                        <a:pt x="65" y="17"/>
                        <a:pt x="66" y="17"/>
                      </a:cubicBezTo>
                      <a:cubicBezTo>
                        <a:pt x="63" y="14"/>
                        <a:pt x="60" y="12"/>
                        <a:pt x="57" y="10"/>
                      </a:cubicBezTo>
                      <a:cubicBezTo>
                        <a:pt x="56" y="9"/>
                        <a:pt x="55" y="9"/>
                        <a:pt x="55" y="9"/>
                      </a:cubicBezTo>
                      <a:cubicBezTo>
                        <a:pt x="54" y="8"/>
                        <a:pt x="54" y="7"/>
                        <a:pt x="54" y="6"/>
                      </a:cubicBezTo>
                      <a:cubicBezTo>
                        <a:pt x="53" y="5"/>
                        <a:pt x="52" y="4"/>
                        <a:pt x="51" y="3"/>
                      </a:cubicBezTo>
                      <a:cubicBezTo>
                        <a:pt x="49" y="1"/>
                        <a:pt x="46" y="0"/>
                        <a:pt x="44" y="1"/>
                      </a:cubicBezTo>
                      <a:cubicBezTo>
                        <a:pt x="43" y="1"/>
                        <a:pt x="42" y="2"/>
                        <a:pt x="41" y="3"/>
                      </a:cubicBezTo>
                      <a:cubicBezTo>
                        <a:pt x="41" y="4"/>
                        <a:pt x="41" y="5"/>
                        <a:pt x="40" y="5"/>
                      </a:cubicBezTo>
                      <a:cubicBezTo>
                        <a:pt x="39" y="5"/>
                        <a:pt x="38" y="5"/>
                        <a:pt x="37" y="5"/>
                      </a:cubicBezTo>
                      <a:cubicBezTo>
                        <a:pt x="34" y="5"/>
                        <a:pt x="30" y="5"/>
                        <a:pt x="27" y="7"/>
                      </a:cubicBezTo>
                      <a:cubicBezTo>
                        <a:pt x="27" y="7"/>
                        <a:pt x="28" y="7"/>
                        <a:pt x="28" y="7"/>
                      </a:cubicBezTo>
                      <a:moveTo>
                        <a:pt x="66" y="53"/>
                      </a:moveTo>
                      <a:cubicBezTo>
                        <a:pt x="65" y="52"/>
                        <a:pt x="63" y="51"/>
                        <a:pt x="62" y="50"/>
                      </a:cubicBezTo>
                      <a:cubicBezTo>
                        <a:pt x="62" y="50"/>
                        <a:pt x="57" y="52"/>
                        <a:pt x="56" y="52"/>
                      </a:cubicBezTo>
                      <a:cubicBezTo>
                        <a:pt x="55" y="52"/>
                        <a:pt x="54" y="53"/>
                        <a:pt x="53" y="52"/>
                      </a:cubicBezTo>
                      <a:cubicBezTo>
                        <a:pt x="53" y="52"/>
                        <a:pt x="53" y="51"/>
                        <a:pt x="52" y="51"/>
                      </a:cubicBezTo>
                      <a:cubicBezTo>
                        <a:pt x="52" y="50"/>
                        <a:pt x="51" y="49"/>
                        <a:pt x="50" y="48"/>
                      </a:cubicBezTo>
                      <a:cubicBezTo>
                        <a:pt x="48" y="47"/>
                        <a:pt x="45" y="47"/>
                        <a:pt x="43" y="48"/>
                      </a:cubicBezTo>
                      <a:cubicBezTo>
                        <a:pt x="42" y="48"/>
                        <a:pt x="42" y="49"/>
                        <a:pt x="42" y="49"/>
                      </a:cubicBezTo>
                      <a:cubicBezTo>
                        <a:pt x="41" y="50"/>
                        <a:pt x="41" y="51"/>
                        <a:pt x="40" y="50"/>
                      </a:cubicBezTo>
                      <a:cubicBezTo>
                        <a:pt x="38" y="50"/>
                        <a:pt x="37" y="49"/>
                        <a:pt x="35" y="48"/>
                      </a:cubicBezTo>
                      <a:cubicBezTo>
                        <a:pt x="33" y="47"/>
                        <a:pt x="31" y="45"/>
                        <a:pt x="30" y="44"/>
                      </a:cubicBezTo>
                      <a:cubicBezTo>
                        <a:pt x="29" y="43"/>
                        <a:pt x="25" y="45"/>
                        <a:pt x="24" y="45"/>
                      </a:cubicBezTo>
                      <a:cubicBezTo>
                        <a:pt x="28" y="48"/>
                        <a:pt x="32" y="52"/>
                        <a:pt x="37" y="54"/>
                      </a:cubicBezTo>
                      <a:cubicBezTo>
                        <a:pt x="38" y="55"/>
                        <a:pt x="39" y="55"/>
                        <a:pt x="40" y="55"/>
                      </a:cubicBezTo>
                      <a:cubicBezTo>
                        <a:pt x="41" y="56"/>
                        <a:pt x="41" y="57"/>
                        <a:pt x="42" y="58"/>
                      </a:cubicBezTo>
                      <a:cubicBezTo>
                        <a:pt x="42" y="59"/>
                        <a:pt x="43" y="60"/>
                        <a:pt x="44" y="61"/>
                      </a:cubicBezTo>
                      <a:cubicBezTo>
                        <a:pt x="47" y="62"/>
                        <a:pt x="50" y="63"/>
                        <a:pt x="52" y="61"/>
                      </a:cubicBezTo>
                      <a:cubicBezTo>
                        <a:pt x="53" y="61"/>
                        <a:pt x="54" y="60"/>
                        <a:pt x="54" y="59"/>
                      </a:cubicBezTo>
                      <a:cubicBezTo>
                        <a:pt x="54" y="57"/>
                        <a:pt x="57" y="58"/>
                        <a:pt x="59" y="57"/>
                      </a:cubicBezTo>
                      <a:cubicBezTo>
                        <a:pt x="62" y="57"/>
                        <a:pt x="65" y="56"/>
                        <a:pt x="67" y="54"/>
                      </a:cubicBezTo>
                      <a:cubicBezTo>
                        <a:pt x="67" y="54"/>
                        <a:pt x="66" y="53"/>
                        <a:pt x="66" y="53"/>
                      </a:cubicBezTo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9" name="TextBox 488"/>
              <p:cNvSpPr txBox="1"/>
              <p:nvPr/>
            </p:nvSpPr>
            <p:spPr>
              <a:xfrm>
                <a:off x="7884368" y="4068127"/>
                <a:ext cx="360040" cy="215444"/>
              </a:xfrm>
              <a:prstGeom prst="rect">
                <a:avLst/>
              </a:prstGeom>
              <a:ln w="127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latin typeface="Calibri" pitchFamily="34" charset="0"/>
                    <a:ea typeface="宋体" pitchFamily="2" charset="-122"/>
                  </a:rPr>
                  <a:t>PC</a:t>
                </a:r>
                <a:endParaRPr lang="zh-CN" altLang="en-US" sz="800" dirty="0">
                  <a:latin typeface="Calibri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40" name="TextBox 539"/>
            <p:cNvSpPr txBox="1"/>
            <p:nvPr/>
          </p:nvSpPr>
          <p:spPr>
            <a:xfrm>
              <a:off x="9076904" y="3717032"/>
              <a:ext cx="7681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District Office</a:t>
              </a:r>
              <a:endParaRPr lang="zh-CN" altLang="en-US" sz="800" b="1" dirty="0"/>
            </a:p>
          </p:txBody>
        </p:sp>
        <p:cxnSp>
          <p:nvCxnSpPr>
            <p:cNvPr id="555" name="直接连接符 554"/>
            <p:cNvCxnSpPr>
              <a:stCxn id="330" idx="3"/>
              <a:endCxn id="550" idx="1"/>
            </p:cNvCxnSpPr>
            <p:nvPr/>
          </p:nvCxnSpPr>
          <p:spPr bwMode="auto">
            <a:xfrm>
              <a:off x="5650846" y="1736813"/>
              <a:ext cx="445154" cy="1011"/>
            </a:xfrm>
            <a:prstGeom prst="line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组合 560"/>
            <p:cNvGrpSpPr/>
            <p:nvPr/>
          </p:nvGrpSpPr>
          <p:grpSpPr>
            <a:xfrm>
              <a:off x="6023992" y="1412776"/>
              <a:ext cx="648072" cy="575484"/>
              <a:chOff x="4572000" y="1412776"/>
              <a:chExt cx="648072" cy="575484"/>
            </a:xfrm>
          </p:grpSpPr>
          <p:grpSp>
            <p:nvGrpSpPr>
              <p:cNvPr id="42" name="组合 72"/>
              <p:cNvGrpSpPr/>
              <p:nvPr/>
            </p:nvGrpSpPr>
            <p:grpSpPr>
              <a:xfrm>
                <a:off x="4644008" y="1473457"/>
                <a:ext cx="488547" cy="352487"/>
                <a:chOff x="6084168" y="2276872"/>
                <a:chExt cx="832750" cy="720080"/>
              </a:xfrm>
            </p:grpSpPr>
            <p:pic>
              <p:nvPicPr>
                <p:cNvPr id="545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0841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6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2365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7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3889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8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5413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9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6937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0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0841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1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2365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2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3889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3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5413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4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693768" y="2636912"/>
                  <a:ext cx="223150" cy="36004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44" name="TextBox 543"/>
              <p:cNvSpPr txBox="1"/>
              <p:nvPr/>
            </p:nvSpPr>
            <p:spPr>
              <a:xfrm>
                <a:off x="4572000" y="1772816"/>
                <a:ext cx="57419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rgbClr val="000099"/>
                    </a:solidFill>
                  </a:rPr>
                  <a:t>NICTC DC</a:t>
                </a:r>
                <a:endParaRPr lang="zh-CN" altLang="en-US" sz="8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 bwMode="auto">
              <a:xfrm>
                <a:off x="4572000" y="1412776"/>
                <a:ext cx="648072" cy="539849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  <a:prstDash val="sysDot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80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43" name="组合 562"/>
            <p:cNvGrpSpPr/>
            <p:nvPr/>
          </p:nvGrpSpPr>
          <p:grpSpPr>
            <a:xfrm>
              <a:off x="7392144" y="980728"/>
              <a:ext cx="648072" cy="575484"/>
              <a:chOff x="4572000" y="1412776"/>
              <a:chExt cx="648072" cy="575484"/>
            </a:xfrm>
          </p:grpSpPr>
          <p:grpSp>
            <p:nvGrpSpPr>
              <p:cNvPr id="44" name="组合 72"/>
              <p:cNvGrpSpPr/>
              <p:nvPr/>
            </p:nvGrpSpPr>
            <p:grpSpPr>
              <a:xfrm>
                <a:off x="4644008" y="1473457"/>
                <a:ext cx="488547" cy="352487"/>
                <a:chOff x="6084168" y="2276872"/>
                <a:chExt cx="832750" cy="720080"/>
              </a:xfrm>
            </p:grpSpPr>
            <p:pic>
              <p:nvPicPr>
                <p:cNvPr id="567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0841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8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2365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9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3889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0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5413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1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693768" y="227687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2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0841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3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2365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4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3889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5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541368" y="2636912"/>
                  <a:ext cx="223150" cy="360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6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693768" y="2636912"/>
                  <a:ext cx="223150" cy="36004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65" name="TextBox 564"/>
              <p:cNvSpPr txBox="1"/>
              <p:nvPr/>
            </p:nvSpPr>
            <p:spPr>
              <a:xfrm>
                <a:off x="4644008" y="1772816"/>
                <a:ext cx="44275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rgbClr val="000099"/>
                    </a:solidFill>
                  </a:rPr>
                  <a:t>DR DC</a:t>
                </a:r>
                <a:endParaRPr lang="zh-CN" altLang="en-US" sz="8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 bwMode="auto">
              <a:xfrm>
                <a:off x="4572000" y="1412776"/>
                <a:ext cx="648072" cy="539849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  <a:prstDash val="sysDot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800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483" name="Text Box 118"/>
            <p:cNvSpPr txBox="1">
              <a:spLocks noChangeArrowheads="1"/>
            </p:cNvSpPr>
            <p:nvPr/>
          </p:nvSpPr>
          <p:spPr bwMode="auto">
            <a:xfrm>
              <a:off x="5015880" y="2924944"/>
              <a:ext cx="504056" cy="2030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9173" tIns="39586" rIns="79173" bIns="39586">
              <a:spAutoFit/>
            </a:bodyPr>
            <a:lstStyle/>
            <a:p>
              <a:pPr defTabSz="801688">
                <a:spcBef>
                  <a:spcPct val="50000"/>
                </a:spcBef>
              </a:pPr>
              <a:r>
                <a:rPr lang="en-US" altLang="zh-CN" sz="800" dirty="0"/>
                <a:t>NE40E</a:t>
              </a:r>
            </a:p>
          </p:txBody>
        </p:sp>
        <p:sp>
          <p:nvSpPr>
            <p:cNvPr id="563" name="云形 562"/>
            <p:cNvSpPr/>
            <p:nvPr/>
          </p:nvSpPr>
          <p:spPr bwMode="auto">
            <a:xfrm>
              <a:off x="5231904" y="3789040"/>
              <a:ext cx="936104" cy="360040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latin typeface="Arial" charset="0"/>
                  <a:ea typeface="宋体" charset="-122"/>
                </a:rPr>
                <a:t>Transmission</a:t>
              </a:r>
              <a:endParaRPr lang="zh-CN" altLang="en-US" sz="800" dirty="0">
                <a:latin typeface="Arial" charset="0"/>
                <a:ea typeface="宋体" charset="-122"/>
              </a:endParaRPr>
            </a:p>
          </p:txBody>
        </p:sp>
        <p:sp>
          <p:nvSpPr>
            <p:cNvPr id="564" name="云形 563"/>
            <p:cNvSpPr/>
            <p:nvPr/>
          </p:nvSpPr>
          <p:spPr bwMode="auto">
            <a:xfrm>
              <a:off x="4223792" y="5445224"/>
              <a:ext cx="936104" cy="360040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latin typeface="Arial" charset="0"/>
                  <a:ea typeface="宋体" charset="-122"/>
                </a:rPr>
                <a:t>Transmission</a:t>
              </a:r>
              <a:endParaRPr lang="zh-CN" altLang="en-US" sz="800" dirty="0">
                <a:latin typeface="Arial" charset="0"/>
                <a:ea typeface="宋体" charset="-122"/>
              </a:endParaRPr>
            </a:p>
          </p:txBody>
        </p:sp>
        <p:sp>
          <p:nvSpPr>
            <p:cNvPr id="561" name="矩形 560"/>
            <p:cNvSpPr/>
            <p:nvPr/>
          </p:nvSpPr>
          <p:spPr bwMode="auto">
            <a:xfrm>
              <a:off x="2422450" y="5711770"/>
              <a:ext cx="1369294" cy="45353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sp>
          <p:nvSpPr>
            <p:cNvPr id="578" name="TextBox 577"/>
            <p:cNvSpPr txBox="1"/>
            <p:nvPr/>
          </p:nvSpPr>
          <p:spPr>
            <a:xfrm>
              <a:off x="2423593" y="5661248"/>
              <a:ext cx="8755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err="1"/>
                <a:t>Upazila</a:t>
              </a:r>
              <a:r>
                <a:rPr lang="en-US" altLang="zh-CN" sz="800" b="1" dirty="0"/>
                <a:t> Office</a:t>
              </a:r>
              <a:endParaRPr lang="zh-CN" altLang="en-US" sz="800" b="1" dirty="0"/>
            </a:p>
          </p:txBody>
        </p:sp>
        <p:sp>
          <p:nvSpPr>
            <p:cNvPr id="580" name="矩形 579"/>
            <p:cNvSpPr/>
            <p:nvPr/>
          </p:nvSpPr>
          <p:spPr bwMode="auto">
            <a:xfrm>
              <a:off x="2423592" y="4869160"/>
              <a:ext cx="1368152" cy="72008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>
                <a:latin typeface="Arial" charset="0"/>
                <a:ea typeface="宋体" charset="-122"/>
              </a:endParaRPr>
            </a:p>
          </p:txBody>
        </p:sp>
        <p:sp>
          <p:nvSpPr>
            <p:cNvPr id="581" name="TextBox 580"/>
            <p:cNvSpPr txBox="1"/>
            <p:nvPr/>
          </p:nvSpPr>
          <p:spPr>
            <a:xfrm>
              <a:off x="2999656" y="6021288"/>
              <a:ext cx="792088" cy="338554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Access Router</a:t>
              </a:r>
            </a:p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      AR157</a:t>
              </a:r>
              <a:endParaRPr lang="zh-CN" altLang="en-US" sz="800" dirty="0">
                <a:latin typeface="Calibri" pitchFamily="34" charset="0"/>
                <a:ea typeface="宋体" pitchFamily="2" charset="-122"/>
              </a:endParaRPr>
            </a:p>
          </p:txBody>
        </p:sp>
        <p:cxnSp>
          <p:nvCxnSpPr>
            <p:cNvPr id="583" name="直接连接符 582"/>
            <p:cNvCxnSpPr>
              <a:endCxn id="560" idx="3"/>
            </p:cNvCxnSpPr>
            <p:nvPr/>
          </p:nvCxnSpPr>
          <p:spPr bwMode="auto">
            <a:xfrm flipH="1">
              <a:off x="3014927" y="5229201"/>
              <a:ext cx="416778" cy="585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0" name="Picture 18" descr="D:\KeyShot\KeyShot\Renderings\0826\rp_0826.61 nowheel 副本.jpg"/>
            <p:cNvPicPr>
              <a:picLocks noChangeAspect="1" noChangeArrowheads="1"/>
            </p:cNvPicPr>
            <p:nvPr/>
          </p:nvPicPr>
          <p:blipFill>
            <a:blip r:embed="rId4" cstate="print"/>
            <a:srcRect l="28983" t="6667" r="30374"/>
            <a:stretch>
              <a:fillRect/>
            </a:stretch>
          </p:blipFill>
          <p:spPr bwMode="auto">
            <a:xfrm>
              <a:off x="2567609" y="4941168"/>
              <a:ext cx="447319" cy="57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" name="TextBox 583"/>
            <p:cNvSpPr txBox="1"/>
            <p:nvPr/>
          </p:nvSpPr>
          <p:spPr>
            <a:xfrm>
              <a:off x="2351584" y="5303644"/>
              <a:ext cx="720080" cy="338554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Video Conference</a:t>
              </a:r>
              <a:endParaRPr lang="zh-CN" altLang="en-US" sz="800" dirty="0">
                <a:latin typeface="Calibri" pitchFamily="34" charset="0"/>
                <a:ea typeface="宋体" pitchFamily="2" charset="-122"/>
              </a:endParaRPr>
            </a:p>
          </p:txBody>
        </p:sp>
        <p:grpSp>
          <p:nvGrpSpPr>
            <p:cNvPr id="585" name="Group 437"/>
            <p:cNvGrpSpPr>
              <a:grpSpLocks noChangeAspect="1"/>
            </p:cNvGrpSpPr>
            <p:nvPr/>
          </p:nvGrpSpPr>
          <p:grpSpPr bwMode="auto">
            <a:xfrm>
              <a:off x="2495601" y="5865311"/>
              <a:ext cx="231775" cy="222250"/>
              <a:chOff x="239" y="6081"/>
              <a:chExt cx="584" cy="560"/>
            </a:xfrm>
          </p:grpSpPr>
          <p:sp>
            <p:nvSpPr>
              <p:cNvPr id="586" name="Freeform 438"/>
              <p:cNvSpPr>
                <a:spLocks noChangeAspect="1"/>
              </p:cNvSpPr>
              <p:nvPr/>
            </p:nvSpPr>
            <p:spPr bwMode="auto">
              <a:xfrm>
                <a:off x="469" y="6129"/>
                <a:ext cx="266" cy="49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73" y="13"/>
                  </a:cxn>
                  <a:cxn ang="0">
                    <a:pos x="0" y="193"/>
                  </a:cxn>
                  <a:cxn ang="0">
                    <a:pos x="7" y="222"/>
                  </a:cxn>
                  <a:cxn ang="0">
                    <a:pos x="107" y="246"/>
                  </a:cxn>
                  <a:cxn ang="0">
                    <a:pos x="114" y="0"/>
                  </a:cxn>
                </a:cxnLst>
                <a:rect l="0" t="0" r="r" b="b"/>
                <a:pathLst>
                  <a:path w="133" h="246">
                    <a:moveTo>
                      <a:pt x="114" y="0"/>
                    </a:moveTo>
                    <a:cubicBezTo>
                      <a:pt x="73" y="13"/>
                      <a:pt x="73" y="13"/>
                      <a:pt x="73" y="1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7" y="222"/>
                      <a:pt x="7" y="222"/>
                      <a:pt x="7" y="222"/>
                    </a:cubicBezTo>
                    <a:cubicBezTo>
                      <a:pt x="41" y="230"/>
                      <a:pt x="73" y="238"/>
                      <a:pt x="107" y="246"/>
                    </a:cubicBezTo>
                    <a:cubicBezTo>
                      <a:pt x="125" y="170"/>
                      <a:pt x="133" y="94"/>
                      <a:pt x="114" y="0"/>
                    </a:cubicBezTo>
                  </a:path>
                </a:pathLst>
              </a:cu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" name="Freeform 439"/>
              <p:cNvSpPr>
                <a:spLocks noChangeAspect="1"/>
              </p:cNvSpPr>
              <p:nvPr/>
            </p:nvSpPr>
            <p:spPr bwMode="auto">
              <a:xfrm>
                <a:off x="499" y="6589"/>
                <a:ext cx="84" cy="52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36"/>
                  </a:cxn>
                  <a:cxn ang="0">
                    <a:pos x="0" y="52"/>
                  </a:cxn>
                  <a:cxn ang="0">
                    <a:pos x="84" y="16"/>
                  </a:cxn>
                  <a:cxn ang="0">
                    <a:pos x="84" y="0"/>
                  </a:cxn>
                </a:cxnLst>
                <a:rect l="0" t="0" r="r" b="b"/>
                <a:pathLst>
                  <a:path w="84" h="52">
                    <a:moveTo>
                      <a:pt x="84" y="0"/>
                    </a:moveTo>
                    <a:lnTo>
                      <a:pt x="0" y="36"/>
                    </a:lnTo>
                    <a:lnTo>
                      <a:pt x="0" y="52"/>
                    </a:lnTo>
                    <a:lnTo>
                      <a:pt x="84" y="1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" name="Freeform 440"/>
              <p:cNvSpPr>
                <a:spLocks noChangeAspect="1"/>
              </p:cNvSpPr>
              <p:nvPr/>
            </p:nvSpPr>
            <p:spPr bwMode="auto">
              <a:xfrm>
                <a:off x="499" y="6589"/>
                <a:ext cx="84" cy="52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36"/>
                  </a:cxn>
                  <a:cxn ang="0">
                    <a:pos x="0" y="52"/>
                  </a:cxn>
                  <a:cxn ang="0">
                    <a:pos x="84" y="16"/>
                  </a:cxn>
                  <a:cxn ang="0">
                    <a:pos x="84" y="0"/>
                  </a:cxn>
                </a:cxnLst>
                <a:rect l="0" t="0" r="r" b="b"/>
                <a:pathLst>
                  <a:path w="84" h="52">
                    <a:moveTo>
                      <a:pt x="84" y="0"/>
                    </a:moveTo>
                    <a:lnTo>
                      <a:pt x="0" y="36"/>
                    </a:lnTo>
                    <a:lnTo>
                      <a:pt x="0" y="52"/>
                    </a:lnTo>
                    <a:lnTo>
                      <a:pt x="84" y="16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" name="Freeform 441"/>
              <p:cNvSpPr>
                <a:spLocks noChangeAspect="1"/>
              </p:cNvSpPr>
              <p:nvPr/>
            </p:nvSpPr>
            <p:spPr bwMode="auto">
              <a:xfrm>
                <a:off x="295" y="6517"/>
                <a:ext cx="288" cy="10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02" y="0"/>
                  </a:cxn>
                  <a:cxn ang="0">
                    <a:pos x="288" y="72"/>
                  </a:cxn>
                  <a:cxn ang="0">
                    <a:pos x="204" y="108"/>
                  </a:cxn>
                  <a:cxn ang="0">
                    <a:pos x="0" y="36"/>
                  </a:cxn>
                </a:cxnLst>
                <a:rect l="0" t="0" r="r" b="b"/>
                <a:pathLst>
                  <a:path w="288" h="108">
                    <a:moveTo>
                      <a:pt x="0" y="36"/>
                    </a:moveTo>
                    <a:lnTo>
                      <a:pt x="102" y="0"/>
                    </a:lnTo>
                    <a:lnTo>
                      <a:pt x="288" y="72"/>
                    </a:lnTo>
                    <a:lnTo>
                      <a:pt x="204" y="10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" name="Freeform 442"/>
              <p:cNvSpPr>
                <a:spLocks noChangeAspect="1"/>
              </p:cNvSpPr>
              <p:nvPr/>
            </p:nvSpPr>
            <p:spPr bwMode="auto">
              <a:xfrm>
                <a:off x="295" y="6517"/>
                <a:ext cx="288" cy="10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02" y="0"/>
                  </a:cxn>
                  <a:cxn ang="0">
                    <a:pos x="288" y="72"/>
                  </a:cxn>
                  <a:cxn ang="0">
                    <a:pos x="204" y="108"/>
                  </a:cxn>
                  <a:cxn ang="0">
                    <a:pos x="0" y="36"/>
                  </a:cxn>
                </a:cxnLst>
                <a:rect l="0" t="0" r="r" b="b"/>
                <a:pathLst>
                  <a:path w="288" h="108">
                    <a:moveTo>
                      <a:pt x="0" y="36"/>
                    </a:moveTo>
                    <a:lnTo>
                      <a:pt x="102" y="0"/>
                    </a:lnTo>
                    <a:lnTo>
                      <a:pt x="288" y="72"/>
                    </a:lnTo>
                    <a:lnTo>
                      <a:pt x="204" y="108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" name="Freeform 443"/>
              <p:cNvSpPr>
                <a:spLocks noChangeAspect="1"/>
              </p:cNvSpPr>
              <p:nvPr/>
            </p:nvSpPr>
            <p:spPr bwMode="auto">
              <a:xfrm>
                <a:off x="295" y="6553"/>
                <a:ext cx="204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72"/>
                  </a:cxn>
                  <a:cxn ang="0">
                    <a:pos x="204" y="88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04" h="88">
                    <a:moveTo>
                      <a:pt x="0" y="0"/>
                    </a:moveTo>
                    <a:lnTo>
                      <a:pt x="204" y="72"/>
                    </a:lnTo>
                    <a:lnTo>
                      <a:pt x="204" y="8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" name="Freeform 444"/>
              <p:cNvSpPr>
                <a:spLocks noChangeAspect="1"/>
              </p:cNvSpPr>
              <p:nvPr/>
            </p:nvSpPr>
            <p:spPr bwMode="auto">
              <a:xfrm>
                <a:off x="295" y="6553"/>
                <a:ext cx="204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4" y="72"/>
                  </a:cxn>
                  <a:cxn ang="0">
                    <a:pos x="204" y="88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204" h="88">
                    <a:moveTo>
                      <a:pt x="0" y="0"/>
                    </a:moveTo>
                    <a:lnTo>
                      <a:pt x="204" y="72"/>
                    </a:lnTo>
                    <a:lnTo>
                      <a:pt x="204" y="88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" name="Freeform 445"/>
              <p:cNvSpPr>
                <a:spLocks noChangeAspect="1"/>
              </p:cNvSpPr>
              <p:nvPr/>
            </p:nvSpPr>
            <p:spPr bwMode="auto">
              <a:xfrm>
                <a:off x="683" y="6129"/>
                <a:ext cx="140" cy="49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5" y="12"/>
                  </a:cxn>
                  <a:cxn ang="0">
                    <a:pos x="67" y="15"/>
                  </a:cxn>
                  <a:cxn ang="0">
                    <a:pos x="65" y="73"/>
                  </a:cxn>
                  <a:cxn ang="0">
                    <a:pos x="70" y="78"/>
                  </a:cxn>
                  <a:cxn ang="0">
                    <a:pos x="60" y="227"/>
                  </a:cxn>
                  <a:cxn ang="0">
                    <a:pos x="0" y="246"/>
                  </a:cxn>
                  <a:cxn ang="0">
                    <a:pos x="13" y="73"/>
                  </a:cxn>
                  <a:cxn ang="0">
                    <a:pos x="7" y="0"/>
                  </a:cxn>
                </a:cxnLst>
                <a:rect l="0" t="0" r="r" b="b"/>
                <a:pathLst>
                  <a:path w="70" h="246">
                    <a:moveTo>
                      <a:pt x="7" y="0"/>
                    </a:move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2"/>
                      <a:pt x="67" y="13"/>
                      <a:pt x="67" y="15"/>
                    </a:cubicBezTo>
                    <a:cubicBezTo>
                      <a:pt x="67" y="17"/>
                      <a:pt x="65" y="73"/>
                      <a:pt x="65" y="73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0" y="227"/>
                      <a:pt x="60" y="227"/>
                      <a:pt x="60" y="22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6"/>
                      <a:pt x="10" y="107"/>
                      <a:pt x="13" y="7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3DB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" name="Freeform 446"/>
              <p:cNvSpPr>
                <a:spLocks noChangeAspect="1"/>
              </p:cNvSpPr>
              <p:nvPr/>
            </p:nvSpPr>
            <p:spPr bwMode="auto">
              <a:xfrm>
                <a:off x="681" y="6577"/>
                <a:ext cx="122" cy="44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0" y="22"/>
                  </a:cxn>
                  <a:cxn ang="0">
                    <a:pos x="61" y="3"/>
                  </a:cxn>
                  <a:cxn ang="0">
                    <a:pos x="61" y="0"/>
                  </a:cxn>
                  <a:cxn ang="0">
                    <a:pos x="1" y="18"/>
                  </a:cxn>
                </a:cxnLst>
                <a:rect l="0" t="0" r="r" b="b"/>
                <a:pathLst>
                  <a:path w="61" h="22">
                    <a:moveTo>
                      <a:pt x="1" y="18"/>
                    </a:moveTo>
                    <a:cubicBezTo>
                      <a:pt x="1" y="20"/>
                      <a:pt x="0" y="22"/>
                      <a:pt x="0" y="22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0"/>
                      <a:pt x="61" y="0"/>
                      <a:pt x="61" y="0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" name="Freeform 447"/>
              <p:cNvSpPr>
                <a:spLocks noChangeAspect="1"/>
              </p:cNvSpPr>
              <p:nvPr/>
            </p:nvSpPr>
            <p:spPr bwMode="auto">
              <a:xfrm>
                <a:off x="673" y="6129"/>
                <a:ext cx="36" cy="492"/>
              </a:xfrm>
              <a:custGeom>
                <a:avLst/>
                <a:gdLst/>
                <a:ahLst/>
                <a:cxnLst>
                  <a:cxn ang="0">
                    <a:pos x="5" y="246"/>
                  </a:cxn>
                  <a:cxn ang="0">
                    <a:pos x="18" y="72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13" y="72"/>
                  </a:cxn>
                  <a:cxn ang="0">
                    <a:pos x="0" y="245"/>
                  </a:cxn>
                  <a:cxn ang="0">
                    <a:pos x="5" y="246"/>
                  </a:cxn>
                </a:cxnLst>
                <a:rect l="0" t="0" r="r" b="b"/>
                <a:pathLst>
                  <a:path w="18" h="246">
                    <a:moveTo>
                      <a:pt x="5" y="246"/>
                    </a:moveTo>
                    <a:cubicBezTo>
                      <a:pt x="6" y="231"/>
                      <a:pt x="15" y="104"/>
                      <a:pt x="18" y="7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0" y="106"/>
                      <a:pt x="0" y="245"/>
                      <a:pt x="0" y="245"/>
                    </a:cubicBezTo>
                    <a:lnTo>
                      <a:pt x="5" y="24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" name="Freeform 448"/>
              <p:cNvSpPr>
                <a:spLocks noChangeAspect="1"/>
              </p:cNvSpPr>
              <p:nvPr/>
            </p:nvSpPr>
            <p:spPr bwMode="auto">
              <a:xfrm>
                <a:off x="709" y="6265"/>
                <a:ext cx="114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14" y="22"/>
                  </a:cxn>
                  <a:cxn ang="0">
                    <a:pos x="104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22">
                    <a:moveTo>
                      <a:pt x="0" y="0"/>
                    </a:moveTo>
                    <a:lnTo>
                      <a:pt x="0" y="10"/>
                    </a:lnTo>
                    <a:lnTo>
                      <a:pt x="114" y="22"/>
                    </a:lnTo>
                    <a:lnTo>
                      <a:pt x="10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" name="Freeform 449"/>
              <p:cNvSpPr>
                <a:spLocks noChangeAspect="1"/>
              </p:cNvSpPr>
              <p:nvPr/>
            </p:nvSpPr>
            <p:spPr bwMode="auto">
              <a:xfrm>
                <a:off x="709" y="6265"/>
                <a:ext cx="114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14" y="22"/>
                  </a:cxn>
                  <a:cxn ang="0">
                    <a:pos x="104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22">
                    <a:moveTo>
                      <a:pt x="0" y="0"/>
                    </a:moveTo>
                    <a:lnTo>
                      <a:pt x="0" y="10"/>
                    </a:lnTo>
                    <a:lnTo>
                      <a:pt x="114" y="22"/>
                    </a:lnTo>
                    <a:lnTo>
                      <a:pt x="104" y="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" name="Freeform 450"/>
              <p:cNvSpPr>
                <a:spLocks noChangeAspect="1"/>
              </p:cNvSpPr>
              <p:nvPr/>
            </p:nvSpPr>
            <p:spPr bwMode="auto">
              <a:xfrm>
                <a:off x="719" y="6161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4"/>
                  </a:cxn>
                  <a:cxn ang="0">
                    <a:pos x="88" y="26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4"/>
                    </a:lnTo>
                    <a:lnTo>
                      <a:pt x="88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" name="Freeform 451"/>
              <p:cNvSpPr>
                <a:spLocks noChangeAspect="1"/>
              </p:cNvSpPr>
              <p:nvPr/>
            </p:nvSpPr>
            <p:spPr bwMode="auto">
              <a:xfrm>
                <a:off x="719" y="6161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4"/>
                  </a:cxn>
                  <a:cxn ang="0">
                    <a:pos x="88" y="26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4"/>
                    </a:lnTo>
                    <a:lnTo>
                      <a:pt x="88" y="26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" name="Freeform 452"/>
              <p:cNvSpPr>
                <a:spLocks noChangeAspect="1"/>
              </p:cNvSpPr>
              <p:nvPr/>
            </p:nvSpPr>
            <p:spPr bwMode="auto">
              <a:xfrm>
                <a:off x="719" y="6161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4"/>
                  </a:cxn>
                  <a:cxn ang="0">
                    <a:pos x="88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4"/>
                    </a:lnTo>
                    <a:lnTo>
                      <a:pt x="88" y="2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" name="Freeform 453"/>
              <p:cNvSpPr>
                <a:spLocks noChangeAspect="1"/>
              </p:cNvSpPr>
              <p:nvPr/>
            </p:nvSpPr>
            <p:spPr bwMode="auto">
              <a:xfrm>
                <a:off x="719" y="6161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4"/>
                  </a:cxn>
                  <a:cxn ang="0">
                    <a:pos x="88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4"/>
                    </a:lnTo>
                    <a:lnTo>
                      <a:pt x="88" y="26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" name="Freeform 454"/>
              <p:cNvSpPr>
                <a:spLocks noChangeAspect="1"/>
              </p:cNvSpPr>
              <p:nvPr/>
            </p:nvSpPr>
            <p:spPr bwMode="auto">
              <a:xfrm>
                <a:off x="719" y="6191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0"/>
                  </a:cxn>
                  <a:cxn ang="0">
                    <a:pos x="88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0"/>
                    </a:lnTo>
                    <a:lnTo>
                      <a:pt x="88" y="2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" name="Freeform 455"/>
              <p:cNvSpPr>
                <a:spLocks noChangeAspect="1"/>
              </p:cNvSpPr>
              <p:nvPr/>
            </p:nvSpPr>
            <p:spPr bwMode="auto">
              <a:xfrm>
                <a:off x="719" y="6191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0"/>
                  </a:cxn>
                  <a:cxn ang="0">
                    <a:pos x="88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0"/>
                    </a:lnTo>
                    <a:lnTo>
                      <a:pt x="88" y="26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" name="Freeform 456"/>
              <p:cNvSpPr>
                <a:spLocks noChangeAspect="1"/>
              </p:cNvSpPr>
              <p:nvPr/>
            </p:nvSpPr>
            <p:spPr bwMode="auto">
              <a:xfrm>
                <a:off x="719" y="6187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4"/>
                  </a:cxn>
                  <a:cxn ang="0">
                    <a:pos x="88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4"/>
                    </a:lnTo>
                    <a:lnTo>
                      <a:pt x="88" y="26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" name="Freeform 457"/>
              <p:cNvSpPr>
                <a:spLocks noChangeAspect="1"/>
              </p:cNvSpPr>
              <p:nvPr/>
            </p:nvSpPr>
            <p:spPr bwMode="auto">
              <a:xfrm>
                <a:off x="719" y="6187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4"/>
                  </a:cxn>
                  <a:cxn ang="0">
                    <a:pos x="88" y="26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88" y="14"/>
                    </a:lnTo>
                    <a:lnTo>
                      <a:pt x="88" y="26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" name="Freeform 458"/>
              <p:cNvSpPr>
                <a:spLocks noChangeAspect="1"/>
              </p:cNvSpPr>
              <p:nvPr/>
            </p:nvSpPr>
            <p:spPr bwMode="auto">
              <a:xfrm>
                <a:off x="363" y="6495"/>
                <a:ext cx="9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04"/>
                  </a:cxn>
                  <a:cxn ang="0">
                    <a:pos x="6" y="78"/>
                  </a:cxn>
                  <a:cxn ang="0">
                    <a:pos x="0" y="0"/>
                  </a:cxn>
                </a:cxnLst>
                <a:rect l="0" t="0" r="r" b="b"/>
                <a:pathLst>
                  <a:path w="90" h="104">
                    <a:moveTo>
                      <a:pt x="0" y="0"/>
                    </a:moveTo>
                    <a:lnTo>
                      <a:pt x="90" y="0"/>
                    </a:lnTo>
                    <a:lnTo>
                      <a:pt x="90" y="104"/>
                    </a:lnTo>
                    <a:lnTo>
                      <a:pt x="6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76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" name="Freeform 459"/>
              <p:cNvSpPr>
                <a:spLocks noChangeAspect="1"/>
              </p:cNvSpPr>
              <p:nvPr/>
            </p:nvSpPr>
            <p:spPr bwMode="auto">
              <a:xfrm>
                <a:off x="363" y="6495"/>
                <a:ext cx="9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0"/>
                  </a:cxn>
                  <a:cxn ang="0">
                    <a:pos x="90" y="104"/>
                  </a:cxn>
                  <a:cxn ang="0">
                    <a:pos x="6" y="78"/>
                  </a:cxn>
                  <a:cxn ang="0">
                    <a:pos x="0" y="0"/>
                  </a:cxn>
                </a:cxnLst>
                <a:rect l="0" t="0" r="r" b="b"/>
                <a:pathLst>
                  <a:path w="90" h="104">
                    <a:moveTo>
                      <a:pt x="0" y="0"/>
                    </a:moveTo>
                    <a:lnTo>
                      <a:pt x="90" y="0"/>
                    </a:lnTo>
                    <a:lnTo>
                      <a:pt x="90" y="104"/>
                    </a:lnTo>
                    <a:lnTo>
                      <a:pt x="6" y="7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" name="Freeform 460"/>
              <p:cNvSpPr>
                <a:spLocks noChangeAspect="1"/>
              </p:cNvSpPr>
              <p:nvPr/>
            </p:nvSpPr>
            <p:spPr bwMode="auto">
              <a:xfrm>
                <a:off x="443" y="6495"/>
                <a:ext cx="1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2"/>
                  </a:cxn>
                  <a:cxn ang="0">
                    <a:pos x="10" y="10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4">
                    <a:moveTo>
                      <a:pt x="0" y="0"/>
                    </a:moveTo>
                    <a:lnTo>
                      <a:pt x="0" y="102"/>
                    </a:lnTo>
                    <a:lnTo>
                      <a:pt x="10" y="10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" name="Freeform 461"/>
              <p:cNvSpPr>
                <a:spLocks noChangeAspect="1"/>
              </p:cNvSpPr>
              <p:nvPr/>
            </p:nvSpPr>
            <p:spPr bwMode="auto">
              <a:xfrm>
                <a:off x="505" y="6085"/>
                <a:ext cx="122" cy="426"/>
              </a:xfrm>
              <a:custGeom>
                <a:avLst/>
                <a:gdLst/>
                <a:ahLst/>
                <a:cxnLst>
                  <a:cxn ang="0">
                    <a:pos x="0" y="426"/>
                  </a:cxn>
                  <a:cxn ang="0">
                    <a:pos x="20" y="426"/>
                  </a:cxn>
                  <a:cxn ang="0">
                    <a:pos x="122" y="22"/>
                  </a:cxn>
                  <a:cxn ang="0">
                    <a:pos x="102" y="0"/>
                  </a:cxn>
                  <a:cxn ang="0">
                    <a:pos x="0" y="426"/>
                  </a:cxn>
                </a:cxnLst>
                <a:rect l="0" t="0" r="r" b="b"/>
                <a:pathLst>
                  <a:path w="122" h="426">
                    <a:moveTo>
                      <a:pt x="0" y="426"/>
                    </a:moveTo>
                    <a:lnTo>
                      <a:pt x="20" y="426"/>
                    </a:lnTo>
                    <a:lnTo>
                      <a:pt x="122" y="22"/>
                    </a:lnTo>
                    <a:lnTo>
                      <a:pt x="102" y="0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" name="Freeform 462"/>
              <p:cNvSpPr>
                <a:spLocks noChangeAspect="1"/>
              </p:cNvSpPr>
              <p:nvPr/>
            </p:nvSpPr>
            <p:spPr bwMode="auto">
              <a:xfrm>
                <a:off x="505" y="6085"/>
                <a:ext cx="122" cy="426"/>
              </a:xfrm>
              <a:custGeom>
                <a:avLst/>
                <a:gdLst/>
                <a:ahLst/>
                <a:cxnLst>
                  <a:cxn ang="0">
                    <a:pos x="0" y="426"/>
                  </a:cxn>
                  <a:cxn ang="0">
                    <a:pos x="20" y="426"/>
                  </a:cxn>
                  <a:cxn ang="0">
                    <a:pos x="122" y="22"/>
                  </a:cxn>
                  <a:cxn ang="0">
                    <a:pos x="102" y="0"/>
                  </a:cxn>
                  <a:cxn ang="0">
                    <a:pos x="0" y="426"/>
                  </a:cxn>
                </a:cxnLst>
                <a:rect l="0" t="0" r="r" b="b"/>
                <a:pathLst>
                  <a:path w="122" h="426">
                    <a:moveTo>
                      <a:pt x="0" y="426"/>
                    </a:moveTo>
                    <a:lnTo>
                      <a:pt x="20" y="426"/>
                    </a:lnTo>
                    <a:lnTo>
                      <a:pt x="122" y="22"/>
                    </a:lnTo>
                    <a:lnTo>
                      <a:pt x="102" y="0"/>
                    </a:lnTo>
                    <a:lnTo>
                      <a:pt x="0" y="42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" name="Freeform 463"/>
              <p:cNvSpPr>
                <a:spLocks noChangeAspect="1"/>
              </p:cNvSpPr>
              <p:nvPr/>
            </p:nvSpPr>
            <p:spPr bwMode="auto">
              <a:xfrm>
                <a:off x="453" y="6495"/>
                <a:ext cx="42" cy="10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42" y="78"/>
                  </a:cxn>
                  <a:cxn ang="0">
                    <a:pos x="42" y="0"/>
                  </a:cxn>
                </a:cxnLst>
                <a:rect l="0" t="0" r="r" b="b"/>
                <a:pathLst>
                  <a:path w="42" h="104">
                    <a:moveTo>
                      <a:pt x="42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42" y="7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" name="Freeform 464"/>
              <p:cNvSpPr>
                <a:spLocks noChangeAspect="1"/>
              </p:cNvSpPr>
              <p:nvPr/>
            </p:nvSpPr>
            <p:spPr bwMode="auto">
              <a:xfrm>
                <a:off x="453" y="6495"/>
                <a:ext cx="42" cy="10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42" y="78"/>
                  </a:cxn>
                  <a:cxn ang="0">
                    <a:pos x="42" y="0"/>
                  </a:cxn>
                </a:cxnLst>
                <a:rect l="0" t="0" r="r" b="b"/>
                <a:pathLst>
                  <a:path w="42" h="104">
                    <a:moveTo>
                      <a:pt x="42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42" y="78"/>
                    </a:lnTo>
                    <a:lnTo>
                      <a:pt x="4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" name="Freeform 465"/>
              <p:cNvSpPr>
                <a:spLocks noChangeAspect="1"/>
              </p:cNvSpPr>
              <p:nvPr/>
            </p:nvSpPr>
            <p:spPr bwMode="auto">
              <a:xfrm>
                <a:off x="713" y="6311"/>
                <a:ext cx="84" cy="246"/>
              </a:xfrm>
              <a:custGeom>
                <a:avLst/>
                <a:gdLst/>
                <a:ahLst/>
                <a:cxnLst>
                  <a:cxn ang="0">
                    <a:pos x="38" y="50"/>
                  </a:cxn>
                  <a:cxn ang="0">
                    <a:pos x="36" y="79"/>
                  </a:cxn>
                  <a:cxn ang="0">
                    <a:pos x="35" y="92"/>
                  </a:cxn>
                  <a:cxn ang="0">
                    <a:pos x="10" y="113"/>
                  </a:cxn>
                  <a:cxn ang="0">
                    <a:pos x="0" y="83"/>
                  </a:cxn>
                  <a:cxn ang="0">
                    <a:pos x="6" y="0"/>
                  </a:cxn>
                  <a:cxn ang="0">
                    <a:pos x="38" y="2"/>
                  </a:cxn>
                  <a:cxn ang="0">
                    <a:pos x="42" y="4"/>
                  </a:cxn>
                  <a:cxn ang="0">
                    <a:pos x="38" y="50"/>
                  </a:cxn>
                </a:cxnLst>
                <a:rect l="0" t="0" r="r" b="b"/>
                <a:pathLst>
                  <a:path w="42" h="123">
                    <a:moveTo>
                      <a:pt x="38" y="50"/>
                    </a:moveTo>
                    <a:cubicBezTo>
                      <a:pt x="38" y="60"/>
                      <a:pt x="37" y="69"/>
                      <a:pt x="36" y="79"/>
                    </a:cubicBezTo>
                    <a:cubicBezTo>
                      <a:pt x="36" y="83"/>
                      <a:pt x="36" y="88"/>
                      <a:pt x="35" y="92"/>
                    </a:cubicBezTo>
                    <a:cubicBezTo>
                      <a:pt x="34" y="101"/>
                      <a:pt x="24" y="123"/>
                      <a:pt x="10" y="113"/>
                    </a:cubicBezTo>
                    <a:cubicBezTo>
                      <a:pt x="1" y="107"/>
                      <a:pt x="0" y="93"/>
                      <a:pt x="0" y="83"/>
                    </a:cubicBezTo>
                    <a:cubicBezTo>
                      <a:pt x="2" y="55"/>
                      <a:pt x="4" y="28"/>
                      <a:pt x="6" y="0"/>
                    </a:cubicBezTo>
                    <a:cubicBezTo>
                      <a:pt x="13" y="1"/>
                      <a:pt x="30" y="2"/>
                      <a:pt x="38" y="2"/>
                    </a:cubicBezTo>
                    <a:cubicBezTo>
                      <a:pt x="39" y="2"/>
                      <a:pt x="40" y="3"/>
                      <a:pt x="42" y="4"/>
                    </a:cubicBezTo>
                    <a:cubicBezTo>
                      <a:pt x="42" y="4"/>
                      <a:pt x="39" y="35"/>
                      <a:pt x="38" y="50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" name="Freeform 466"/>
              <p:cNvSpPr>
                <a:spLocks noChangeAspect="1"/>
              </p:cNvSpPr>
              <p:nvPr/>
            </p:nvSpPr>
            <p:spPr bwMode="auto">
              <a:xfrm>
                <a:off x="719" y="6315"/>
                <a:ext cx="78" cy="240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36" y="48"/>
                  </a:cxn>
                  <a:cxn ang="0">
                    <a:pos x="33" y="90"/>
                  </a:cxn>
                  <a:cxn ang="0">
                    <a:pos x="11" y="112"/>
                  </a:cxn>
                  <a:cxn ang="0">
                    <a:pos x="1" y="82"/>
                  </a:cxn>
                  <a:cxn ang="0">
                    <a:pos x="6" y="0"/>
                  </a:cxn>
                  <a:cxn ang="0">
                    <a:pos x="39" y="2"/>
                  </a:cxn>
                </a:cxnLst>
                <a:rect l="0" t="0" r="r" b="b"/>
                <a:pathLst>
                  <a:path w="39" h="120">
                    <a:moveTo>
                      <a:pt x="39" y="2"/>
                    </a:moveTo>
                    <a:cubicBezTo>
                      <a:pt x="38" y="17"/>
                      <a:pt x="37" y="32"/>
                      <a:pt x="36" y="48"/>
                    </a:cubicBezTo>
                    <a:cubicBezTo>
                      <a:pt x="35" y="61"/>
                      <a:pt x="35" y="76"/>
                      <a:pt x="33" y="90"/>
                    </a:cubicBezTo>
                    <a:cubicBezTo>
                      <a:pt x="32" y="99"/>
                      <a:pt x="24" y="120"/>
                      <a:pt x="11" y="112"/>
                    </a:cubicBezTo>
                    <a:cubicBezTo>
                      <a:pt x="1" y="106"/>
                      <a:pt x="0" y="92"/>
                      <a:pt x="1" y="82"/>
                    </a:cubicBezTo>
                    <a:cubicBezTo>
                      <a:pt x="2" y="54"/>
                      <a:pt x="4" y="27"/>
                      <a:pt x="6" y="0"/>
                    </a:cubicBezTo>
                    <a:cubicBezTo>
                      <a:pt x="17" y="0"/>
                      <a:pt x="28" y="1"/>
                      <a:pt x="39" y="2"/>
                    </a:cubicBezTo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Freeform 467"/>
              <p:cNvSpPr>
                <a:spLocks noChangeAspect="1"/>
              </p:cNvSpPr>
              <p:nvPr/>
            </p:nvSpPr>
            <p:spPr bwMode="auto">
              <a:xfrm>
                <a:off x="737" y="6333"/>
                <a:ext cx="42" cy="16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" y="11"/>
                  </a:cxn>
                  <a:cxn ang="0">
                    <a:pos x="20" y="29"/>
                  </a:cxn>
                  <a:cxn ang="0">
                    <a:pos x="18" y="59"/>
                  </a:cxn>
                  <a:cxn ang="0">
                    <a:pos x="15" y="74"/>
                  </a:cxn>
                  <a:cxn ang="0">
                    <a:pos x="5" y="79"/>
                  </a:cxn>
                  <a:cxn ang="0">
                    <a:pos x="0" y="64"/>
                  </a:cxn>
                  <a:cxn ang="0">
                    <a:pos x="3" y="17"/>
                  </a:cxn>
                  <a:cxn ang="0">
                    <a:pos x="13" y="0"/>
                  </a:cxn>
                </a:cxnLst>
                <a:rect l="0" t="0" r="r" b="b"/>
                <a:pathLst>
                  <a:path w="21" h="82">
                    <a:moveTo>
                      <a:pt x="13" y="0"/>
                    </a:moveTo>
                    <a:cubicBezTo>
                      <a:pt x="18" y="1"/>
                      <a:pt x="20" y="7"/>
                      <a:pt x="20" y="11"/>
                    </a:cubicBezTo>
                    <a:cubicBezTo>
                      <a:pt x="21" y="17"/>
                      <a:pt x="20" y="23"/>
                      <a:pt x="20" y="29"/>
                    </a:cubicBezTo>
                    <a:cubicBezTo>
                      <a:pt x="19" y="39"/>
                      <a:pt x="19" y="49"/>
                      <a:pt x="18" y="59"/>
                    </a:cubicBezTo>
                    <a:cubicBezTo>
                      <a:pt x="18" y="65"/>
                      <a:pt x="17" y="70"/>
                      <a:pt x="15" y="74"/>
                    </a:cubicBezTo>
                    <a:cubicBezTo>
                      <a:pt x="13" y="78"/>
                      <a:pt x="9" y="82"/>
                      <a:pt x="5" y="79"/>
                    </a:cubicBezTo>
                    <a:cubicBezTo>
                      <a:pt x="1" y="76"/>
                      <a:pt x="0" y="69"/>
                      <a:pt x="0" y="64"/>
                    </a:cubicBezTo>
                    <a:cubicBezTo>
                      <a:pt x="1" y="48"/>
                      <a:pt x="2" y="33"/>
                      <a:pt x="3" y="17"/>
                    </a:cubicBezTo>
                    <a:cubicBezTo>
                      <a:pt x="3" y="12"/>
                      <a:pt x="5" y="0"/>
                      <a:pt x="13" y="0"/>
                    </a:cubicBezTo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Freeform 468"/>
              <p:cNvSpPr>
                <a:spLocks noChangeAspect="1"/>
              </p:cNvSpPr>
              <p:nvPr/>
            </p:nvSpPr>
            <p:spPr bwMode="auto">
              <a:xfrm>
                <a:off x="239" y="6081"/>
                <a:ext cx="370" cy="430"/>
              </a:xfrm>
              <a:custGeom>
                <a:avLst/>
                <a:gdLst/>
                <a:ahLst/>
                <a:cxnLst>
                  <a:cxn ang="0">
                    <a:pos x="135" y="215"/>
                  </a:cxn>
                  <a:cxn ang="0">
                    <a:pos x="0" y="189"/>
                  </a:cxn>
                  <a:cxn ang="0">
                    <a:pos x="43" y="38"/>
                  </a:cxn>
                  <a:cxn ang="0">
                    <a:pos x="51" y="33"/>
                  </a:cxn>
                  <a:cxn ang="0">
                    <a:pos x="180" y="1"/>
                  </a:cxn>
                  <a:cxn ang="0">
                    <a:pos x="184" y="4"/>
                  </a:cxn>
                  <a:cxn ang="0">
                    <a:pos x="135" y="215"/>
                  </a:cxn>
                </a:cxnLst>
                <a:rect l="0" t="0" r="r" b="b"/>
                <a:pathLst>
                  <a:path w="185" h="215">
                    <a:moveTo>
                      <a:pt x="135" y="215"/>
                    </a:moveTo>
                    <a:cubicBezTo>
                      <a:pt x="81" y="215"/>
                      <a:pt x="34" y="210"/>
                      <a:pt x="0" y="189"/>
                    </a:cubicBezTo>
                    <a:cubicBezTo>
                      <a:pt x="15" y="141"/>
                      <a:pt x="30" y="88"/>
                      <a:pt x="43" y="38"/>
                    </a:cubicBezTo>
                    <a:cubicBezTo>
                      <a:pt x="44" y="36"/>
                      <a:pt x="45" y="35"/>
                      <a:pt x="51" y="33"/>
                    </a:cubicBezTo>
                    <a:cubicBezTo>
                      <a:pt x="51" y="33"/>
                      <a:pt x="178" y="2"/>
                      <a:pt x="180" y="1"/>
                    </a:cubicBezTo>
                    <a:cubicBezTo>
                      <a:pt x="185" y="0"/>
                      <a:pt x="184" y="4"/>
                      <a:pt x="184" y="4"/>
                    </a:cubicBezTo>
                    <a:lnTo>
                      <a:pt x="135" y="215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" name="Freeform 469"/>
              <p:cNvSpPr>
                <a:spLocks noChangeAspect="1"/>
              </p:cNvSpPr>
              <p:nvPr/>
            </p:nvSpPr>
            <p:spPr bwMode="auto">
              <a:xfrm>
                <a:off x="281" y="6123"/>
                <a:ext cx="280" cy="320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33" y="25"/>
                  </a:cxn>
                  <a:cxn ang="0">
                    <a:pos x="0" y="147"/>
                  </a:cxn>
                  <a:cxn ang="0">
                    <a:pos x="104" y="160"/>
                  </a:cxn>
                  <a:cxn ang="0">
                    <a:pos x="140" y="0"/>
                  </a:cxn>
                </a:cxnLst>
                <a:rect l="0" t="0" r="r" b="b"/>
                <a:pathLst>
                  <a:path w="140" h="160">
                    <a:moveTo>
                      <a:pt x="140" y="0"/>
                    </a:moveTo>
                    <a:cubicBezTo>
                      <a:pt x="33" y="25"/>
                      <a:pt x="33" y="25"/>
                      <a:pt x="33" y="25"/>
                    </a:cubicBezTo>
                    <a:cubicBezTo>
                      <a:pt x="20" y="64"/>
                      <a:pt x="10" y="105"/>
                      <a:pt x="0" y="147"/>
                    </a:cubicBezTo>
                    <a:cubicBezTo>
                      <a:pt x="23" y="160"/>
                      <a:pt x="62" y="160"/>
                      <a:pt x="104" y="160"/>
                    </a:cubicBez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" name="Freeform 470"/>
              <p:cNvSpPr>
                <a:spLocks noChangeAspect="1"/>
              </p:cNvSpPr>
              <p:nvPr/>
            </p:nvSpPr>
            <p:spPr bwMode="auto">
              <a:xfrm>
                <a:off x="287" y="6131"/>
                <a:ext cx="270" cy="30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33" y="24"/>
                  </a:cxn>
                  <a:cxn ang="0">
                    <a:pos x="0" y="141"/>
                  </a:cxn>
                  <a:cxn ang="0">
                    <a:pos x="100" y="153"/>
                  </a:cxn>
                  <a:cxn ang="0">
                    <a:pos x="135" y="0"/>
                  </a:cxn>
                </a:cxnLst>
                <a:rect l="0" t="0" r="r" b="b"/>
                <a:pathLst>
                  <a:path w="135" h="153">
                    <a:moveTo>
                      <a:pt x="135" y="0"/>
                    </a:moveTo>
                    <a:cubicBezTo>
                      <a:pt x="33" y="24"/>
                      <a:pt x="33" y="24"/>
                      <a:pt x="33" y="24"/>
                    </a:cubicBezTo>
                    <a:cubicBezTo>
                      <a:pt x="20" y="62"/>
                      <a:pt x="10" y="100"/>
                      <a:pt x="0" y="141"/>
                    </a:cubicBezTo>
                    <a:cubicBezTo>
                      <a:pt x="23" y="153"/>
                      <a:pt x="60" y="153"/>
                      <a:pt x="100" y="153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D3DB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" name="Freeform 471"/>
              <p:cNvSpPr>
                <a:spLocks noChangeAspect="1"/>
              </p:cNvSpPr>
              <p:nvPr/>
            </p:nvSpPr>
            <p:spPr bwMode="auto">
              <a:xfrm>
                <a:off x="503" y="6081"/>
                <a:ext cx="106" cy="430"/>
              </a:xfrm>
              <a:custGeom>
                <a:avLst/>
                <a:gdLst/>
                <a:ahLst/>
                <a:cxnLst>
                  <a:cxn ang="0">
                    <a:pos x="48" y="1"/>
                  </a:cxn>
                  <a:cxn ang="0">
                    <a:pos x="49" y="3"/>
                  </a:cxn>
                  <a:cxn ang="0">
                    <a:pos x="0" y="215"/>
                  </a:cxn>
                  <a:cxn ang="0">
                    <a:pos x="3" y="215"/>
                  </a:cxn>
                  <a:cxn ang="0">
                    <a:pos x="52" y="4"/>
                  </a:cxn>
                  <a:cxn ang="0">
                    <a:pos x="48" y="1"/>
                  </a:cxn>
                </a:cxnLst>
                <a:rect l="0" t="0" r="r" b="b"/>
                <a:pathLst>
                  <a:path w="53" h="215">
                    <a:moveTo>
                      <a:pt x="48" y="1"/>
                    </a:moveTo>
                    <a:cubicBezTo>
                      <a:pt x="49" y="2"/>
                      <a:pt x="49" y="3"/>
                      <a:pt x="49" y="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" y="215"/>
                      <a:pt x="2" y="215"/>
                      <a:pt x="3" y="21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3" y="0"/>
                      <a:pt x="48" y="1"/>
                    </a:cubicBez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" name="Oval 472"/>
              <p:cNvSpPr>
                <a:spLocks noChangeAspect="1" noChangeArrowheads="1"/>
              </p:cNvSpPr>
              <p:nvPr/>
            </p:nvSpPr>
            <p:spPr bwMode="auto">
              <a:xfrm>
                <a:off x="399" y="6465"/>
                <a:ext cx="22" cy="22"/>
              </a:xfrm>
              <a:prstGeom prst="ellipse">
                <a:avLst/>
              </a:pr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" name="Oval 473"/>
              <p:cNvSpPr>
                <a:spLocks noChangeAspect="1" noChangeArrowheads="1"/>
              </p:cNvSpPr>
              <p:nvPr/>
            </p:nvSpPr>
            <p:spPr bwMode="auto">
              <a:xfrm>
                <a:off x="401" y="6465"/>
                <a:ext cx="20" cy="20"/>
              </a:xfrm>
              <a:prstGeom prst="ellipse">
                <a:avLst/>
              </a:pr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Freeform 474"/>
              <p:cNvSpPr>
                <a:spLocks noChangeAspect="1"/>
              </p:cNvSpPr>
              <p:nvPr/>
            </p:nvSpPr>
            <p:spPr bwMode="auto">
              <a:xfrm>
                <a:off x="403" y="6465"/>
                <a:ext cx="18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4" y="0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1" y="6"/>
                      <a:pt x="4" y="7"/>
                      <a:pt x="7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6"/>
                      <a:pt x="9" y="6"/>
                      <a:pt x="9" y="5"/>
                    </a:cubicBezTo>
                    <a:cubicBezTo>
                      <a:pt x="9" y="3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B1C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" name="Oval 475"/>
              <p:cNvSpPr>
                <a:spLocks noChangeAspect="1" noChangeArrowheads="1"/>
              </p:cNvSpPr>
              <p:nvPr/>
            </p:nvSpPr>
            <p:spPr bwMode="auto">
              <a:xfrm>
                <a:off x="359" y="6463"/>
                <a:ext cx="16" cy="16"/>
              </a:xfrm>
              <a:prstGeom prst="ellipse">
                <a:avLst/>
              </a:pr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Oval 476"/>
              <p:cNvSpPr>
                <a:spLocks noChangeAspect="1" noChangeArrowheads="1"/>
              </p:cNvSpPr>
              <p:nvPr/>
            </p:nvSpPr>
            <p:spPr bwMode="auto">
              <a:xfrm>
                <a:off x="361" y="6463"/>
                <a:ext cx="14" cy="14"/>
              </a:xfrm>
              <a:prstGeom prst="ellipse">
                <a:avLst/>
              </a:pr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Freeform 477"/>
              <p:cNvSpPr>
                <a:spLocks noChangeAspect="1"/>
              </p:cNvSpPr>
              <p:nvPr/>
            </p:nvSpPr>
            <p:spPr bwMode="auto">
              <a:xfrm>
                <a:off x="363" y="6463"/>
                <a:ext cx="1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B1C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Oval 478"/>
              <p:cNvSpPr>
                <a:spLocks noChangeAspect="1" noChangeArrowheads="1"/>
              </p:cNvSpPr>
              <p:nvPr/>
            </p:nvSpPr>
            <p:spPr bwMode="auto">
              <a:xfrm>
                <a:off x="335" y="6459"/>
                <a:ext cx="16" cy="14"/>
              </a:xfrm>
              <a:prstGeom prst="ellipse">
                <a:avLst/>
              </a:pr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Oval 479"/>
              <p:cNvSpPr>
                <a:spLocks noChangeAspect="1" noChangeArrowheads="1"/>
              </p:cNvSpPr>
              <p:nvPr/>
            </p:nvSpPr>
            <p:spPr bwMode="auto">
              <a:xfrm>
                <a:off x="337" y="6459"/>
                <a:ext cx="14" cy="14"/>
              </a:xfrm>
              <a:prstGeom prst="ellipse">
                <a:avLst/>
              </a:pr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" name="Freeform 480"/>
              <p:cNvSpPr>
                <a:spLocks noChangeAspect="1"/>
              </p:cNvSpPr>
              <p:nvPr/>
            </p:nvSpPr>
            <p:spPr bwMode="auto">
              <a:xfrm>
                <a:off x="337" y="6459"/>
                <a:ext cx="14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3" y="0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4"/>
                      <a:pt x="3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B1C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Oval 481"/>
              <p:cNvSpPr>
                <a:spLocks noChangeAspect="1" noChangeArrowheads="1"/>
              </p:cNvSpPr>
              <p:nvPr/>
            </p:nvSpPr>
            <p:spPr bwMode="auto">
              <a:xfrm>
                <a:off x="309" y="6451"/>
                <a:ext cx="16" cy="16"/>
              </a:xfrm>
              <a:prstGeom prst="ellipse">
                <a:avLst/>
              </a:pr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" name="Oval 482"/>
              <p:cNvSpPr>
                <a:spLocks noChangeAspect="1" noChangeArrowheads="1"/>
              </p:cNvSpPr>
              <p:nvPr/>
            </p:nvSpPr>
            <p:spPr bwMode="auto">
              <a:xfrm>
                <a:off x="311" y="6453"/>
                <a:ext cx="14" cy="14"/>
              </a:xfrm>
              <a:prstGeom prst="ellipse">
                <a:avLst/>
              </a:pr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Freeform 483"/>
              <p:cNvSpPr>
                <a:spLocks noChangeAspect="1"/>
              </p:cNvSpPr>
              <p:nvPr/>
            </p:nvSpPr>
            <p:spPr bwMode="auto">
              <a:xfrm>
                <a:off x="311" y="6453"/>
                <a:ext cx="14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3" y="0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3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B1C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" name="Freeform 484"/>
              <p:cNvSpPr>
                <a:spLocks noChangeAspect="1" noEditPoints="1"/>
              </p:cNvSpPr>
              <p:nvPr/>
            </p:nvSpPr>
            <p:spPr bwMode="auto">
              <a:xfrm>
                <a:off x="331" y="6235"/>
                <a:ext cx="178" cy="126"/>
              </a:xfrm>
              <a:custGeom>
                <a:avLst/>
                <a:gdLst/>
                <a:ahLst/>
                <a:cxnLst>
                  <a:cxn ang="0">
                    <a:pos x="86" y="37"/>
                  </a:cxn>
                  <a:cxn ang="0">
                    <a:pos x="84" y="32"/>
                  </a:cxn>
                  <a:cxn ang="0">
                    <a:pos x="83" y="26"/>
                  </a:cxn>
                  <a:cxn ang="0">
                    <a:pos x="75" y="25"/>
                  </a:cxn>
                  <a:cxn ang="0">
                    <a:pos x="74" y="21"/>
                  </a:cxn>
                  <a:cxn ang="0">
                    <a:pos x="73" y="25"/>
                  </a:cxn>
                  <a:cxn ang="0">
                    <a:pos x="59" y="31"/>
                  </a:cxn>
                  <a:cxn ang="0">
                    <a:pos x="62" y="35"/>
                  </a:cxn>
                  <a:cxn ang="0">
                    <a:pos x="62" y="44"/>
                  </a:cxn>
                  <a:cxn ang="0">
                    <a:pos x="67" y="46"/>
                  </a:cxn>
                  <a:cxn ang="0">
                    <a:pos x="86" y="40"/>
                  </a:cxn>
                  <a:cxn ang="0">
                    <a:pos x="80" y="39"/>
                  </a:cxn>
                  <a:cxn ang="0">
                    <a:pos x="80" y="39"/>
                  </a:cxn>
                  <a:cxn ang="0">
                    <a:pos x="72" y="52"/>
                  </a:cxn>
                  <a:cxn ang="0">
                    <a:pos x="76" y="49"/>
                  </a:cxn>
                  <a:cxn ang="0">
                    <a:pos x="24" y="38"/>
                  </a:cxn>
                  <a:cxn ang="0">
                    <a:pos x="26" y="33"/>
                  </a:cxn>
                  <a:cxn ang="0">
                    <a:pos x="68" y="25"/>
                  </a:cxn>
                  <a:cxn ang="0">
                    <a:pos x="62" y="25"/>
                  </a:cxn>
                  <a:cxn ang="0">
                    <a:pos x="84" y="46"/>
                  </a:cxn>
                  <a:cxn ang="0">
                    <a:pos x="85" y="51"/>
                  </a:cxn>
                  <a:cxn ang="0">
                    <a:pos x="84" y="46"/>
                  </a:cxn>
                  <a:cxn ang="0">
                    <a:pos x="28" y="29"/>
                  </a:cxn>
                  <a:cxn ang="0">
                    <a:pos x="30" y="25"/>
                  </a:cxn>
                  <a:cxn ang="0">
                    <a:pos x="25" y="18"/>
                  </a:cxn>
                  <a:cxn ang="0">
                    <a:pos x="26" y="15"/>
                  </a:cxn>
                  <a:cxn ang="0">
                    <a:pos x="24" y="18"/>
                  </a:cxn>
                  <a:cxn ang="0">
                    <a:pos x="18" y="10"/>
                  </a:cxn>
                  <a:cxn ang="0">
                    <a:pos x="13" y="12"/>
                  </a:cxn>
                  <a:cxn ang="0">
                    <a:pos x="6" y="31"/>
                  </a:cxn>
                  <a:cxn ang="0">
                    <a:pos x="5" y="33"/>
                  </a:cxn>
                  <a:cxn ang="0">
                    <a:pos x="7" y="31"/>
                  </a:cxn>
                  <a:cxn ang="0">
                    <a:pos x="10" y="26"/>
                  </a:cxn>
                  <a:cxn ang="0">
                    <a:pos x="3" y="24"/>
                  </a:cxn>
                  <a:cxn ang="0">
                    <a:pos x="0" y="23"/>
                  </a:cxn>
                  <a:cxn ang="0">
                    <a:pos x="13" y="36"/>
                  </a:cxn>
                  <a:cxn ang="0">
                    <a:pos x="18" y="37"/>
                  </a:cxn>
                  <a:cxn ang="0">
                    <a:pos x="9" y="13"/>
                  </a:cxn>
                  <a:cxn ang="0">
                    <a:pos x="4" y="12"/>
                  </a:cxn>
                  <a:cxn ang="0">
                    <a:pos x="28" y="7"/>
                  </a:cxn>
                  <a:cxn ang="0">
                    <a:pos x="41" y="10"/>
                  </a:cxn>
                  <a:cxn ang="0">
                    <a:pos x="51" y="15"/>
                  </a:cxn>
                  <a:cxn ang="0">
                    <a:pos x="61" y="19"/>
                  </a:cxn>
                  <a:cxn ang="0">
                    <a:pos x="57" y="10"/>
                  </a:cxn>
                  <a:cxn ang="0">
                    <a:pos x="51" y="3"/>
                  </a:cxn>
                  <a:cxn ang="0">
                    <a:pos x="40" y="5"/>
                  </a:cxn>
                  <a:cxn ang="0">
                    <a:pos x="28" y="7"/>
                  </a:cxn>
                  <a:cxn ang="0">
                    <a:pos x="56" y="52"/>
                  </a:cxn>
                  <a:cxn ang="0">
                    <a:pos x="50" y="48"/>
                  </a:cxn>
                  <a:cxn ang="0">
                    <a:pos x="40" y="50"/>
                  </a:cxn>
                  <a:cxn ang="0">
                    <a:pos x="24" y="45"/>
                  </a:cxn>
                  <a:cxn ang="0">
                    <a:pos x="42" y="58"/>
                  </a:cxn>
                  <a:cxn ang="0">
                    <a:pos x="54" y="59"/>
                  </a:cxn>
                  <a:cxn ang="0">
                    <a:pos x="66" y="53"/>
                  </a:cxn>
                </a:cxnLst>
                <a:rect l="0" t="0" r="r" b="b"/>
                <a:pathLst>
                  <a:path w="89" h="63">
                    <a:moveTo>
                      <a:pt x="89" y="42"/>
                    </a:moveTo>
                    <a:cubicBezTo>
                      <a:pt x="89" y="40"/>
                      <a:pt x="89" y="39"/>
                      <a:pt x="89" y="38"/>
                    </a:cubicBezTo>
                    <a:cubicBezTo>
                      <a:pt x="89" y="38"/>
                      <a:pt x="86" y="37"/>
                      <a:pt x="86" y="37"/>
                    </a:cubicBezTo>
                    <a:cubicBezTo>
                      <a:pt x="86" y="37"/>
                      <a:pt x="86" y="38"/>
                      <a:pt x="86" y="39"/>
                    </a:cubicBezTo>
                    <a:cubicBezTo>
                      <a:pt x="86" y="36"/>
                      <a:pt x="85" y="33"/>
                      <a:pt x="83" y="31"/>
                    </a:cubicBezTo>
                    <a:cubicBezTo>
                      <a:pt x="83" y="31"/>
                      <a:pt x="84" y="32"/>
                      <a:pt x="84" y="32"/>
                    </a:cubicBezTo>
                    <a:cubicBezTo>
                      <a:pt x="85" y="32"/>
                      <a:pt x="85" y="31"/>
                      <a:pt x="86" y="30"/>
                    </a:cubicBezTo>
                    <a:cubicBezTo>
                      <a:pt x="86" y="30"/>
                      <a:pt x="84" y="28"/>
                      <a:pt x="84" y="28"/>
                    </a:cubicBezTo>
                    <a:cubicBezTo>
                      <a:pt x="84" y="27"/>
                      <a:pt x="83" y="26"/>
                      <a:pt x="83" y="26"/>
                    </a:cubicBezTo>
                    <a:cubicBezTo>
                      <a:pt x="82" y="27"/>
                      <a:pt x="81" y="27"/>
                      <a:pt x="80" y="28"/>
                    </a:cubicBezTo>
                    <a:cubicBezTo>
                      <a:pt x="81" y="29"/>
                      <a:pt x="82" y="29"/>
                      <a:pt x="83" y="30"/>
                    </a:cubicBezTo>
                    <a:cubicBezTo>
                      <a:pt x="80" y="28"/>
                      <a:pt x="78" y="26"/>
                      <a:pt x="75" y="25"/>
                    </a:cubicBezTo>
                    <a:cubicBezTo>
                      <a:pt x="75" y="25"/>
                      <a:pt x="76" y="25"/>
                      <a:pt x="76" y="26"/>
                    </a:cubicBezTo>
                    <a:cubicBezTo>
                      <a:pt x="76" y="25"/>
                      <a:pt x="76" y="23"/>
                      <a:pt x="76" y="22"/>
                    </a:cubicBezTo>
                    <a:cubicBezTo>
                      <a:pt x="76" y="21"/>
                      <a:pt x="75" y="22"/>
                      <a:pt x="74" y="21"/>
                    </a:cubicBezTo>
                    <a:cubicBezTo>
                      <a:pt x="74" y="21"/>
                      <a:pt x="72" y="21"/>
                      <a:pt x="72" y="21"/>
                    </a:cubicBezTo>
                    <a:cubicBezTo>
                      <a:pt x="72" y="22"/>
                      <a:pt x="71" y="23"/>
                      <a:pt x="71" y="25"/>
                    </a:cubicBezTo>
                    <a:cubicBezTo>
                      <a:pt x="72" y="25"/>
                      <a:pt x="73" y="25"/>
                      <a:pt x="73" y="25"/>
                    </a:cubicBezTo>
                    <a:cubicBezTo>
                      <a:pt x="68" y="24"/>
                      <a:pt x="62" y="27"/>
                      <a:pt x="62" y="34"/>
                    </a:cubicBezTo>
                    <a:cubicBezTo>
                      <a:pt x="62" y="33"/>
                      <a:pt x="62" y="32"/>
                      <a:pt x="62" y="31"/>
                    </a:cubicBezTo>
                    <a:cubicBezTo>
                      <a:pt x="61" y="31"/>
                      <a:pt x="60" y="31"/>
                      <a:pt x="59" y="31"/>
                    </a:cubicBezTo>
                    <a:cubicBezTo>
                      <a:pt x="59" y="33"/>
                      <a:pt x="59" y="34"/>
                      <a:pt x="59" y="36"/>
                    </a:cubicBezTo>
                    <a:cubicBezTo>
                      <a:pt x="59" y="36"/>
                      <a:pt x="62" y="36"/>
                      <a:pt x="62" y="37"/>
                    </a:cubicBezTo>
                    <a:cubicBezTo>
                      <a:pt x="62" y="36"/>
                      <a:pt x="62" y="36"/>
                      <a:pt x="62" y="35"/>
                    </a:cubicBezTo>
                    <a:cubicBezTo>
                      <a:pt x="62" y="38"/>
                      <a:pt x="63" y="41"/>
                      <a:pt x="65" y="43"/>
                    </a:cubicBezTo>
                    <a:cubicBezTo>
                      <a:pt x="65" y="43"/>
                      <a:pt x="64" y="42"/>
                      <a:pt x="64" y="42"/>
                    </a:cubicBezTo>
                    <a:cubicBezTo>
                      <a:pt x="63" y="42"/>
                      <a:pt x="62" y="43"/>
                      <a:pt x="62" y="44"/>
                    </a:cubicBezTo>
                    <a:cubicBezTo>
                      <a:pt x="61" y="44"/>
                      <a:pt x="63" y="46"/>
                      <a:pt x="63" y="46"/>
                    </a:cubicBezTo>
                    <a:cubicBezTo>
                      <a:pt x="64" y="46"/>
                      <a:pt x="64" y="48"/>
                      <a:pt x="65" y="47"/>
                    </a:cubicBezTo>
                    <a:cubicBezTo>
                      <a:pt x="66" y="47"/>
                      <a:pt x="67" y="46"/>
                      <a:pt x="67" y="46"/>
                    </a:cubicBezTo>
                    <a:cubicBezTo>
                      <a:pt x="67" y="45"/>
                      <a:pt x="66" y="45"/>
                      <a:pt x="65" y="44"/>
                    </a:cubicBezTo>
                    <a:cubicBezTo>
                      <a:pt x="69" y="48"/>
                      <a:pt x="73" y="50"/>
                      <a:pt x="78" y="49"/>
                    </a:cubicBezTo>
                    <a:cubicBezTo>
                      <a:pt x="83" y="49"/>
                      <a:pt x="86" y="45"/>
                      <a:pt x="86" y="40"/>
                    </a:cubicBezTo>
                    <a:cubicBezTo>
                      <a:pt x="86" y="41"/>
                      <a:pt x="86" y="41"/>
                      <a:pt x="86" y="42"/>
                    </a:cubicBezTo>
                    <a:cubicBezTo>
                      <a:pt x="87" y="42"/>
                      <a:pt x="88" y="42"/>
                      <a:pt x="89" y="42"/>
                    </a:cubicBezTo>
                    <a:moveTo>
                      <a:pt x="80" y="39"/>
                    </a:moveTo>
                    <a:cubicBezTo>
                      <a:pt x="79" y="45"/>
                      <a:pt x="71" y="43"/>
                      <a:pt x="69" y="38"/>
                    </a:cubicBezTo>
                    <a:cubicBezTo>
                      <a:pt x="66" y="32"/>
                      <a:pt x="73" y="29"/>
                      <a:pt x="77" y="33"/>
                    </a:cubicBezTo>
                    <a:cubicBezTo>
                      <a:pt x="79" y="35"/>
                      <a:pt x="80" y="37"/>
                      <a:pt x="80" y="39"/>
                    </a:cubicBezTo>
                    <a:moveTo>
                      <a:pt x="76" y="49"/>
                    </a:moveTo>
                    <a:cubicBezTo>
                      <a:pt x="74" y="49"/>
                      <a:pt x="73" y="49"/>
                      <a:pt x="71" y="48"/>
                    </a:cubicBezTo>
                    <a:cubicBezTo>
                      <a:pt x="71" y="49"/>
                      <a:pt x="71" y="52"/>
                      <a:pt x="72" y="52"/>
                    </a:cubicBezTo>
                    <a:cubicBezTo>
                      <a:pt x="73" y="53"/>
                      <a:pt x="75" y="53"/>
                      <a:pt x="76" y="53"/>
                    </a:cubicBezTo>
                    <a:cubicBezTo>
                      <a:pt x="76" y="52"/>
                      <a:pt x="76" y="51"/>
                      <a:pt x="76" y="49"/>
                    </a:cubicBezTo>
                    <a:cubicBezTo>
                      <a:pt x="76" y="49"/>
                      <a:pt x="76" y="49"/>
                      <a:pt x="76" y="49"/>
                    </a:cubicBezTo>
                    <a:moveTo>
                      <a:pt x="22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7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6" y="38"/>
                    </a:cubicBezTo>
                    <a:cubicBezTo>
                      <a:pt x="27" y="38"/>
                      <a:pt x="28" y="37"/>
                      <a:pt x="28" y="36"/>
                    </a:cubicBezTo>
                    <a:cubicBezTo>
                      <a:pt x="27" y="35"/>
                      <a:pt x="26" y="34"/>
                      <a:pt x="26" y="33"/>
                    </a:cubicBezTo>
                    <a:cubicBezTo>
                      <a:pt x="25" y="34"/>
                      <a:pt x="24" y="35"/>
                      <a:pt x="22" y="36"/>
                    </a:cubicBezTo>
                    <a:moveTo>
                      <a:pt x="64" y="27"/>
                    </a:moveTo>
                    <a:cubicBezTo>
                      <a:pt x="65" y="26"/>
                      <a:pt x="67" y="26"/>
                      <a:pt x="68" y="25"/>
                    </a:cubicBezTo>
                    <a:cubicBezTo>
                      <a:pt x="67" y="24"/>
                      <a:pt x="67" y="24"/>
                      <a:pt x="66" y="23"/>
                    </a:cubicBezTo>
                    <a:cubicBezTo>
                      <a:pt x="65" y="22"/>
                      <a:pt x="65" y="22"/>
                      <a:pt x="64" y="23"/>
                    </a:cubicBezTo>
                    <a:cubicBezTo>
                      <a:pt x="64" y="23"/>
                      <a:pt x="62" y="24"/>
                      <a:pt x="62" y="25"/>
                    </a:cubicBezTo>
                    <a:cubicBezTo>
                      <a:pt x="63" y="26"/>
                      <a:pt x="63" y="27"/>
                      <a:pt x="64" y="28"/>
                    </a:cubicBezTo>
                    <a:cubicBezTo>
                      <a:pt x="64" y="28"/>
                      <a:pt x="64" y="28"/>
                      <a:pt x="64" y="27"/>
                    </a:cubicBezTo>
                    <a:moveTo>
                      <a:pt x="84" y="46"/>
                    </a:moveTo>
                    <a:cubicBezTo>
                      <a:pt x="83" y="47"/>
                      <a:pt x="82" y="48"/>
                      <a:pt x="80" y="49"/>
                    </a:cubicBezTo>
                    <a:cubicBezTo>
                      <a:pt x="81" y="49"/>
                      <a:pt x="82" y="50"/>
                      <a:pt x="83" y="51"/>
                    </a:cubicBezTo>
                    <a:cubicBezTo>
                      <a:pt x="84" y="52"/>
                      <a:pt x="84" y="51"/>
                      <a:pt x="85" y="51"/>
                    </a:cubicBezTo>
                    <a:cubicBezTo>
                      <a:pt x="85" y="50"/>
                      <a:pt x="87" y="49"/>
                      <a:pt x="86" y="49"/>
                    </a:cubicBezTo>
                    <a:cubicBezTo>
                      <a:pt x="86" y="48"/>
                      <a:pt x="85" y="47"/>
                      <a:pt x="84" y="46"/>
                    </a:cubicBezTo>
                    <a:cubicBezTo>
                      <a:pt x="84" y="46"/>
                      <a:pt x="84" y="46"/>
                      <a:pt x="84" y="46"/>
                    </a:cubicBezTo>
                    <a:moveTo>
                      <a:pt x="23" y="35"/>
                    </a:moveTo>
                    <a:cubicBezTo>
                      <a:pt x="26" y="34"/>
                      <a:pt x="28" y="31"/>
                      <a:pt x="28" y="28"/>
                    </a:cubicBezTo>
                    <a:cubicBezTo>
                      <a:pt x="28" y="28"/>
                      <a:pt x="28" y="29"/>
                      <a:pt x="28" y="29"/>
                    </a:cubicBezTo>
                    <a:cubicBezTo>
                      <a:pt x="28" y="29"/>
                      <a:pt x="29" y="29"/>
                      <a:pt x="30" y="29"/>
                    </a:cubicBezTo>
                    <a:cubicBezTo>
                      <a:pt x="31" y="29"/>
                      <a:pt x="31" y="28"/>
                      <a:pt x="31" y="27"/>
                    </a:cubicBezTo>
                    <a:cubicBezTo>
                      <a:pt x="31" y="26"/>
                      <a:pt x="31" y="25"/>
                      <a:pt x="30" y="25"/>
                    </a:cubicBezTo>
                    <a:cubicBezTo>
                      <a:pt x="29" y="25"/>
                      <a:pt x="28" y="24"/>
                      <a:pt x="27" y="24"/>
                    </a:cubicBezTo>
                    <a:cubicBezTo>
                      <a:pt x="28" y="25"/>
                      <a:pt x="28" y="26"/>
                      <a:pt x="28" y="27"/>
                    </a:cubicBezTo>
                    <a:cubicBezTo>
                      <a:pt x="28" y="23"/>
                      <a:pt x="26" y="21"/>
                      <a:pt x="25" y="18"/>
                    </a:cubicBezTo>
                    <a:cubicBezTo>
                      <a:pt x="25" y="19"/>
                      <a:pt x="25" y="19"/>
                      <a:pt x="26" y="20"/>
                    </a:cubicBezTo>
                    <a:cubicBezTo>
                      <a:pt x="26" y="19"/>
                      <a:pt x="27" y="18"/>
                      <a:pt x="27" y="17"/>
                    </a:cubicBezTo>
                    <a:cubicBezTo>
                      <a:pt x="28" y="17"/>
                      <a:pt x="26" y="15"/>
                      <a:pt x="26" y="15"/>
                    </a:cubicBezTo>
                    <a:cubicBezTo>
                      <a:pt x="25" y="15"/>
                      <a:pt x="25" y="13"/>
                      <a:pt x="24" y="14"/>
                    </a:cubicBezTo>
                    <a:cubicBezTo>
                      <a:pt x="24" y="14"/>
                      <a:pt x="23" y="15"/>
                      <a:pt x="22" y="15"/>
                    </a:cubicBezTo>
                    <a:cubicBezTo>
                      <a:pt x="23" y="16"/>
                      <a:pt x="23" y="17"/>
                      <a:pt x="24" y="18"/>
                    </a:cubicBezTo>
                    <a:cubicBezTo>
                      <a:pt x="22" y="15"/>
                      <a:pt x="19" y="13"/>
                      <a:pt x="16" y="12"/>
                    </a:cubicBezTo>
                    <a:cubicBezTo>
                      <a:pt x="17" y="13"/>
                      <a:pt x="17" y="13"/>
                      <a:pt x="18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6" y="9"/>
                      <a:pt x="16" y="9"/>
                    </a:cubicBezTo>
                    <a:cubicBezTo>
                      <a:pt x="15" y="9"/>
                      <a:pt x="14" y="8"/>
                      <a:pt x="13" y="8"/>
                    </a:cubicBezTo>
                    <a:cubicBezTo>
                      <a:pt x="13" y="10"/>
                      <a:pt x="13" y="11"/>
                      <a:pt x="13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1" y="12"/>
                      <a:pt x="6" y="13"/>
                      <a:pt x="4" y="17"/>
                    </a:cubicBezTo>
                    <a:cubicBezTo>
                      <a:pt x="2" y="22"/>
                      <a:pt x="4" y="27"/>
                      <a:pt x="6" y="31"/>
                    </a:cubicBezTo>
                    <a:cubicBezTo>
                      <a:pt x="6" y="30"/>
                      <a:pt x="6" y="29"/>
                      <a:pt x="5" y="29"/>
                    </a:cubicBezTo>
                    <a:cubicBezTo>
                      <a:pt x="5" y="30"/>
                      <a:pt x="4" y="30"/>
                      <a:pt x="3" y="31"/>
                    </a:cubicBezTo>
                    <a:cubicBezTo>
                      <a:pt x="3" y="31"/>
                      <a:pt x="5" y="33"/>
                      <a:pt x="5" y="33"/>
                    </a:cubicBezTo>
                    <a:cubicBezTo>
                      <a:pt x="5" y="34"/>
                      <a:pt x="6" y="35"/>
                      <a:pt x="6" y="35"/>
                    </a:cubicBezTo>
                    <a:cubicBezTo>
                      <a:pt x="7" y="34"/>
                      <a:pt x="8" y="34"/>
                      <a:pt x="9" y="33"/>
                    </a:cubicBezTo>
                    <a:cubicBezTo>
                      <a:pt x="8" y="33"/>
                      <a:pt x="8" y="32"/>
                      <a:pt x="7" y="31"/>
                    </a:cubicBezTo>
                    <a:cubicBezTo>
                      <a:pt x="11" y="36"/>
                      <a:pt x="18" y="39"/>
                      <a:pt x="23" y="35"/>
                    </a:cubicBezTo>
                    <a:moveTo>
                      <a:pt x="21" y="26"/>
                    </a:moveTo>
                    <a:cubicBezTo>
                      <a:pt x="21" y="32"/>
                      <a:pt x="13" y="31"/>
                      <a:pt x="10" y="26"/>
                    </a:cubicBezTo>
                    <a:cubicBezTo>
                      <a:pt x="7" y="20"/>
                      <a:pt x="14" y="16"/>
                      <a:pt x="19" y="20"/>
                    </a:cubicBezTo>
                    <a:cubicBezTo>
                      <a:pt x="20" y="21"/>
                      <a:pt x="21" y="24"/>
                      <a:pt x="21" y="26"/>
                    </a:cubicBezTo>
                    <a:moveTo>
                      <a:pt x="3" y="24"/>
                    </a:moveTo>
                    <a:cubicBezTo>
                      <a:pt x="3" y="22"/>
                      <a:pt x="3" y="20"/>
                      <a:pt x="4" y="19"/>
                    </a:cubicBezTo>
                    <a:cubicBezTo>
                      <a:pt x="3" y="19"/>
                      <a:pt x="1" y="19"/>
                      <a:pt x="0" y="19"/>
                    </a:cubicBezTo>
                    <a:cubicBezTo>
                      <a:pt x="0" y="19"/>
                      <a:pt x="0" y="22"/>
                      <a:pt x="0" y="23"/>
                    </a:cubicBezTo>
                    <a:cubicBezTo>
                      <a:pt x="1" y="23"/>
                      <a:pt x="3" y="24"/>
                      <a:pt x="3" y="24"/>
                    </a:cubicBezTo>
                    <a:moveTo>
                      <a:pt x="18" y="37"/>
                    </a:moveTo>
                    <a:cubicBezTo>
                      <a:pt x="16" y="37"/>
                      <a:pt x="14" y="36"/>
                      <a:pt x="13" y="36"/>
                    </a:cubicBezTo>
                    <a:cubicBezTo>
                      <a:pt x="13" y="36"/>
                      <a:pt x="13" y="39"/>
                      <a:pt x="13" y="40"/>
                    </a:cubicBezTo>
                    <a:cubicBezTo>
                      <a:pt x="14" y="40"/>
                      <a:pt x="17" y="40"/>
                      <a:pt x="18" y="41"/>
                    </a:cubicBezTo>
                    <a:cubicBezTo>
                      <a:pt x="18" y="39"/>
                      <a:pt x="18" y="38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moveTo>
                      <a:pt x="6" y="15"/>
                    </a:moveTo>
                    <a:cubicBezTo>
                      <a:pt x="7" y="14"/>
                      <a:pt x="8" y="13"/>
                      <a:pt x="9" y="13"/>
                    </a:cubicBezTo>
                    <a:cubicBezTo>
                      <a:pt x="9" y="12"/>
                      <a:pt x="8" y="11"/>
                      <a:pt x="7" y="10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4" y="11"/>
                      <a:pt x="3" y="11"/>
                      <a:pt x="4" y="12"/>
                    </a:cubicBezTo>
                    <a:cubicBezTo>
                      <a:pt x="4" y="13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moveTo>
                      <a:pt x="28" y="7"/>
                    </a:moveTo>
                    <a:cubicBezTo>
                      <a:pt x="29" y="8"/>
                      <a:pt x="30" y="9"/>
                      <a:pt x="31" y="11"/>
                    </a:cubicBezTo>
                    <a:cubicBezTo>
                      <a:pt x="32" y="11"/>
                      <a:pt x="37" y="10"/>
                      <a:pt x="38" y="10"/>
                    </a:cubicBezTo>
                    <a:cubicBezTo>
                      <a:pt x="39" y="10"/>
                      <a:pt x="41" y="9"/>
                      <a:pt x="41" y="10"/>
                    </a:cubicBezTo>
                    <a:cubicBezTo>
                      <a:pt x="41" y="10"/>
                      <a:pt x="42" y="11"/>
                      <a:pt x="42" y="11"/>
                    </a:cubicBezTo>
                    <a:cubicBezTo>
                      <a:pt x="43" y="12"/>
                      <a:pt x="43" y="13"/>
                      <a:pt x="44" y="14"/>
                    </a:cubicBezTo>
                    <a:cubicBezTo>
                      <a:pt x="46" y="15"/>
                      <a:pt x="49" y="16"/>
                      <a:pt x="51" y="15"/>
                    </a:cubicBezTo>
                    <a:cubicBezTo>
                      <a:pt x="52" y="15"/>
                      <a:pt x="52" y="14"/>
                      <a:pt x="53" y="14"/>
                    </a:cubicBezTo>
                    <a:cubicBezTo>
                      <a:pt x="54" y="13"/>
                      <a:pt x="58" y="16"/>
                      <a:pt x="58" y="17"/>
                    </a:cubicBezTo>
                    <a:cubicBezTo>
                      <a:pt x="59" y="17"/>
                      <a:pt x="60" y="18"/>
                      <a:pt x="61" y="19"/>
                    </a:cubicBezTo>
                    <a:cubicBezTo>
                      <a:pt x="61" y="19"/>
                      <a:pt x="62" y="18"/>
                      <a:pt x="63" y="18"/>
                    </a:cubicBezTo>
                    <a:cubicBezTo>
                      <a:pt x="64" y="18"/>
                      <a:pt x="65" y="17"/>
                      <a:pt x="66" y="17"/>
                    </a:cubicBezTo>
                    <a:cubicBezTo>
                      <a:pt x="63" y="14"/>
                      <a:pt x="60" y="12"/>
                      <a:pt x="57" y="10"/>
                    </a:cubicBezTo>
                    <a:cubicBezTo>
                      <a:pt x="56" y="9"/>
                      <a:pt x="55" y="9"/>
                      <a:pt x="55" y="9"/>
                    </a:cubicBezTo>
                    <a:cubicBezTo>
                      <a:pt x="54" y="8"/>
                      <a:pt x="54" y="7"/>
                      <a:pt x="54" y="6"/>
                    </a:cubicBezTo>
                    <a:cubicBezTo>
                      <a:pt x="53" y="5"/>
                      <a:pt x="52" y="4"/>
                      <a:pt x="51" y="3"/>
                    </a:cubicBezTo>
                    <a:cubicBezTo>
                      <a:pt x="49" y="1"/>
                      <a:pt x="46" y="0"/>
                      <a:pt x="44" y="1"/>
                    </a:cubicBezTo>
                    <a:cubicBezTo>
                      <a:pt x="43" y="1"/>
                      <a:pt x="42" y="2"/>
                      <a:pt x="41" y="3"/>
                    </a:cubicBezTo>
                    <a:cubicBezTo>
                      <a:pt x="41" y="4"/>
                      <a:pt x="41" y="5"/>
                      <a:pt x="40" y="5"/>
                    </a:cubicBezTo>
                    <a:cubicBezTo>
                      <a:pt x="39" y="5"/>
                      <a:pt x="38" y="5"/>
                      <a:pt x="37" y="5"/>
                    </a:cubicBezTo>
                    <a:cubicBezTo>
                      <a:pt x="34" y="5"/>
                      <a:pt x="30" y="5"/>
                      <a:pt x="27" y="7"/>
                    </a:cubicBezTo>
                    <a:cubicBezTo>
                      <a:pt x="27" y="7"/>
                      <a:pt x="28" y="7"/>
                      <a:pt x="28" y="7"/>
                    </a:cubicBezTo>
                    <a:moveTo>
                      <a:pt x="66" y="53"/>
                    </a:moveTo>
                    <a:cubicBezTo>
                      <a:pt x="65" y="52"/>
                      <a:pt x="63" y="51"/>
                      <a:pt x="62" y="50"/>
                    </a:cubicBezTo>
                    <a:cubicBezTo>
                      <a:pt x="62" y="50"/>
                      <a:pt x="57" y="52"/>
                      <a:pt x="56" y="52"/>
                    </a:cubicBezTo>
                    <a:cubicBezTo>
                      <a:pt x="55" y="52"/>
                      <a:pt x="54" y="53"/>
                      <a:pt x="53" y="52"/>
                    </a:cubicBezTo>
                    <a:cubicBezTo>
                      <a:pt x="53" y="52"/>
                      <a:pt x="53" y="51"/>
                      <a:pt x="52" y="51"/>
                    </a:cubicBezTo>
                    <a:cubicBezTo>
                      <a:pt x="52" y="50"/>
                      <a:pt x="51" y="49"/>
                      <a:pt x="50" y="48"/>
                    </a:cubicBezTo>
                    <a:cubicBezTo>
                      <a:pt x="48" y="47"/>
                      <a:pt x="45" y="47"/>
                      <a:pt x="43" y="48"/>
                    </a:cubicBezTo>
                    <a:cubicBezTo>
                      <a:pt x="42" y="48"/>
                      <a:pt x="42" y="49"/>
                      <a:pt x="42" y="49"/>
                    </a:cubicBezTo>
                    <a:cubicBezTo>
                      <a:pt x="41" y="50"/>
                      <a:pt x="41" y="51"/>
                      <a:pt x="40" y="50"/>
                    </a:cubicBezTo>
                    <a:cubicBezTo>
                      <a:pt x="38" y="50"/>
                      <a:pt x="37" y="49"/>
                      <a:pt x="35" y="48"/>
                    </a:cubicBezTo>
                    <a:cubicBezTo>
                      <a:pt x="33" y="47"/>
                      <a:pt x="31" y="45"/>
                      <a:pt x="30" y="44"/>
                    </a:cubicBezTo>
                    <a:cubicBezTo>
                      <a:pt x="29" y="43"/>
                      <a:pt x="25" y="45"/>
                      <a:pt x="24" y="45"/>
                    </a:cubicBezTo>
                    <a:cubicBezTo>
                      <a:pt x="28" y="48"/>
                      <a:pt x="32" y="52"/>
                      <a:pt x="37" y="54"/>
                    </a:cubicBezTo>
                    <a:cubicBezTo>
                      <a:pt x="38" y="55"/>
                      <a:pt x="39" y="55"/>
                      <a:pt x="40" y="55"/>
                    </a:cubicBezTo>
                    <a:cubicBezTo>
                      <a:pt x="41" y="56"/>
                      <a:pt x="41" y="57"/>
                      <a:pt x="42" y="58"/>
                    </a:cubicBezTo>
                    <a:cubicBezTo>
                      <a:pt x="42" y="59"/>
                      <a:pt x="43" y="60"/>
                      <a:pt x="44" y="61"/>
                    </a:cubicBezTo>
                    <a:cubicBezTo>
                      <a:pt x="47" y="62"/>
                      <a:pt x="50" y="63"/>
                      <a:pt x="52" y="61"/>
                    </a:cubicBezTo>
                    <a:cubicBezTo>
                      <a:pt x="53" y="61"/>
                      <a:pt x="54" y="60"/>
                      <a:pt x="54" y="59"/>
                    </a:cubicBezTo>
                    <a:cubicBezTo>
                      <a:pt x="54" y="57"/>
                      <a:pt x="57" y="58"/>
                      <a:pt x="59" y="57"/>
                    </a:cubicBezTo>
                    <a:cubicBezTo>
                      <a:pt x="62" y="57"/>
                      <a:pt x="65" y="56"/>
                      <a:pt x="67" y="54"/>
                    </a:cubicBezTo>
                    <a:cubicBezTo>
                      <a:pt x="67" y="54"/>
                      <a:pt x="66" y="53"/>
                      <a:pt x="66" y="53"/>
                    </a:cubicBezTo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" name="TextBox 633"/>
            <p:cNvSpPr txBox="1"/>
            <p:nvPr/>
          </p:nvSpPr>
          <p:spPr>
            <a:xfrm>
              <a:off x="2639616" y="6000382"/>
              <a:ext cx="360040" cy="215444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PC</a:t>
              </a:r>
              <a:endParaRPr lang="zh-CN" altLang="en-US" sz="800" dirty="0">
                <a:latin typeface="Calibri" pitchFamily="34" charset="0"/>
                <a:ea typeface="宋体" pitchFamily="2" charset="-122"/>
              </a:endParaRPr>
            </a:p>
          </p:txBody>
        </p:sp>
        <p:pic>
          <p:nvPicPr>
            <p:cNvPr id="637" name="Picture 455" descr="图片2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5920" y="5469339"/>
              <a:ext cx="308300" cy="313962"/>
            </a:xfrm>
            <a:prstGeom prst="rect">
              <a:avLst/>
            </a:prstGeom>
            <a:noFill/>
          </p:spPr>
        </p:pic>
        <p:cxnSp>
          <p:nvCxnSpPr>
            <p:cNvPr id="642" name="直接连接符 641"/>
            <p:cNvCxnSpPr>
              <a:stCxn id="564" idx="2"/>
              <a:endCxn id="633" idx="3"/>
            </p:cNvCxnSpPr>
            <p:nvPr/>
          </p:nvCxnSpPr>
          <p:spPr bwMode="auto">
            <a:xfrm flipH="1" flipV="1">
              <a:off x="3673086" y="5252282"/>
              <a:ext cx="553610" cy="372962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3" name="直接连接符 652"/>
            <p:cNvCxnSpPr>
              <a:endCxn id="614" idx="2"/>
            </p:cNvCxnSpPr>
            <p:nvPr/>
          </p:nvCxnSpPr>
          <p:spPr bwMode="auto">
            <a:xfrm flipH="1" flipV="1">
              <a:off x="2686134" y="5958270"/>
              <a:ext cx="601555" cy="1406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6" name="直接连接符 655"/>
            <p:cNvCxnSpPr>
              <a:stCxn id="564" idx="2"/>
              <a:endCxn id="636" idx="3"/>
            </p:cNvCxnSpPr>
            <p:nvPr/>
          </p:nvCxnSpPr>
          <p:spPr bwMode="auto">
            <a:xfrm flipH="1">
              <a:off x="3529070" y="5625244"/>
              <a:ext cx="697626" cy="347118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9" name="矩形 658"/>
            <p:cNvSpPr/>
            <p:nvPr/>
          </p:nvSpPr>
          <p:spPr bwMode="auto">
            <a:xfrm>
              <a:off x="4151784" y="5328004"/>
              <a:ext cx="1728192" cy="69328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800" dirty="0">
                <a:latin typeface="Arial" charset="0"/>
                <a:ea typeface="宋体" charset="-122"/>
              </a:endParaRPr>
            </a:p>
          </p:txBody>
        </p:sp>
        <p:sp>
          <p:nvSpPr>
            <p:cNvPr id="675" name="TextBox 674"/>
            <p:cNvSpPr txBox="1"/>
            <p:nvPr/>
          </p:nvSpPr>
          <p:spPr>
            <a:xfrm>
              <a:off x="5087889" y="5733256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Medium Router</a:t>
              </a:r>
            </a:p>
            <a:p>
              <a:r>
                <a:rPr lang="en-US" altLang="zh-CN" sz="800" dirty="0"/>
                <a:t>      AR2220</a:t>
              </a:r>
              <a:endParaRPr lang="zh-CN" altLang="en-US" sz="800" dirty="0"/>
            </a:p>
          </p:txBody>
        </p:sp>
        <p:sp>
          <p:nvSpPr>
            <p:cNvPr id="676" name="TextBox 675"/>
            <p:cNvSpPr txBox="1"/>
            <p:nvPr/>
          </p:nvSpPr>
          <p:spPr>
            <a:xfrm>
              <a:off x="3071664" y="5301208"/>
              <a:ext cx="864096" cy="338554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Access Router</a:t>
              </a:r>
            </a:p>
            <a:p>
              <a:r>
                <a:rPr lang="en-US" altLang="zh-CN" sz="800" dirty="0">
                  <a:latin typeface="Calibri" pitchFamily="34" charset="0"/>
                  <a:ea typeface="宋体" pitchFamily="2" charset="-122"/>
                </a:rPr>
                <a:t>    AR157</a:t>
              </a:r>
              <a:endParaRPr lang="zh-CN" altLang="en-US" sz="800" dirty="0">
                <a:latin typeface="Calibri" pitchFamily="34" charset="0"/>
                <a:ea typeface="宋体" pitchFamily="2" charset="-122"/>
              </a:endParaRPr>
            </a:p>
          </p:txBody>
        </p:sp>
        <p:cxnSp>
          <p:nvCxnSpPr>
            <p:cNvPr id="677" name="直接连接符 676"/>
            <p:cNvCxnSpPr>
              <a:stCxn id="163" idx="1"/>
              <a:endCxn id="637" idx="0"/>
            </p:cNvCxnSpPr>
            <p:nvPr/>
          </p:nvCxnSpPr>
          <p:spPr bwMode="auto">
            <a:xfrm flipH="1">
              <a:off x="5530070" y="5012793"/>
              <a:ext cx="470" cy="456546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0" name="直接连接符 679"/>
            <p:cNvCxnSpPr>
              <a:stCxn id="716" idx="1"/>
              <a:endCxn id="122" idx="0"/>
            </p:cNvCxnSpPr>
            <p:nvPr/>
          </p:nvCxnSpPr>
          <p:spPr bwMode="auto">
            <a:xfrm>
              <a:off x="6924092" y="5012794"/>
              <a:ext cx="470" cy="437859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3" name="TextBox 682"/>
            <p:cNvSpPr txBox="1"/>
            <p:nvPr/>
          </p:nvSpPr>
          <p:spPr>
            <a:xfrm>
              <a:off x="7968208" y="4005064"/>
              <a:ext cx="720080" cy="21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000099"/>
                  </a:solidFill>
                </a:rPr>
                <a:t>Optical fiber</a:t>
              </a:r>
              <a:endParaRPr lang="zh-CN" altLang="en-US" sz="800" dirty="0">
                <a:solidFill>
                  <a:srgbClr val="000099"/>
                </a:solidFill>
              </a:endParaRPr>
            </a:p>
          </p:txBody>
        </p:sp>
        <p:cxnSp>
          <p:nvCxnSpPr>
            <p:cNvPr id="689" name="Straight Connector 791"/>
            <p:cNvCxnSpPr/>
            <p:nvPr/>
          </p:nvCxnSpPr>
          <p:spPr bwMode="auto">
            <a:xfrm>
              <a:off x="6168008" y="4869160"/>
              <a:ext cx="0" cy="136815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2" name="TextBox 691"/>
            <p:cNvSpPr txBox="1"/>
            <p:nvPr/>
          </p:nvSpPr>
          <p:spPr>
            <a:xfrm>
              <a:off x="3863752" y="481863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rgbClr val="000099"/>
                  </a:solidFill>
                </a:rPr>
                <a:t>Optical Connectivity </a:t>
              </a:r>
              <a:r>
                <a:rPr lang="en-US" altLang="zh-CN" sz="800" b="1" dirty="0" err="1">
                  <a:solidFill>
                    <a:srgbClr val="000099"/>
                  </a:solidFill>
                </a:rPr>
                <a:t>Upazila</a:t>
              </a:r>
              <a:endParaRPr lang="zh-CN" altLang="en-US" sz="800" b="1" dirty="0">
                <a:solidFill>
                  <a:srgbClr val="000099"/>
                </a:solidFill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7536160" y="4797152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rgbClr val="000099"/>
                  </a:solidFill>
                </a:rPr>
                <a:t>Analog line  connectivity </a:t>
              </a:r>
              <a:r>
                <a:rPr lang="en-US" altLang="zh-CN" sz="800" b="1" dirty="0" err="1">
                  <a:solidFill>
                    <a:srgbClr val="000099"/>
                  </a:solidFill>
                </a:rPr>
                <a:t>Upazila</a:t>
              </a:r>
              <a:endParaRPr lang="zh-CN" altLang="en-US" sz="800" b="1" dirty="0">
                <a:solidFill>
                  <a:srgbClr val="000099"/>
                </a:solidFill>
              </a:endParaRPr>
            </a:p>
          </p:txBody>
        </p:sp>
        <p:sp>
          <p:nvSpPr>
            <p:cNvPr id="716" name="云形 715"/>
            <p:cNvSpPr/>
            <p:nvPr/>
          </p:nvSpPr>
          <p:spPr bwMode="auto">
            <a:xfrm>
              <a:off x="6456040" y="4653136"/>
              <a:ext cx="936104" cy="360040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latin typeface="Arial" charset="0"/>
                  <a:ea typeface="宋体" charset="-122"/>
                </a:rPr>
                <a:t>Transmission</a:t>
              </a:r>
              <a:endParaRPr lang="zh-CN" altLang="en-US" sz="800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718" name="直接连接符 717"/>
            <p:cNvCxnSpPr/>
            <p:nvPr/>
          </p:nvCxnSpPr>
          <p:spPr bwMode="auto">
            <a:xfrm>
              <a:off x="4439816" y="4509120"/>
              <a:ext cx="244827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2" name="TextBox 721"/>
            <p:cNvSpPr txBox="1"/>
            <p:nvPr/>
          </p:nvSpPr>
          <p:spPr>
            <a:xfrm>
              <a:off x="4155968" y="5157772"/>
              <a:ext cx="1075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NTTN network Room</a:t>
              </a:r>
              <a:endParaRPr lang="zh-CN" altLang="en-US" sz="800" b="1" dirty="0"/>
            </a:p>
          </p:txBody>
        </p:sp>
        <p:sp>
          <p:nvSpPr>
            <p:cNvPr id="727" name="TextBox 726"/>
            <p:cNvSpPr txBox="1"/>
            <p:nvPr/>
          </p:nvSpPr>
          <p:spPr>
            <a:xfrm>
              <a:off x="2999657" y="4869160"/>
              <a:ext cx="5757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VC Office</a:t>
              </a:r>
              <a:endParaRPr lang="zh-CN" altLang="en-US" sz="800" b="1" dirty="0"/>
            </a:p>
          </p:txBody>
        </p:sp>
        <p:sp>
          <p:nvSpPr>
            <p:cNvPr id="728" name="TextBox 727"/>
            <p:cNvSpPr txBox="1"/>
            <p:nvPr/>
          </p:nvSpPr>
          <p:spPr>
            <a:xfrm>
              <a:off x="9120337" y="4869160"/>
              <a:ext cx="5757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/>
                <a:t>VC Office</a:t>
              </a:r>
              <a:endParaRPr lang="zh-CN" altLang="en-US" sz="800" b="1" dirty="0"/>
            </a:p>
          </p:txBody>
        </p:sp>
        <p:cxnSp>
          <p:nvCxnSpPr>
            <p:cNvPr id="660" name="直接连接符 659"/>
            <p:cNvCxnSpPr>
              <a:stCxn id="564" idx="0"/>
              <a:endCxn id="637" idx="1"/>
            </p:cNvCxnSpPr>
            <p:nvPr/>
          </p:nvCxnSpPr>
          <p:spPr bwMode="auto">
            <a:xfrm>
              <a:off x="5159116" y="5625244"/>
              <a:ext cx="216804" cy="1076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94" name="组合 693"/>
            <p:cNvGrpSpPr/>
            <p:nvPr/>
          </p:nvGrpSpPr>
          <p:grpSpPr>
            <a:xfrm>
              <a:off x="2475985" y="692696"/>
              <a:ext cx="720080" cy="614164"/>
              <a:chOff x="984706" y="692696"/>
              <a:chExt cx="720080" cy="614164"/>
            </a:xfrm>
          </p:grpSpPr>
          <p:grpSp>
            <p:nvGrpSpPr>
              <p:cNvPr id="658" name="组合 657"/>
              <p:cNvGrpSpPr/>
              <p:nvPr/>
            </p:nvGrpSpPr>
            <p:grpSpPr>
              <a:xfrm>
                <a:off x="984706" y="730796"/>
                <a:ext cx="720080" cy="576064"/>
                <a:chOff x="4499992" y="692696"/>
                <a:chExt cx="720080" cy="576064"/>
              </a:xfrm>
            </p:grpSpPr>
            <p:pic>
              <p:nvPicPr>
                <p:cNvPr id="661" name="Picture 2" descr="D:\00.工作计划\V2R1C01封闭写作资料\WLAN AP新产品图片-PNG\WLAN AP新产品图片\AP6010DN-美观标准室内型双频.png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572000" y="987972"/>
                  <a:ext cx="190537" cy="8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2" name="Picture 55" descr="\\info-server\10_PhotoLib\01-网络\03-企业网\01-小S\02-S2700&amp;S3700&amp;S5700\03-S5700C\01-S5700-28C-EI\03-市场主用(.jpg)-300.dpi\01-全正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572000" y="1143775"/>
                  <a:ext cx="615791" cy="600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3" name="Picture 2" descr="D:\00.工作计划\V2R1C01封闭写作资料\WLAN AP新产品图片-PNG\WLAN AP新产品图片\AP6010DN-美观标准室内型双频.png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957527" y="987972"/>
                  <a:ext cx="190537" cy="8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64" name="Group 9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539378" y="836712"/>
                  <a:ext cx="248646" cy="163047"/>
                  <a:chOff x="2647" y="2942"/>
                  <a:chExt cx="323" cy="328"/>
                </a:xfrm>
              </p:grpSpPr>
              <p:sp>
                <p:nvSpPr>
                  <p:cNvPr id="671" name="Arc 97"/>
                  <p:cNvSpPr>
                    <a:spLocks/>
                  </p:cNvSpPr>
                  <p:nvPr/>
                </p:nvSpPr>
                <p:spPr bwMode="auto">
                  <a:xfrm flipV="1">
                    <a:off x="2647" y="3146"/>
                    <a:ext cx="323" cy="124"/>
                  </a:xfrm>
                  <a:custGeom>
                    <a:avLst/>
                    <a:gdLst>
                      <a:gd name="T0" fmla="*/ 0 w 33471"/>
                      <a:gd name="T1" fmla="*/ 0 h 21600"/>
                      <a:gd name="T2" fmla="*/ 0 w 33471"/>
                      <a:gd name="T3" fmla="*/ 0 h 21600"/>
                      <a:gd name="T4" fmla="*/ 0 w 3347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3471"/>
                      <a:gd name="T10" fmla="*/ 0 h 21600"/>
                      <a:gd name="T11" fmla="*/ 33471 w 3347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471" h="21600" fill="none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2546" y="0"/>
                          <a:pt x="29560" y="3958"/>
                          <a:pt x="33471" y="10435"/>
                        </a:cubicBezTo>
                      </a:path>
                      <a:path w="33471" h="21600" stroke="0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2546" y="0"/>
                          <a:pt x="29560" y="3958"/>
                          <a:pt x="33471" y="10435"/>
                        </a:cubicBezTo>
                        <a:lnTo>
                          <a:pt x="1498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2" name="Arc 98"/>
                  <p:cNvSpPr>
                    <a:spLocks/>
                  </p:cNvSpPr>
                  <p:nvPr/>
                </p:nvSpPr>
                <p:spPr bwMode="auto">
                  <a:xfrm flipV="1">
                    <a:off x="2716" y="3026"/>
                    <a:ext cx="204" cy="124"/>
                  </a:xfrm>
                  <a:custGeom>
                    <a:avLst/>
                    <a:gdLst>
                      <a:gd name="T0" fmla="*/ 0 w 29650"/>
                      <a:gd name="T1" fmla="*/ 0 h 21600"/>
                      <a:gd name="T2" fmla="*/ 0 w 29650"/>
                      <a:gd name="T3" fmla="*/ 0 h 21600"/>
                      <a:gd name="T4" fmla="*/ 0 w 2965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650"/>
                      <a:gd name="T10" fmla="*/ 0 h 21600"/>
                      <a:gd name="T11" fmla="*/ 29650 w 2965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650" h="21600" fill="none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0419" y="0"/>
                          <a:pt x="25657" y="2051"/>
                          <a:pt x="29650" y="5745"/>
                        </a:cubicBezTo>
                      </a:path>
                      <a:path w="29650" h="21600" stroke="0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0419" y="0"/>
                          <a:pt x="25657" y="2051"/>
                          <a:pt x="29650" y="5745"/>
                        </a:cubicBezTo>
                        <a:lnTo>
                          <a:pt x="1498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3" name="Arc 99"/>
                  <p:cNvSpPr>
                    <a:spLocks/>
                  </p:cNvSpPr>
                  <p:nvPr/>
                </p:nvSpPr>
                <p:spPr bwMode="auto">
                  <a:xfrm flipV="1">
                    <a:off x="2758" y="2942"/>
                    <a:ext cx="144" cy="102"/>
                  </a:xfrm>
                  <a:custGeom>
                    <a:avLst/>
                    <a:gdLst>
                      <a:gd name="T0" fmla="*/ 0 w 28222"/>
                      <a:gd name="T1" fmla="*/ 0 h 21600"/>
                      <a:gd name="T2" fmla="*/ 0 w 28222"/>
                      <a:gd name="T3" fmla="*/ 0 h 21600"/>
                      <a:gd name="T4" fmla="*/ 0 w 2822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8222"/>
                      <a:gd name="T10" fmla="*/ 0 h 21600"/>
                      <a:gd name="T11" fmla="*/ 28222 w 2822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222" h="21600" fill="none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19774" y="0"/>
                          <a:pt x="24433" y="1595"/>
                          <a:pt x="28221" y="4535"/>
                        </a:cubicBezTo>
                      </a:path>
                      <a:path w="28222" h="21600" stroke="0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19774" y="0"/>
                          <a:pt x="24433" y="1595"/>
                          <a:pt x="28221" y="4535"/>
                        </a:cubicBezTo>
                        <a:lnTo>
                          <a:pt x="1498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65" name="Group 9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932040" y="836712"/>
                  <a:ext cx="248646" cy="163047"/>
                  <a:chOff x="2647" y="2942"/>
                  <a:chExt cx="323" cy="328"/>
                </a:xfrm>
              </p:grpSpPr>
              <p:sp>
                <p:nvSpPr>
                  <p:cNvPr id="668" name="Arc 97"/>
                  <p:cNvSpPr>
                    <a:spLocks/>
                  </p:cNvSpPr>
                  <p:nvPr/>
                </p:nvSpPr>
                <p:spPr bwMode="auto">
                  <a:xfrm flipV="1">
                    <a:off x="2647" y="3146"/>
                    <a:ext cx="323" cy="124"/>
                  </a:xfrm>
                  <a:custGeom>
                    <a:avLst/>
                    <a:gdLst>
                      <a:gd name="T0" fmla="*/ 0 w 33471"/>
                      <a:gd name="T1" fmla="*/ 0 h 21600"/>
                      <a:gd name="T2" fmla="*/ 0 w 33471"/>
                      <a:gd name="T3" fmla="*/ 0 h 21600"/>
                      <a:gd name="T4" fmla="*/ 0 w 3347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3471"/>
                      <a:gd name="T10" fmla="*/ 0 h 21600"/>
                      <a:gd name="T11" fmla="*/ 33471 w 3347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471" h="21600" fill="none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2546" y="0"/>
                          <a:pt x="29560" y="3958"/>
                          <a:pt x="33471" y="10435"/>
                        </a:cubicBezTo>
                      </a:path>
                      <a:path w="33471" h="21600" stroke="0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2546" y="0"/>
                          <a:pt x="29560" y="3958"/>
                          <a:pt x="33471" y="10435"/>
                        </a:cubicBezTo>
                        <a:lnTo>
                          <a:pt x="1498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9" name="Arc 98"/>
                  <p:cNvSpPr>
                    <a:spLocks/>
                  </p:cNvSpPr>
                  <p:nvPr/>
                </p:nvSpPr>
                <p:spPr bwMode="auto">
                  <a:xfrm flipV="1">
                    <a:off x="2716" y="3026"/>
                    <a:ext cx="204" cy="124"/>
                  </a:xfrm>
                  <a:custGeom>
                    <a:avLst/>
                    <a:gdLst>
                      <a:gd name="T0" fmla="*/ 0 w 29650"/>
                      <a:gd name="T1" fmla="*/ 0 h 21600"/>
                      <a:gd name="T2" fmla="*/ 0 w 29650"/>
                      <a:gd name="T3" fmla="*/ 0 h 21600"/>
                      <a:gd name="T4" fmla="*/ 0 w 2965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650"/>
                      <a:gd name="T10" fmla="*/ 0 h 21600"/>
                      <a:gd name="T11" fmla="*/ 29650 w 2965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650" h="21600" fill="none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0419" y="0"/>
                          <a:pt x="25657" y="2051"/>
                          <a:pt x="29650" y="5745"/>
                        </a:cubicBezTo>
                      </a:path>
                      <a:path w="29650" h="21600" stroke="0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20419" y="0"/>
                          <a:pt x="25657" y="2051"/>
                          <a:pt x="29650" y="5745"/>
                        </a:cubicBezTo>
                        <a:lnTo>
                          <a:pt x="1498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0" name="Arc 99"/>
                  <p:cNvSpPr>
                    <a:spLocks/>
                  </p:cNvSpPr>
                  <p:nvPr/>
                </p:nvSpPr>
                <p:spPr bwMode="auto">
                  <a:xfrm flipV="1">
                    <a:off x="2758" y="2942"/>
                    <a:ext cx="144" cy="102"/>
                  </a:xfrm>
                  <a:custGeom>
                    <a:avLst/>
                    <a:gdLst>
                      <a:gd name="T0" fmla="*/ 0 w 28222"/>
                      <a:gd name="T1" fmla="*/ 0 h 21600"/>
                      <a:gd name="T2" fmla="*/ 0 w 28222"/>
                      <a:gd name="T3" fmla="*/ 0 h 21600"/>
                      <a:gd name="T4" fmla="*/ 0 w 28222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8222"/>
                      <a:gd name="T10" fmla="*/ 0 h 21600"/>
                      <a:gd name="T11" fmla="*/ 28222 w 2822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222" h="21600" fill="none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19774" y="0"/>
                          <a:pt x="24433" y="1595"/>
                          <a:pt x="28221" y="4535"/>
                        </a:cubicBezTo>
                      </a:path>
                      <a:path w="28222" h="21600" stroke="0" extrusionOk="0">
                        <a:moveTo>
                          <a:pt x="0" y="6038"/>
                        </a:moveTo>
                        <a:cubicBezTo>
                          <a:pt x="4024" y="2164"/>
                          <a:pt x="9393" y="-1"/>
                          <a:pt x="14980" y="0"/>
                        </a:cubicBezTo>
                        <a:cubicBezTo>
                          <a:pt x="19774" y="0"/>
                          <a:pt x="24433" y="1595"/>
                          <a:pt x="28221" y="4535"/>
                        </a:cubicBezTo>
                        <a:lnTo>
                          <a:pt x="1498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66" name="矩形 665"/>
                <p:cNvSpPr/>
                <p:nvPr/>
              </p:nvSpPr>
              <p:spPr bwMode="auto">
                <a:xfrm>
                  <a:off x="4499992" y="692696"/>
                  <a:ext cx="720080" cy="576064"/>
                </a:xfrm>
                <a:prstGeom prst="rect">
                  <a:avLst/>
                </a:prstGeom>
                <a:noFill/>
                <a:ln>
                  <a:solidFill>
                    <a:srgbClr val="92D050"/>
                  </a:solidFill>
                  <a:prstDash val="das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</a:pPr>
                  <a:endParaRPr lang="zh-CN" altLang="en-US">
                    <a:latin typeface="Arial" charset="0"/>
                    <a:ea typeface="宋体" charset="-122"/>
                  </a:endParaRPr>
                </a:p>
              </p:txBody>
            </p:sp>
          </p:grpSp>
          <p:cxnSp>
            <p:nvCxnSpPr>
              <p:cNvPr id="674" name="直接连接符 673"/>
              <p:cNvCxnSpPr>
                <a:stCxn id="661" idx="2"/>
                <a:endCxn id="662" idx="0"/>
              </p:cNvCxnSpPr>
              <p:nvPr/>
            </p:nvCxnSpPr>
            <p:spPr bwMode="auto">
              <a:xfrm>
                <a:off x="1151983" y="1109868"/>
                <a:ext cx="212627" cy="7200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1" name="直接连接符 680"/>
              <p:cNvCxnSpPr>
                <a:stCxn id="663" idx="2"/>
                <a:endCxn id="662" idx="0"/>
              </p:cNvCxnSpPr>
              <p:nvPr/>
            </p:nvCxnSpPr>
            <p:spPr bwMode="auto">
              <a:xfrm flipH="1">
                <a:off x="1364610" y="1109868"/>
                <a:ext cx="172900" cy="7200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5" name="TextBox 684"/>
              <p:cNvSpPr txBox="1"/>
              <p:nvPr/>
            </p:nvSpPr>
            <p:spPr>
              <a:xfrm>
                <a:off x="1056714" y="692696"/>
                <a:ext cx="59022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rgbClr val="000099"/>
                    </a:solidFill>
                  </a:rPr>
                  <a:t>BCC Wi-Fi</a:t>
                </a:r>
                <a:endParaRPr lang="zh-CN" altLang="en-US" sz="800" dirty="0">
                  <a:solidFill>
                    <a:srgbClr val="000099"/>
                  </a:solidFill>
                </a:endParaRPr>
              </a:p>
            </p:txBody>
          </p:sp>
        </p:grpSp>
        <p:cxnSp>
          <p:nvCxnSpPr>
            <p:cNvPr id="686" name="直接连接符 685"/>
            <p:cNvCxnSpPr>
              <a:stCxn id="662" idx="2"/>
            </p:cNvCxnSpPr>
            <p:nvPr/>
          </p:nvCxnSpPr>
          <p:spPr bwMode="auto">
            <a:xfrm flipH="1">
              <a:off x="2855641" y="1241884"/>
              <a:ext cx="249" cy="170893"/>
            </a:xfrm>
            <a:prstGeom prst="line">
              <a:avLst/>
            </a:prstGeom>
            <a:ln w="127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7" name="直接连接符 716"/>
            <p:cNvCxnSpPr>
              <a:stCxn id="705" idx="2"/>
            </p:cNvCxnSpPr>
            <p:nvPr/>
          </p:nvCxnSpPr>
          <p:spPr bwMode="auto">
            <a:xfrm flipH="1">
              <a:off x="9192345" y="1457908"/>
              <a:ext cx="513" cy="170893"/>
            </a:xfrm>
            <a:prstGeom prst="line">
              <a:avLst/>
            </a:prstGeom>
            <a:ln w="127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34" name="组合 733"/>
            <p:cNvGrpSpPr/>
            <p:nvPr/>
          </p:nvGrpSpPr>
          <p:grpSpPr>
            <a:xfrm>
              <a:off x="8713688" y="908720"/>
              <a:ext cx="936104" cy="614164"/>
              <a:chOff x="7236296" y="942628"/>
              <a:chExt cx="936104" cy="614164"/>
            </a:xfrm>
          </p:grpSpPr>
          <p:pic>
            <p:nvPicPr>
              <p:cNvPr id="704" name="Picture 2" descr="D:\00.工作计划\V2R1C01封闭写作资料\WLAN AP新产品图片-PNG\WLAN AP新产品图片\AP6010DN-美观标准室内型双频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308304" y="1276004"/>
                <a:ext cx="190537" cy="83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5" name="Picture 55" descr="\\info-server\10_PhotoLib\01-网络\03-企业网\01-小S\02-S2700&amp;S3700&amp;S5700\03-S5700C\01-S5700-28C-EI\03-市场主用(.jpg)-300.dpi\01-全正.JP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407569" y="1431807"/>
                <a:ext cx="615791" cy="60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6" name="Picture 2" descr="D:\00.工作计划\V2R1C01封闭写作资料\WLAN AP新产品图片-PNG\WLAN AP新产品图片\AP6010DN-美观标准室内型双频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621823" y="1276004"/>
                <a:ext cx="190537" cy="83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07" name="Group 96"/>
              <p:cNvGrpSpPr>
                <a:grpSpLocks noChangeAspect="1"/>
              </p:cNvGrpSpPr>
              <p:nvPr/>
            </p:nvGrpSpPr>
            <p:grpSpPr bwMode="auto">
              <a:xfrm rot="10800000">
                <a:off x="7275682" y="1124744"/>
                <a:ext cx="248646" cy="163047"/>
                <a:chOff x="2647" y="2942"/>
                <a:chExt cx="323" cy="328"/>
              </a:xfrm>
            </p:grpSpPr>
            <p:sp>
              <p:nvSpPr>
                <p:cNvPr id="713" name="Arc 97"/>
                <p:cNvSpPr>
                  <a:spLocks/>
                </p:cNvSpPr>
                <p:nvPr/>
              </p:nvSpPr>
              <p:spPr bwMode="auto">
                <a:xfrm flipV="1">
                  <a:off x="2647" y="3146"/>
                  <a:ext cx="323" cy="124"/>
                </a:xfrm>
                <a:custGeom>
                  <a:avLst/>
                  <a:gdLst>
                    <a:gd name="T0" fmla="*/ 0 w 33471"/>
                    <a:gd name="T1" fmla="*/ 0 h 21600"/>
                    <a:gd name="T2" fmla="*/ 0 w 33471"/>
                    <a:gd name="T3" fmla="*/ 0 h 21600"/>
                    <a:gd name="T4" fmla="*/ 0 w 334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3471"/>
                    <a:gd name="T10" fmla="*/ 0 h 21600"/>
                    <a:gd name="T11" fmla="*/ 33471 w 334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471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2546" y="0"/>
                        <a:pt x="29560" y="3958"/>
                        <a:pt x="33471" y="10435"/>
                      </a:cubicBezTo>
                    </a:path>
                    <a:path w="33471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2546" y="0"/>
                        <a:pt x="29560" y="3958"/>
                        <a:pt x="33471" y="1043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4" name="Arc 98"/>
                <p:cNvSpPr>
                  <a:spLocks/>
                </p:cNvSpPr>
                <p:nvPr/>
              </p:nvSpPr>
              <p:spPr bwMode="auto">
                <a:xfrm flipV="1">
                  <a:off x="2716" y="3026"/>
                  <a:ext cx="204" cy="124"/>
                </a:xfrm>
                <a:custGeom>
                  <a:avLst/>
                  <a:gdLst>
                    <a:gd name="T0" fmla="*/ 0 w 29650"/>
                    <a:gd name="T1" fmla="*/ 0 h 21600"/>
                    <a:gd name="T2" fmla="*/ 0 w 29650"/>
                    <a:gd name="T3" fmla="*/ 0 h 21600"/>
                    <a:gd name="T4" fmla="*/ 0 w 296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9650"/>
                    <a:gd name="T10" fmla="*/ 0 h 21600"/>
                    <a:gd name="T11" fmla="*/ 29650 w 296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650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0419" y="0"/>
                        <a:pt x="25657" y="2051"/>
                        <a:pt x="29650" y="5745"/>
                      </a:cubicBezTo>
                    </a:path>
                    <a:path w="29650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0419" y="0"/>
                        <a:pt x="25657" y="2051"/>
                        <a:pt x="29650" y="574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5" name="Arc 99"/>
                <p:cNvSpPr>
                  <a:spLocks/>
                </p:cNvSpPr>
                <p:nvPr/>
              </p:nvSpPr>
              <p:spPr bwMode="auto">
                <a:xfrm flipV="1">
                  <a:off x="2758" y="2942"/>
                  <a:ext cx="144" cy="102"/>
                </a:xfrm>
                <a:custGeom>
                  <a:avLst/>
                  <a:gdLst>
                    <a:gd name="T0" fmla="*/ 0 w 28222"/>
                    <a:gd name="T1" fmla="*/ 0 h 21600"/>
                    <a:gd name="T2" fmla="*/ 0 w 28222"/>
                    <a:gd name="T3" fmla="*/ 0 h 21600"/>
                    <a:gd name="T4" fmla="*/ 0 w 2822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8222"/>
                    <a:gd name="T10" fmla="*/ 0 h 21600"/>
                    <a:gd name="T11" fmla="*/ 28222 w 2822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22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19774" y="0"/>
                        <a:pt x="24433" y="1595"/>
                        <a:pt x="28221" y="4535"/>
                      </a:cubicBezTo>
                    </a:path>
                    <a:path w="28222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19774" y="0"/>
                        <a:pt x="24433" y="1595"/>
                        <a:pt x="28221" y="453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8" name="Group 96"/>
              <p:cNvGrpSpPr>
                <a:grpSpLocks noChangeAspect="1"/>
              </p:cNvGrpSpPr>
              <p:nvPr/>
            </p:nvGrpSpPr>
            <p:grpSpPr bwMode="auto">
              <a:xfrm rot="10800000">
                <a:off x="7596336" y="1124744"/>
                <a:ext cx="248646" cy="163047"/>
                <a:chOff x="2647" y="2942"/>
                <a:chExt cx="323" cy="328"/>
              </a:xfrm>
            </p:grpSpPr>
            <p:sp>
              <p:nvSpPr>
                <p:cNvPr id="710" name="Arc 97"/>
                <p:cNvSpPr>
                  <a:spLocks/>
                </p:cNvSpPr>
                <p:nvPr/>
              </p:nvSpPr>
              <p:spPr bwMode="auto">
                <a:xfrm flipV="1">
                  <a:off x="2647" y="3146"/>
                  <a:ext cx="323" cy="124"/>
                </a:xfrm>
                <a:custGeom>
                  <a:avLst/>
                  <a:gdLst>
                    <a:gd name="T0" fmla="*/ 0 w 33471"/>
                    <a:gd name="T1" fmla="*/ 0 h 21600"/>
                    <a:gd name="T2" fmla="*/ 0 w 33471"/>
                    <a:gd name="T3" fmla="*/ 0 h 21600"/>
                    <a:gd name="T4" fmla="*/ 0 w 334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3471"/>
                    <a:gd name="T10" fmla="*/ 0 h 21600"/>
                    <a:gd name="T11" fmla="*/ 33471 w 334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471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2546" y="0"/>
                        <a:pt x="29560" y="3958"/>
                        <a:pt x="33471" y="10435"/>
                      </a:cubicBezTo>
                    </a:path>
                    <a:path w="33471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2546" y="0"/>
                        <a:pt x="29560" y="3958"/>
                        <a:pt x="33471" y="1043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1" name="Arc 98"/>
                <p:cNvSpPr>
                  <a:spLocks/>
                </p:cNvSpPr>
                <p:nvPr/>
              </p:nvSpPr>
              <p:spPr bwMode="auto">
                <a:xfrm flipV="1">
                  <a:off x="2716" y="3026"/>
                  <a:ext cx="204" cy="124"/>
                </a:xfrm>
                <a:custGeom>
                  <a:avLst/>
                  <a:gdLst>
                    <a:gd name="T0" fmla="*/ 0 w 29650"/>
                    <a:gd name="T1" fmla="*/ 0 h 21600"/>
                    <a:gd name="T2" fmla="*/ 0 w 29650"/>
                    <a:gd name="T3" fmla="*/ 0 h 21600"/>
                    <a:gd name="T4" fmla="*/ 0 w 296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9650"/>
                    <a:gd name="T10" fmla="*/ 0 h 21600"/>
                    <a:gd name="T11" fmla="*/ 29650 w 296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650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0419" y="0"/>
                        <a:pt x="25657" y="2051"/>
                        <a:pt x="29650" y="5745"/>
                      </a:cubicBezTo>
                    </a:path>
                    <a:path w="29650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0419" y="0"/>
                        <a:pt x="25657" y="2051"/>
                        <a:pt x="29650" y="574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2" name="Arc 99"/>
                <p:cNvSpPr>
                  <a:spLocks/>
                </p:cNvSpPr>
                <p:nvPr/>
              </p:nvSpPr>
              <p:spPr bwMode="auto">
                <a:xfrm flipV="1">
                  <a:off x="2758" y="2942"/>
                  <a:ext cx="144" cy="102"/>
                </a:xfrm>
                <a:custGeom>
                  <a:avLst/>
                  <a:gdLst>
                    <a:gd name="T0" fmla="*/ 0 w 28222"/>
                    <a:gd name="T1" fmla="*/ 0 h 21600"/>
                    <a:gd name="T2" fmla="*/ 0 w 28222"/>
                    <a:gd name="T3" fmla="*/ 0 h 21600"/>
                    <a:gd name="T4" fmla="*/ 0 w 2822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8222"/>
                    <a:gd name="T10" fmla="*/ 0 h 21600"/>
                    <a:gd name="T11" fmla="*/ 28222 w 2822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22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19774" y="0"/>
                        <a:pt x="24433" y="1595"/>
                        <a:pt x="28221" y="4535"/>
                      </a:cubicBezTo>
                    </a:path>
                    <a:path w="28222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19774" y="0"/>
                        <a:pt x="24433" y="1595"/>
                        <a:pt x="28221" y="453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09" name="矩形 708"/>
              <p:cNvSpPr/>
              <p:nvPr/>
            </p:nvSpPr>
            <p:spPr bwMode="auto">
              <a:xfrm>
                <a:off x="7236296" y="980728"/>
                <a:ext cx="936104" cy="576064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  <a:prstDash val="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  <p:cxnSp>
            <p:nvCxnSpPr>
              <p:cNvPr id="701" name="直接连接符 700"/>
              <p:cNvCxnSpPr>
                <a:stCxn id="704" idx="2"/>
                <a:endCxn id="705" idx="0"/>
              </p:cNvCxnSpPr>
              <p:nvPr/>
            </p:nvCxnSpPr>
            <p:spPr bwMode="auto">
              <a:xfrm>
                <a:off x="7403573" y="1359800"/>
                <a:ext cx="311892" cy="7200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2" name="直接连接符 701"/>
              <p:cNvCxnSpPr>
                <a:stCxn id="706" idx="2"/>
                <a:endCxn id="705" idx="0"/>
              </p:cNvCxnSpPr>
              <p:nvPr/>
            </p:nvCxnSpPr>
            <p:spPr bwMode="auto">
              <a:xfrm flipH="1">
                <a:off x="7715465" y="1359800"/>
                <a:ext cx="1627" cy="7200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3" name="TextBox 702"/>
              <p:cNvSpPr txBox="1"/>
              <p:nvPr/>
            </p:nvSpPr>
            <p:spPr>
              <a:xfrm>
                <a:off x="7236296" y="942628"/>
                <a:ext cx="9044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rgbClr val="000099"/>
                    </a:solidFill>
                  </a:rPr>
                  <a:t>Secretariat Wi-Fi</a:t>
                </a:r>
                <a:endParaRPr lang="zh-CN" altLang="en-US" sz="800" dirty="0">
                  <a:solidFill>
                    <a:srgbClr val="000099"/>
                  </a:solidFill>
                </a:endParaRPr>
              </a:p>
            </p:txBody>
          </p:sp>
          <p:grpSp>
            <p:nvGrpSpPr>
              <p:cNvPr id="721" name="Group 96"/>
              <p:cNvGrpSpPr>
                <a:grpSpLocks noChangeAspect="1"/>
              </p:cNvGrpSpPr>
              <p:nvPr/>
            </p:nvGrpSpPr>
            <p:grpSpPr bwMode="auto">
              <a:xfrm rot="10800000">
                <a:off x="7884368" y="1124744"/>
                <a:ext cx="248646" cy="163047"/>
                <a:chOff x="2647" y="2942"/>
                <a:chExt cx="323" cy="328"/>
              </a:xfrm>
            </p:grpSpPr>
            <p:sp>
              <p:nvSpPr>
                <p:cNvPr id="723" name="Arc 97"/>
                <p:cNvSpPr>
                  <a:spLocks/>
                </p:cNvSpPr>
                <p:nvPr/>
              </p:nvSpPr>
              <p:spPr bwMode="auto">
                <a:xfrm flipV="1">
                  <a:off x="2647" y="3146"/>
                  <a:ext cx="323" cy="124"/>
                </a:xfrm>
                <a:custGeom>
                  <a:avLst/>
                  <a:gdLst>
                    <a:gd name="T0" fmla="*/ 0 w 33471"/>
                    <a:gd name="T1" fmla="*/ 0 h 21600"/>
                    <a:gd name="T2" fmla="*/ 0 w 33471"/>
                    <a:gd name="T3" fmla="*/ 0 h 21600"/>
                    <a:gd name="T4" fmla="*/ 0 w 334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3471"/>
                    <a:gd name="T10" fmla="*/ 0 h 21600"/>
                    <a:gd name="T11" fmla="*/ 33471 w 334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471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2546" y="0"/>
                        <a:pt x="29560" y="3958"/>
                        <a:pt x="33471" y="10435"/>
                      </a:cubicBezTo>
                    </a:path>
                    <a:path w="33471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2546" y="0"/>
                        <a:pt x="29560" y="3958"/>
                        <a:pt x="33471" y="1043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4" name="Arc 98"/>
                <p:cNvSpPr>
                  <a:spLocks/>
                </p:cNvSpPr>
                <p:nvPr/>
              </p:nvSpPr>
              <p:spPr bwMode="auto">
                <a:xfrm flipV="1">
                  <a:off x="2716" y="3026"/>
                  <a:ext cx="204" cy="124"/>
                </a:xfrm>
                <a:custGeom>
                  <a:avLst/>
                  <a:gdLst>
                    <a:gd name="T0" fmla="*/ 0 w 29650"/>
                    <a:gd name="T1" fmla="*/ 0 h 21600"/>
                    <a:gd name="T2" fmla="*/ 0 w 29650"/>
                    <a:gd name="T3" fmla="*/ 0 h 21600"/>
                    <a:gd name="T4" fmla="*/ 0 w 296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9650"/>
                    <a:gd name="T10" fmla="*/ 0 h 21600"/>
                    <a:gd name="T11" fmla="*/ 29650 w 296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650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0419" y="0"/>
                        <a:pt x="25657" y="2051"/>
                        <a:pt x="29650" y="5745"/>
                      </a:cubicBezTo>
                    </a:path>
                    <a:path w="29650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20419" y="0"/>
                        <a:pt x="25657" y="2051"/>
                        <a:pt x="29650" y="574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5" name="Arc 99"/>
                <p:cNvSpPr>
                  <a:spLocks/>
                </p:cNvSpPr>
                <p:nvPr/>
              </p:nvSpPr>
              <p:spPr bwMode="auto">
                <a:xfrm flipV="1">
                  <a:off x="2758" y="2942"/>
                  <a:ext cx="144" cy="102"/>
                </a:xfrm>
                <a:custGeom>
                  <a:avLst/>
                  <a:gdLst>
                    <a:gd name="T0" fmla="*/ 0 w 28222"/>
                    <a:gd name="T1" fmla="*/ 0 h 21600"/>
                    <a:gd name="T2" fmla="*/ 0 w 28222"/>
                    <a:gd name="T3" fmla="*/ 0 h 21600"/>
                    <a:gd name="T4" fmla="*/ 0 w 2822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8222"/>
                    <a:gd name="T10" fmla="*/ 0 h 21600"/>
                    <a:gd name="T11" fmla="*/ 28222 w 2822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22" h="21600" fill="none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19774" y="0"/>
                        <a:pt x="24433" y="1595"/>
                        <a:pt x="28221" y="4535"/>
                      </a:cubicBezTo>
                    </a:path>
                    <a:path w="28222" h="21600" stroke="0" extrusionOk="0">
                      <a:moveTo>
                        <a:pt x="0" y="6038"/>
                      </a:moveTo>
                      <a:cubicBezTo>
                        <a:pt x="4024" y="2164"/>
                        <a:pt x="9393" y="-1"/>
                        <a:pt x="14980" y="0"/>
                      </a:cubicBezTo>
                      <a:cubicBezTo>
                        <a:pt x="19774" y="0"/>
                        <a:pt x="24433" y="1595"/>
                        <a:pt x="28221" y="4535"/>
                      </a:cubicBezTo>
                      <a:lnTo>
                        <a:pt x="149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726" name="Picture 2" descr="D:\00.工作计划\V2R1C01封闭写作资料\WLAN AP新产品图片-PNG\WLAN AP新产品图片\AP6010DN-美观标准室内型双频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933115" y="1277068"/>
                <a:ext cx="190537" cy="83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31" name="直接连接符 730"/>
              <p:cNvCxnSpPr>
                <a:stCxn id="726" idx="2"/>
                <a:endCxn id="705" idx="0"/>
              </p:cNvCxnSpPr>
              <p:nvPr/>
            </p:nvCxnSpPr>
            <p:spPr bwMode="auto">
              <a:xfrm flipH="1">
                <a:off x="7715465" y="1360864"/>
                <a:ext cx="312919" cy="7094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39" name="直接连接符 738"/>
            <p:cNvCxnSpPr/>
            <p:nvPr/>
          </p:nvCxnSpPr>
          <p:spPr bwMode="auto">
            <a:xfrm flipH="1">
              <a:off x="8040218" y="1628800"/>
              <a:ext cx="1152126" cy="0"/>
            </a:xfrm>
            <a:prstGeom prst="line">
              <a:avLst/>
            </a:prstGeom>
            <a:ln w="127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9" name="直接连接符 748"/>
            <p:cNvCxnSpPr/>
            <p:nvPr/>
          </p:nvCxnSpPr>
          <p:spPr bwMode="auto">
            <a:xfrm flipH="1">
              <a:off x="8040216" y="1628800"/>
              <a:ext cx="514" cy="216024"/>
            </a:xfrm>
            <a:prstGeom prst="line">
              <a:avLst/>
            </a:prstGeom>
            <a:ln w="127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4" name="直接连接符 753"/>
            <p:cNvCxnSpPr/>
            <p:nvPr/>
          </p:nvCxnSpPr>
          <p:spPr bwMode="auto">
            <a:xfrm flipH="1">
              <a:off x="2855640" y="1412776"/>
              <a:ext cx="50405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2" name="直接连接符 761"/>
            <p:cNvCxnSpPr/>
            <p:nvPr/>
          </p:nvCxnSpPr>
          <p:spPr bwMode="auto">
            <a:xfrm flipH="1">
              <a:off x="3359697" y="1412777"/>
              <a:ext cx="249" cy="170893"/>
            </a:xfrm>
            <a:prstGeom prst="line">
              <a:avLst/>
            </a:prstGeom>
            <a:ln w="127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2" name="直接连接符 771"/>
            <p:cNvCxnSpPr/>
            <p:nvPr/>
          </p:nvCxnSpPr>
          <p:spPr bwMode="auto">
            <a:xfrm>
              <a:off x="4367808" y="4581128"/>
              <a:ext cx="1152128" cy="0"/>
            </a:xfrm>
            <a:prstGeom prst="line">
              <a:avLst/>
            </a:prstGeom>
            <a:ln w="127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3" name="Picture 455" descr="图片2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31704" y="5157192"/>
              <a:ext cx="241382" cy="190180"/>
            </a:xfrm>
            <a:prstGeom prst="rect">
              <a:avLst/>
            </a:prstGeom>
            <a:noFill/>
          </p:spPr>
        </p:pic>
        <p:pic>
          <p:nvPicPr>
            <p:cNvPr id="636" name="Picture 455" descr="图片2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7688" y="5877272"/>
              <a:ext cx="241382" cy="1901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1275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High Level Solution Topology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331751"/>
            <a:ext cx="9834256" cy="537179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0EEEC-58A9-496D-BDAA-942651C2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83D1-8B32-4C76-9919-D25B61F0356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2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92556A-9FE8-4FF1-AC56-51250FD9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813" y="747252"/>
            <a:ext cx="9793799" cy="1157748"/>
          </a:xfrm>
        </p:spPr>
        <p:txBody>
          <a:bodyPr>
            <a:normAutofit/>
          </a:bodyPr>
          <a:lstStyle/>
          <a:p>
            <a:r>
              <a:rPr lang="en-US" sz="3200" dirty="0"/>
              <a:t>Info </a:t>
            </a:r>
            <a:r>
              <a:rPr lang="en-US" sz="3200" dirty="0" err="1"/>
              <a:t>Sarker</a:t>
            </a:r>
            <a:r>
              <a:rPr lang="en-US" sz="3200" dirty="0"/>
              <a:t> Phase-3 Project (Network Diagram)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8108FA-A736-4831-9500-BF2F80CD7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773714" y="1436915"/>
            <a:ext cx="5660572" cy="5312367"/>
          </a:xfrm>
        </p:spPr>
      </p:pic>
    </p:spTree>
    <p:extLst>
      <p:ext uri="{BB962C8B-B14F-4D97-AF65-F5344CB8AC3E}">
        <p14:creationId xmlns:p14="http://schemas.microsoft.com/office/powerpoint/2010/main" val="382070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37" y="624110"/>
            <a:ext cx="9974775" cy="1012348"/>
          </a:xfrm>
        </p:spPr>
        <p:txBody>
          <a:bodyPr>
            <a:normAutofit/>
          </a:bodyPr>
          <a:lstStyle/>
          <a:p>
            <a:r>
              <a:rPr lang="en-US" dirty="0"/>
              <a:t>Union level/Low level Network Topology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53961-8FB4-4E44-9564-C30D921B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83D1-8B32-4C76-9919-D25B61F0356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181" y="1298051"/>
            <a:ext cx="9470762" cy="555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068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1" y="4444556"/>
            <a:ext cx="2403196" cy="240319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72B89-EB39-48DD-8437-A68C1361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83D1-8B32-4C76-9919-D25B61F0356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72" y="4444556"/>
            <a:ext cx="4105460" cy="2403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83" y="1740407"/>
            <a:ext cx="2823595" cy="227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75" y="4517817"/>
            <a:ext cx="2403196" cy="22566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51" y="1730574"/>
            <a:ext cx="2334566" cy="2334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OSN 8800 T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6530" y="1699983"/>
            <a:ext cx="2991393" cy="2243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9A6AC1B4-23F2-4EE0-BBBB-5D2792EA0906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Info-</a:t>
            </a:r>
            <a:r>
              <a:rPr lang="en-US" dirty="0" err="1"/>
              <a:t>Sarker</a:t>
            </a:r>
            <a:r>
              <a:rPr lang="en-US" dirty="0"/>
              <a:t> Phase-3 Project (Devices)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34C7E-F1AA-4459-A8FB-DF96B1315FAD}"/>
              </a:ext>
            </a:extLst>
          </p:cNvPr>
          <p:cNvSpPr txBox="1"/>
          <p:nvPr/>
        </p:nvSpPr>
        <p:spPr>
          <a:xfrm>
            <a:off x="1439361" y="1330651"/>
            <a:ext cx="2337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9B09A-DEBC-4898-84C5-5569F05ECDAF}"/>
              </a:ext>
            </a:extLst>
          </p:cNvPr>
          <p:cNvSpPr txBox="1"/>
          <p:nvPr/>
        </p:nvSpPr>
        <p:spPr>
          <a:xfrm>
            <a:off x="4556183" y="1323340"/>
            <a:ext cx="62917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DWDM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68A2C-BB2D-4D2E-AA3B-E6175C4EDB4E}"/>
              </a:ext>
            </a:extLst>
          </p:cNvPr>
          <p:cNvSpPr txBox="1"/>
          <p:nvPr/>
        </p:nvSpPr>
        <p:spPr>
          <a:xfrm>
            <a:off x="1439360" y="4050518"/>
            <a:ext cx="65801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7E536E-33CA-402E-9B9F-15EFE042BD57}"/>
              </a:ext>
            </a:extLst>
          </p:cNvPr>
          <p:cNvSpPr txBox="1"/>
          <p:nvPr/>
        </p:nvSpPr>
        <p:spPr>
          <a:xfrm>
            <a:off x="8461375" y="4046006"/>
            <a:ext cx="24031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8475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/>
          </p:nvPr>
        </p:nvGraphicFramePr>
        <p:xfrm>
          <a:off x="391885" y="1009678"/>
          <a:ext cx="11481459" cy="537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4"/>
          </a:xfrm>
          <a:prstGeom prst="rect">
            <a:avLst/>
          </a:prstGeom>
        </p:spPr>
        <p:txBody>
          <a:bodyPr vert="horz" lIns="84218" tIns="42109" rIns="84218" bIns="42109" rtlCol="0" anchor="ctr"/>
          <a:lstStyle/>
          <a:p>
            <a:fld id="{4D78944F-45DB-44FF-A53F-531AD02B41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190" y="960298"/>
            <a:ext cx="9651609" cy="854434"/>
          </a:xfrm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প্রকল্প অগ্রগতি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75A9C-82A3-4C6B-8CEF-FEDE43CF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83D1-8B32-4C76-9919-D25B61F0356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335BC3-87EF-4A64-8081-C5D83A6FD8C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164614" y="2052636"/>
          <a:ext cx="3600450" cy="441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1B1D87-2E59-411D-8355-44B5A051EA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5083" y="2052636"/>
          <a:ext cx="3999254" cy="441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E62E81B-8616-4F00-B198-5A571B26ABE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75099" y="2050713"/>
          <a:ext cx="3982481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1238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6E461B-2BD6-4C6F-A1E9-4BEE1E6D0E65}"/>
              </a:ext>
            </a:extLst>
          </p:cNvPr>
          <p:cNvSpPr/>
          <p:nvPr/>
        </p:nvSpPr>
        <p:spPr>
          <a:xfrm>
            <a:off x="1693889" y="912662"/>
            <a:ext cx="10298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ইউনিয়নসহ জেলা পর্যায়ে কানেক্টিভিটি সম্পন্ন করার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 পরিকল্পনা (৬৩টি জেলায়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অক্টোবর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২০১৭ থেকে জুন, ২০১৮ পর্যন্ত)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B92B8F-CBC8-4FCF-8B67-DC98F0D8B78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211654"/>
          <a:ext cx="6035044" cy="561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425133-AD5D-48A9-9B87-78B0505022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1211654"/>
          <a:ext cx="6035044" cy="561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534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092E-C1FD-45BD-BB6C-8CB22F9F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149"/>
            <a:ext cx="10515600" cy="634224"/>
          </a:xfrm>
        </p:spPr>
        <p:txBody>
          <a:bodyPr>
            <a:noAutofit/>
          </a:bodyPr>
          <a:lstStyle/>
          <a:p>
            <a:pPr algn="ctr"/>
            <a:r>
              <a:rPr lang="bn-BD" altLang="en-US" sz="24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মাননীয় প্রধানমন্ত্রীর হাতে </a:t>
            </a:r>
            <a:r>
              <a:rPr lang="en-US" altLang="en-US" sz="24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eASIA-2017 </a:t>
            </a:r>
            <a:r>
              <a:rPr lang="bn-IN" altLang="en-US" sz="24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পদক</a:t>
            </a:r>
            <a:r>
              <a:rPr lang="bn-BD" altLang="en-US" sz="24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 তুলে দিচ্ছেন মাননীয় প্রতিমন্ত্রী, তথ্য ও যোগাযোগ প্রয়ুক্তি বিভাগ</a:t>
            </a:r>
            <a:endParaRPr lang="en-US" altLang="en-US" sz="2400" dirty="0">
              <a:latin typeface="Calibri" panose="020F0502020204030204" pitchFamily="34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37E8F-07FF-4E2E-AE15-B258F1717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3" y="1079299"/>
            <a:ext cx="7552357" cy="44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B31E2C8-73B4-4D96-B122-36D698CFA3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5999" y="1281994"/>
          <a:ext cx="5978045" cy="544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C13801C-3EFA-48C4-834D-9792FAA279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7956" y="1281994"/>
          <a:ext cx="5980176" cy="544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00500C5-715D-4ADB-826C-91A695934FA6}"/>
              </a:ext>
            </a:extLst>
          </p:cNvPr>
          <p:cNvSpPr/>
          <p:nvPr/>
        </p:nvSpPr>
        <p:spPr>
          <a:xfrm>
            <a:off x="1693889" y="912662"/>
            <a:ext cx="10298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ইউনিয়নসহ জেলা পর্যায়ে কানেক্টিভিটি সম্পন্ন করার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 পরিকল্পনা (৬৩টি জেলায়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অক্টোবর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২০১৭ থেকে জুন, ২০১৮ পর্যন্ত)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6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4006-263F-4DC0-BD4E-06948AF1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Info-</a:t>
            </a:r>
            <a:r>
              <a:rPr lang="en-US" sz="3600" dirty="0" err="1">
                <a:solidFill>
                  <a:srgbClr val="FF0000"/>
                </a:solidFill>
              </a:rPr>
              <a:t>Sarker</a:t>
            </a:r>
            <a:r>
              <a:rPr lang="en-US" sz="3600" dirty="0">
                <a:solidFill>
                  <a:srgbClr val="FF0000"/>
                </a:solidFill>
              </a:rPr>
              <a:t> 3: inter-operable or only for 2600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DFB39-4AC9-4065-8BEC-33EC48B1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Interoperable</a:t>
            </a:r>
            <a:r>
              <a:rPr lang="en-US" dirty="0"/>
              <a:t> with other networks (BTCL and others)</a:t>
            </a:r>
          </a:p>
          <a:p>
            <a:pPr marL="0" indent="0">
              <a:buNone/>
            </a:pPr>
            <a:r>
              <a:rPr lang="en-US" dirty="0"/>
              <a:t>      Obeys the basic design of ideal national network</a:t>
            </a:r>
          </a:p>
          <a:p>
            <a:pPr marL="0" indent="0">
              <a:buNone/>
            </a:pPr>
            <a:r>
              <a:rPr lang="en-US" dirty="0"/>
              <a:t>      Future protection network</a:t>
            </a:r>
          </a:p>
          <a:p>
            <a:pPr marL="0" indent="0">
              <a:buNone/>
            </a:pPr>
            <a:r>
              <a:rPr lang="en-US" dirty="0"/>
              <a:t>NOC service integrated at BCC</a:t>
            </a:r>
          </a:p>
          <a:p>
            <a:pPr marL="0" indent="0">
              <a:buNone/>
            </a:pPr>
            <a:r>
              <a:rPr lang="en-US" dirty="0"/>
              <a:t>Centrally monitored</a:t>
            </a:r>
          </a:p>
          <a:p>
            <a:pPr marL="0" indent="0">
              <a:buNone/>
            </a:pPr>
            <a:r>
              <a:rPr lang="en-US" dirty="0"/>
              <a:t>      Needs upgradation</a:t>
            </a:r>
          </a:p>
          <a:p>
            <a:pPr marL="0" indent="0">
              <a:buNone/>
            </a:pPr>
            <a:r>
              <a:rPr lang="en-US" dirty="0"/>
              <a:t>      Software integration and DS licensing</a:t>
            </a:r>
          </a:p>
          <a:p>
            <a:pPr marL="0" indent="0">
              <a:buNone/>
            </a:pPr>
            <a:r>
              <a:rPr lang="en-US" dirty="0"/>
              <a:t>      Maxing of layer II and layer III of VPN</a:t>
            </a:r>
          </a:p>
        </p:txBody>
      </p:sp>
    </p:spTree>
    <p:extLst>
      <p:ext uri="{BB962C8B-B14F-4D97-AF65-F5344CB8AC3E}">
        <p14:creationId xmlns:p14="http://schemas.microsoft.com/office/powerpoint/2010/main" val="3588969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5574-A6EB-4E3E-B359-A8514F99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Population/area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DDF6-6BF4-47DA-912C-791F42D5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60% geographical area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10% of household </a:t>
            </a:r>
            <a:r>
              <a:rPr lang="en-US" dirty="0"/>
              <a:t>for Phase 3 alone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Upto</a:t>
            </a:r>
            <a:r>
              <a:rPr lang="en-US" dirty="0">
                <a:solidFill>
                  <a:srgbClr val="0070C0"/>
                </a:solidFill>
              </a:rPr>
              <a:t> 40% </a:t>
            </a:r>
            <a:r>
              <a:rPr lang="en-US" dirty="0"/>
              <a:t>with use of wireless connectivity</a:t>
            </a:r>
          </a:p>
        </p:txBody>
      </p:sp>
    </p:spTree>
    <p:extLst>
      <p:ext uri="{BB962C8B-B14F-4D97-AF65-F5344CB8AC3E}">
        <p14:creationId xmlns:p14="http://schemas.microsoft.com/office/powerpoint/2010/main" val="598798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3E5B-7D21-41A3-8A15-208820AE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Financial 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595CF-8B5E-48B1-8825-FBADC0BF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2000 crore (USD 250 million)</a:t>
            </a:r>
          </a:p>
          <a:p>
            <a:r>
              <a:rPr lang="en-US" dirty="0"/>
              <a:t>Payback period 12.12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Internal rate of Return 8.39%</a:t>
            </a:r>
          </a:p>
          <a:p>
            <a:r>
              <a:rPr lang="en-US" dirty="0"/>
              <a:t>NPV USD 213 million</a:t>
            </a:r>
          </a:p>
        </p:txBody>
      </p:sp>
    </p:spTree>
    <p:extLst>
      <p:ext uri="{BB962C8B-B14F-4D97-AF65-F5344CB8AC3E}">
        <p14:creationId xmlns:p14="http://schemas.microsoft.com/office/powerpoint/2010/main" val="94995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541C-9C98-4B27-A79C-5093ADD1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Life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4DAF-B746-4451-AED1-5CBD7FBF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OFC</a:t>
            </a:r>
          </a:p>
          <a:p>
            <a:r>
              <a:rPr lang="en-US" dirty="0"/>
              <a:t>   Overhead OFC 10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  Underground OFC 25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DWDM, Router, Switch  5-7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8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DD4A-FD9D-49BE-A61C-70734ED3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88D65-C2C2-4CE3-87BD-63BD4A6C1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Affordable tariff rate for end users</a:t>
            </a:r>
          </a:p>
          <a:p>
            <a:r>
              <a:rPr lang="en-US" dirty="0"/>
              <a:t>    ICTD is providing the cost of networking</a:t>
            </a:r>
          </a:p>
          <a:p>
            <a:r>
              <a:rPr lang="en-US" dirty="0"/>
              <a:t>    Bandwidth cost &lt;600/</a:t>
            </a:r>
            <a:r>
              <a:rPr lang="en-US" dirty="0" err="1"/>
              <a:t>mbps</a:t>
            </a:r>
            <a:endParaRPr lang="en-US" dirty="0"/>
          </a:p>
          <a:p>
            <a:r>
              <a:rPr lang="en-US" dirty="0"/>
              <a:t>    Business model to be made for 15-20 </a:t>
            </a:r>
            <a:r>
              <a:rPr lang="en-US" dirty="0" err="1"/>
              <a:t>yrs</a:t>
            </a:r>
            <a:r>
              <a:rPr lang="en-US" dirty="0"/>
              <a:t> with NTTNs</a:t>
            </a:r>
          </a:p>
          <a:p>
            <a:r>
              <a:rPr lang="en-US" dirty="0"/>
              <a:t>         Network to be maintained/upgraded by NTTNs</a:t>
            </a:r>
          </a:p>
          <a:p>
            <a:r>
              <a:rPr lang="en-US" dirty="0"/>
              <a:t>         Revenue sharing</a:t>
            </a:r>
          </a:p>
          <a:p>
            <a:r>
              <a:rPr lang="en-US" dirty="0"/>
              <a:t>         Satisfactory service delivery to citizens</a:t>
            </a:r>
          </a:p>
          <a:p>
            <a:r>
              <a:rPr lang="en-US" dirty="0"/>
              <a:t>   Coordination committee 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Unified rate ???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7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490"/>
            <a:ext cx="10515600" cy="1322198"/>
          </a:xfrm>
        </p:spPr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 সচিত্র প্রতিবেদন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1690688"/>
            <a:ext cx="5349232" cy="4014076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84" y="1690688"/>
            <a:ext cx="3294730" cy="2472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38" y="5923128"/>
            <a:ext cx="120867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সিলেট সদর থেকে লামাকাজী ইউনিয়ন সংযোগ সড়কে </a:t>
            </a:r>
            <a:r>
              <a:rPr lang="en-US" sz="1900" dirty="0">
                <a:latin typeface="NikoshBAN" panose="02000000000000000000" pitchFamily="2" charset="0"/>
                <a:cs typeface="NikoshBAN" panose="02000000000000000000" pitchFamily="2" charset="0"/>
              </a:rPr>
              <a:t>HDPE Duct </a:t>
            </a:r>
            <a:r>
              <a:rPr lang="bn-IN" sz="19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 কাজ পরিদর্শন করেন মাননীয় প্রতিমন্ত্রী জনাব জুনাইদ আহ্‌মেদ পলক এমপি</a:t>
            </a:r>
            <a:endParaRPr lang="en-US" sz="1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28" y="3233717"/>
            <a:ext cx="3294730" cy="2471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758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D0F8-FD56-4C98-88BE-B3142FEC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5948069"/>
            <a:ext cx="10515600" cy="590843"/>
          </a:xfrm>
        </p:spPr>
        <p:txBody>
          <a:bodyPr>
            <a:no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নির্বাহী পরিচালক, বিসিসি মহোদয় এবং প্রকল্প পরিচালক, ইনফো-সরকার ৩য় পর্যায় প্রকল্প মহোদয়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OBI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উদ্বোধন করছেন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D46B24-C1BC-4F2B-BC6B-0ED559B6C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25" y="136525"/>
            <a:ext cx="7687340" cy="57655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D1B3C-578A-40BE-B8EE-2AB5CA01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83D1-8B32-4C76-9919-D25B61F035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DB76E0-1BF3-491D-A825-49FE2E1F6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b="11191"/>
          <a:stretch/>
        </p:blipFill>
        <p:spPr>
          <a:xfrm>
            <a:off x="1434905" y="2053883"/>
            <a:ext cx="7797483" cy="4155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2137" y="6209756"/>
            <a:ext cx="9546884" cy="463999"/>
          </a:xfrm>
        </p:spPr>
        <p:txBody>
          <a:bodyPr>
            <a:noAutofit/>
          </a:bodyPr>
          <a:lstStyle/>
          <a:p>
            <a:pPr algn="ctr"/>
            <a:r>
              <a:rPr lang="bn-BD" sz="1900" dirty="0">
                <a:latin typeface="NikoshBAN" panose="02000000000000000000" pitchFamily="2" charset="0"/>
                <a:cs typeface="NikoshBAN" panose="02000000000000000000" pitchFamily="2" charset="0"/>
              </a:rPr>
              <a:t>৩১টি জেলায়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HDPE DUCT</a:t>
            </a:r>
            <a:r>
              <a:rPr lang="en-US" sz="1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 কা</a:t>
            </a:r>
            <a:r>
              <a:rPr lang="bn-BD" sz="1900" dirty="0">
                <a:latin typeface="NikoshBAN" panose="02000000000000000000" pitchFamily="2" charset="0"/>
                <a:cs typeface="NikoshBAN" panose="02000000000000000000" pitchFamily="2" charset="0"/>
              </a:rPr>
              <a:t>জ চলমান রয়েছে</a:t>
            </a:r>
            <a:endParaRPr lang="en-US" sz="1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956602"/>
            <a:ext cx="10515600" cy="81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 সচিত্র প্রতিবেদন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2954" y="1023582"/>
            <a:ext cx="11082434" cy="667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Linking of Info-Sarker Phase-3 with SDG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0020" y="1670366"/>
          <a:ext cx="11889014" cy="2870145"/>
        </p:xfrm>
        <a:graphic>
          <a:graphicData uri="http://schemas.openxmlformats.org/drawingml/2006/table">
            <a:tbl>
              <a:tblPr/>
              <a:tblGrid>
                <a:gridCol w="2396671">
                  <a:extLst>
                    <a:ext uri="{9D8B030D-6E8A-4147-A177-3AD203B41FA5}">
                      <a16:colId xmlns:a16="http://schemas.microsoft.com/office/drawing/2014/main" val="2532341880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779378503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173774501"/>
                    </a:ext>
                  </a:extLst>
                </a:gridCol>
              </a:tblGrid>
              <a:tr h="39486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SDG Goal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SDG Target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Info-Sarker-3 Project Objective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6358"/>
                  </a:ext>
                </a:extLst>
              </a:tr>
              <a:tr h="258939">
                <a:tc>
                  <a:txBody>
                    <a:bodyPr/>
                    <a:lstStyle/>
                    <a:p>
                      <a:pPr marL="60325" indent="0"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9. Industry Innovation and Infrastructure: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resilient infrastructure promote inclusive and sustainable industrialization and foster innovation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9.C: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Significantly increase access to information and communications technology and strive to provide universal and affordable access to the Internet in least developed countries by 2020.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Establishment of Optical Fiber Backbone network up to 2600 Unions.</a:t>
                      </a:r>
                    </a:p>
                    <a:p>
                      <a:pPr marL="60325" indent="0"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Ensure access to e-service for the rural communities of Bangladesh</a:t>
                      </a:r>
                    </a:p>
                    <a:p>
                      <a:pPr marL="60325" indent="0"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Connecting 1000 Police office with National ICT Network for better e-Governance</a:t>
                      </a:r>
                    </a:p>
                    <a:p>
                      <a:pPr marL="603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Creating opportunity of accessing information super highway for people of least-developed area of Bangladesh.</a:t>
                      </a:r>
                    </a:p>
                    <a:p>
                      <a:pPr marL="60325" indent="0"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This infrastructure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will increase fixed Internet subscriber up to 10% by the end of 2020.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1478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900056" y="4540510"/>
          <a:ext cx="6128658" cy="223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9699" y="4540510"/>
          <a:ext cx="5760357" cy="223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600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092E-C1FD-45BD-BB6C-8CB22F9F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6172233"/>
            <a:ext cx="10777025" cy="634224"/>
          </a:xfrm>
        </p:spPr>
        <p:txBody>
          <a:bodyPr>
            <a:noAutofit/>
          </a:bodyPr>
          <a:lstStyle/>
          <a:p>
            <a:pPr algn="ctr"/>
            <a:r>
              <a:rPr lang="bn-BD" altLang="en-US" sz="20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মাননীয় প্রধানমন্ত্রীর আইসিটি বিষয়ক উপদেষ্টার হাতে </a:t>
            </a:r>
            <a:r>
              <a:rPr lang="en-US" altLang="en-US" sz="20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eASIA-2017 </a:t>
            </a:r>
            <a:r>
              <a:rPr lang="bn-IN" altLang="en-US" sz="20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পদক</a:t>
            </a:r>
            <a:r>
              <a:rPr lang="bn-BD" altLang="en-US" sz="2000" dirty="0">
                <a:latin typeface="Calibri" panose="020F0502020204030204" pitchFamily="34" charset="0"/>
                <a:ea typeface="微软雅黑" pitchFamily="34" charset="-122"/>
                <a:cs typeface="Times New Roman" pitchFamily="18" charset="0"/>
              </a:rPr>
              <a:t> তুলে দিচ্ছেন সচিব, তথ্য ও যোগাযোগ প্রয়ুক্তি বিভাগ মহোদয় </a:t>
            </a:r>
            <a:endParaRPr lang="en-US" altLang="en-US" sz="2000" dirty="0">
              <a:latin typeface="Calibri" panose="020F0502020204030204" pitchFamily="34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37E8F-07FF-4E2E-AE15-B258F1717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5" y="0"/>
            <a:ext cx="5144067" cy="61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2954" y="1023582"/>
            <a:ext cx="11082434" cy="667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Linking of Info-Sarker Phase-3 with SDG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847"/>
              </p:ext>
            </p:extLst>
          </p:nvPr>
        </p:nvGraphicFramePr>
        <p:xfrm>
          <a:off x="139700" y="1679719"/>
          <a:ext cx="11889014" cy="2563685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2532341880"/>
                    </a:ext>
                  </a:extLst>
                </a:gridCol>
                <a:gridCol w="3190240">
                  <a:extLst>
                    <a:ext uri="{9D8B030D-6E8A-4147-A177-3AD203B41FA5}">
                      <a16:colId xmlns:a16="http://schemas.microsoft.com/office/drawing/2014/main" val="779378503"/>
                    </a:ext>
                  </a:extLst>
                </a:gridCol>
                <a:gridCol w="5841274">
                  <a:extLst>
                    <a:ext uri="{9D8B030D-6E8A-4147-A177-3AD203B41FA5}">
                      <a16:colId xmlns:a16="http://schemas.microsoft.com/office/drawing/2014/main" val="173774501"/>
                    </a:ext>
                  </a:extLst>
                </a:gridCol>
              </a:tblGrid>
              <a:tr h="32690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SDG Goal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SDG Target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Info-Sarker-3 Project Objective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6358"/>
                  </a:ext>
                </a:extLst>
              </a:tr>
              <a:tr h="2236778">
                <a:tc>
                  <a:txBody>
                    <a:bodyPr/>
                    <a:lstStyle/>
                    <a:p>
                      <a:pPr marL="111125" indent="0" algn="just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 8. Decent Work and Economic Growth:</a:t>
                      </a:r>
                    </a:p>
                    <a:p>
                      <a:pPr marL="111125" indent="0"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 inclusive and sustainable economic growth employment and decent work for all</a:t>
                      </a:r>
                    </a:p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just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8.2: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Achieve higher levels of economic productivity through diversification, technological upgrading and innovation, including through a focus on high - value added and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intensive sectors.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Establishment of 3088 Point of Presence with the aim of connectivity and Digital Economy.</a:t>
                      </a:r>
                    </a:p>
                    <a:p>
                      <a:pPr marL="60325" indent="0"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Equal Opportunity of accessing Broadband internet by the people of under-developed area of Bangladesh will reduce Digital Divide.</a:t>
                      </a:r>
                    </a:p>
                    <a:p>
                      <a:pPr marL="60325" indent="0"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Opportunity of digital health centers in overall Bangladesh</a:t>
                      </a:r>
                    </a:p>
                    <a:p>
                      <a:pPr marL="60325" indent="0"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Generate new employment opportunity through the use of ICT</a:t>
                      </a:r>
                    </a:p>
                    <a:p>
                      <a:pPr marL="60325" indent="0" algn="just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Increasing fixed Internet subscriber to 10% of total population will give a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0.5% growth in GDP</a:t>
                      </a:r>
                    </a:p>
                  </a:txBody>
                  <a:tcPr marL="6397" marR="6397" marT="63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35735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7D5F64-2A2F-4671-BF47-A0CF54049F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66510" y="4073236"/>
          <a:ext cx="6362204" cy="270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E3FB91-C3F3-4FC2-BD52-6572E65FFF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9700" y="4084205"/>
          <a:ext cx="5526809" cy="267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2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A460B-A777-4724-80B6-9AA2AD58C129}"/>
              </a:ext>
            </a:extLst>
          </p:cNvPr>
          <p:cNvSpPr/>
          <p:nvPr/>
        </p:nvSpPr>
        <p:spPr>
          <a:xfrm>
            <a:off x="2972620" y="2886055"/>
            <a:ext cx="62264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A4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1684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0267-0AA7-406C-92B5-CA60771F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Bangladesh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068A6-BDA5-44B8-8AD5-F6E6A6B243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27391" y="854083"/>
            <a:ext cx="4319500" cy="599264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9A616-3A52-48C2-B65C-862AD6F04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2252" y="1644497"/>
            <a:ext cx="6998607" cy="4028715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Area: 147,610 km</a:t>
            </a:r>
            <a:r>
              <a:rPr lang="en-US" sz="2800" b="1" baseline="30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Population: 163.18 million</a:t>
            </a:r>
          </a:p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GDP: US$ 686.598 billion</a:t>
            </a:r>
          </a:p>
          <a:p>
            <a:pPr lvl="1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capita: US$ 1,620 (Approx.)</a:t>
            </a:r>
          </a:p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Currency: Taka (BDT)</a:t>
            </a:r>
          </a:p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Mobile Penetration: 141.679 Million (86.86%)</a:t>
            </a:r>
          </a:p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 Penetration: 79.789 Million (48.9%)</a:t>
            </a:r>
          </a:p>
          <a:p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6FA0C-B5D3-4954-B4B8-B3C22458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514" y="4716612"/>
            <a:ext cx="2499689" cy="14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88" y="1407096"/>
            <a:ext cx="4009258" cy="4769867"/>
          </a:xfrm>
        </p:spPr>
        <p:txBody>
          <a:bodyPr>
            <a:norm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ইনফো-সরকার ৩য় পর্যায় প্রকল্পের নেটওয়ার্ক কাভারেজ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0D5A3-93F6-43AF-8165-EC6E8AB9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83D1-8B32-4C76-9919-D25B61F035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A893FE-EB51-48B6-957F-D86B9803B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78" y="1"/>
            <a:ext cx="4909857" cy="6858000"/>
          </a:xfrm>
        </p:spPr>
      </p:pic>
    </p:spTree>
    <p:extLst>
      <p:ext uri="{BB962C8B-B14F-4D97-AF65-F5344CB8AC3E}">
        <p14:creationId xmlns:p14="http://schemas.microsoft.com/office/powerpoint/2010/main" val="1562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B436-1EFD-4A50-82EF-3188D71D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82786"/>
            <a:ext cx="10018713" cy="6789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Introduction to </a:t>
            </a:r>
            <a:r>
              <a:rPr lang="en-US" b="1" dirty="0">
                <a:solidFill>
                  <a:srgbClr val="FF0000"/>
                </a:solidFill>
              </a:rPr>
              <a:t>Info-Sarker</a:t>
            </a:r>
            <a:r>
              <a:rPr lang="en-US" b="1" dirty="0"/>
              <a:t>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E384-667B-4222-B308-6E1B556B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8" y="1569493"/>
            <a:ext cx="11024382" cy="4221707"/>
          </a:xfrm>
        </p:spPr>
        <p:txBody>
          <a:bodyPr/>
          <a:lstStyle/>
          <a:p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Bangladesh Government wide Network Project (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BanglaGovNet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Info-Sarker Phase-2 (District to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Upazila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Level)</a:t>
            </a:r>
          </a:p>
          <a:p>
            <a:r>
              <a:rPr lang="en-US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Info-Sarker Phase-3 (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Upazila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Union Level)</a:t>
            </a:r>
          </a:p>
        </p:txBody>
      </p:sp>
    </p:spTree>
    <p:extLst>
      <p:ext uri="{BB962C8B-B14F-4D97-AF65-F5344CB8AC3E}">
        <p14:creationId xmlns:p14="http://schemas.microsoft.com/office/powerpoint/2010/main" val="10879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E8A10-764A-4138-BE65-33D63FB7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624110"/>
            <a:ext cx="10099278" cy="1280890"/>
          </a:xfrm>
        </p:spPr>
        <p:txBody>
          <a:bodyPr>
            <a:normAutofit/>
          </a:bodyPr>
          <a:lstStyle/>
          <a:p>
            <a:r>
              <a:rPr lang="en-US" b="1" dirty="0"/>
              <a:t>Phase-1  (</a:t>
            </a:r>
            <a:r>
              <a:rPr lang="en-US" b="1" dirty="0" err="1">
                <a:solidFill>
                  <a:srgbClr val="FF0000"/>
                </a:solidFill>
              </a:rPr>
              <a:t>BanglaGovNet</a:t>
            </a:r>
            <a:r>
              <a:rPr lang="en-US" b="1" dirty="0"/>
              <a:t>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97BA-AB28-49FA-AC74-0F417C60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121" y="2133599"/>
            <a:ext cx="9549744" cy="4473677"/>
          </a:xfrm>
        </p:spPr>
        <p:txBody>
          <a:bodyPr/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Connecting 7 Divisions and 64 Districts and 64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upazilas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lvl="1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Connection via  network of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Bd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Railway/BTCL/FHL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Connecting 240 Offices in Dhaka Metro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Established 16 Network Hub/Point of Presence (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PoP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in Dhaka metro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Established 551 Countrywide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PoP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20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E8A10-764A-4138-BE65-33D63FB7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68931"/>
            <a:ext cx="10018713" cy="67897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Info Sarker Phase-2 </a:t>
            </a:r>
            <a:r>
              <a:rPr lang="en-US" dirty="0"/>
              <a:t>Project (Highlights)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97BA-AB28-49FA-AC74-0F417C60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551709"/>
            <a:ext cx="10422554" cy="5055567"/>
          </a:xfrm>
        </p:spPr>
        <p:txBody>
          <a:bodyPr>
            <a:normAutofit/>
          </a:bodyPr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Name of The Project: 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Development of National ICT Infra-Network for Bangladesh Government Phase-II (Info-Sarker Phase-2) Project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Project Completed: 30</a:t>
            </a:r>
            <a:r>
              <a:rPr lang="en-US" b="1" baseline="30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June 2016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Installed Optical Fiber Cable up to 424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Upazilas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(Sub-District) Level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Established Connectivity among 18,130 Govt. Offices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Setup Video conferencing system in 800 Govt Offices </a:t>
            </a:r>
            <a:endParaRPr lang="bn-IN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Established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WiFi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Zone in Secretariat with 506 Access Point and 73 network Switches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National Data Center Upgradation</a:t>
            </a:r>
          </a:p>
        </p:txBody>
      </p:sp>
    </p:spTree>
    <p:extLst>
      <p:ext uri="{BB962C8B-B14F-4D97-AF65-F5344CB8AC3E}">
        <p14:creationId xmlns:p14="http://schemas.microsoft.com/office/powerpoint/2010/main" val="75505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E8A10-764A-4138-BE65-33D63FB7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68931"/>
            <a:ext cx="10018713" cy="67897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Info Sarker Phase-2 </a:t>
            </a:r>
            <a:r>
              <a:rPr lang="en-US" dirty="0"/>
              <a:t>Project (Highlights)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97BA-AB28-49FA-AC74-0F417C60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551709"/>
            <a:ext cx="10422554" cy="5055567"/>
          </a:xfrm>
        </p:spPr>
        <p:txBody>
          <a:bodyPr>
            <a:normAutofit/>
          </a:bodyPr>
          <a:lstStyle/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Expanding e-Agriculture to 254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Upazila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25 Tele-medicine service for Health Ministry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National Data Center Upgradation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25,000 Tab Distribution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Established Container Based Disaster Recovery Center in Jessore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Wi-Fi Network established in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Khamarbari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Established Specialized Lab in BCC and different Universities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Established Graphics Lab in BCC</a:t>
            </a:r>
          </a:p>
          <a:p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Developed 3 Mobile Apps including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Alapon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1201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1435</Words>
  <Application>Microsoft Office PowerPoint</Application>
  <PresentationFormat>Widescreen</PresentationFormat>
  <Paragraphs>257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等线</vt:lpstr>
      <vt:lpstr>微软雅黑</vt:lpstr>
      <vt:lpstr>黑体</vt:lpstr>
      <vt:lpstr>宋体</vt:lpstr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National ICT Infra-Network for Bangladesh Government Phase III(Info-Sarker phase 3) Project:  </vt:lpstr>
      <vt:lpstr>মাননীয় প্রধানমন্ত্রীর হাতে eASIA-2017 পদক তুলে দিচ্ছেন মাননীয় প্রতিমন্ত্রী, তথ্য ও যোগাযোগ প্রয়ুক্তি বিভাগ</vt:lpstr>
      <vt:lpstr>মাননীয় প্রধানমন্ত্রীর আইসিটি বিষয়ক উপদেষ্টার হাতে eASIA-2017 পদক তুলে দিচ্ছেন সচিব, তথ্য ও যোগাযোগ প্রয়ুক্তি বিভাগ মহোদয় </vt:lpstr>
      <vt:lpstr>Bangladesh</vt:lpstr>
      <vt:lpstr>ইনফো-সরকার ৩য় পর্যায় প্রকল্পের নেটওয়ার্ক কাভারেজ</vt:lpstr>
      <vt:lpstr>Introduction to Info-Sarker Project</vt:lpstr>
      <vt:lpstr>Phase-1  (BanglaGovNet) </vt:lpstr>
      <vt:lpstr>Info Sarker Phase-2 Project (Highlights) </vt:lpstr>
      <vt:lpstr>Info Sarker Phase-2 Project (Highlights) </vt:lpstr>
      <vt:lpstr>Info Sarker Phase-3 Project </vt:lpstr>
      <vt:lpstr>Info Sarker Phase-3 Project (objectives)</vt:lpstr>
      <vt:lpstr>PowerPoint Presentation</vt:lpstr>
      <vt:lpstr>High Level Solution Topology</vt:lpstr>
      <vt:lpstr>Info Sarker Phase-3 Project (Network Diagram) </vt:lpstr>
      <vt:lpstr>Union level/Low level Network Topology</vt:lpstr>
      <vt:lpstr>PowerPoint Presentation</vt:lpstr>
      <vt:lpstr>PowerPoint Presentation</vt:lpstr>
      <vt:lpstr>প্রকল্প অগ্রগতি</vt:lpstr>
      <vt:lpstr>PowerPoint Presentation</vt:lpstr>
      <vt:lpstr>PowerPoint Presentation</vt:lpstr>
      <vt:lpstr>Info-Sarker 3: inter-operable or only for 2600 unions</vt:lpstr>
      <vt:lpstr>Population/area coverage</vt:lpstr>
      <vt:lpstr>Financial sensitivity analysis</vt:lpstr>
      <vt:lpstr>Life time</vt:lpstr>
      <vt:lpstr>Tariff</vt:lpstr>
      <vt:lpstr>হালনাগাদ সচিত্র প্রতিবেদন</vt:lpstr>
      <vt:lpstr>নির্বাহী পরিচালক, বিসিসি মহোদয় এবং প্রকল্প পরিচালক, ইনফো-সরকার ৩য় পর্যায় প্রকল্প মহোদয় OBI উদ্বোধন করছেন</vt:lpstr>
      <vt:lpstr>৩১টি জেলায় HDPE DUCT স্থাপনের কাজ চলমান রয়েছে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2018-03-27T14:25:41Z</dcterms:created>
  <dcterms:modified xsi:type="dcterms:W3CDTF">2018-03-27T15:26:27Z</dcterms:modified>
</cp:coreProperties>
</file>