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351" r:id="rId4"/>
    <p:sldId id="777" r:id="rId5"/>
    <p:sldId id="770" r:id="rId6"/>
    <p:sldId id="262" r:id="rId7"/>
    <p:sldId id="775" r:id="rId8"/>
    <p:sldId id="776" r:id="rId9"/>
    <p:sldId id="778" r:id="rId10"/>
    <p:sldId id="472" r:id="rId11"/>
    <p:sldId id="780" r:id="rId12"/>
    <p:sldId id="781" r:id="rId13"/>
    <p:sldId id="782" r:id="rId14"/>
    <p:sldId id="785" r:id="rId15"/>
    <p:sldId id="818" r:id="rId16"/>
    <p:sldId id="788" r:id="rId17"/>
    <p:sldId id="755" r:id="rId18"/>
    <p:sldId id="773" r:id="rId19"/>
    <p:sldId id="803" r:id="rId20"/>
    <p:sldId id="802" r:id="rId21"/>
    <p:sldId id="801" r:id="rId22"/>
    <p:sldId id="792" r:id="rId23"/>
    <p:sldId id="800" r:id="rId24"/>
    <p:sldId id="764" r:id="rId25"/>
    <p:sldId id="815" r:id="rId26"/>
    <p:sldId id="814" r:id="rId27"/>
    <p:sldId id="813" r:id="rId28"/>
    <p:sldId id="762" r:id="rId29"/>
    <p:sldId id="261" r:id="rId30"/>
    <p:sldId id="794" r:id="rId31"/>
    <p:sldId id="795" r:id="rId32"/>
    <p:sldId id="796" r:id="rId33"/>
    <p:sldId id="763" r:id="rId34"/>
    <p:sldId id="264" r:id="rId35"/>
  </p:sldIdLst>
  <p:sldSz cx="9144000" cy="5143500" type="screen16x9"/>
  <p:notesSz cx="6797675"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88"/>
    <a:srgbClr val="4890AF"/>
    <a:srgbClr val="BFBFBF"/>
    <a:srgbClr val="6CC6BB"/>
    <a:srgbClr val="7ECDC3"/>
    <a:srgbClr val="D9D9D9"/>
    <a:srgbClr val="8CCC96"/>
    <a:srgbClr val="257BA0"/>
    <a:srgbClr val="FFCC00"/>
    <a:srgbClr val="FDB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417" autoAdjust="0"/>
  </p:normalViewPr>
  <p:slideViewPr>
    <p:cSldViewPr>
      <p:cViewPr>
        <p:scale>
          <a:sx n="75" d="100"/>
          <a:sy n="75" d="100"/>
        </p:scale>
        <p:origin x="976" y="3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2112" y="-1033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ED4B8-852D-4FB6-AA1E-E6A296324523}" type="doc">
      <dgm:prSet loTypeId="urn:microsoft.com/office/officeart/2005/8/layout/funnel1" loCatId="process" qsTypeId="urn:microsoft.com/office/officeart/2005/8/quickstyle/simple4" qsCatId="simple" csTypeId="urn:microsoft.com/office/officeart/2005/8/colors/accent1_2" csCatId="accent1" phldr="1"/>
      <dgm:spPr/>
      <dgm:t>
        <a:bodyPr/>
        <a:lstStyle/>
        <a:p>
          <a:endParaRPr lang="pt-PT"/>
        </a:p>
      </dgm:t>
    </dgm:pt>
    <dgm:pt modelId="{056C1D89-CE88-4313-A8E0-0CFB3D42A57F}">
      <dgm:prSet phldrT="[Text]"/>
      <dgm:spPr>
        <a:xfrm>
          <a:off x="2387155" y="1095336"/>
          <a:ext cx="900112" cy="900112"/>
        </a:xfrm>
        <a:solidFill>
          <a:schemeClr val="accent6"/>
        </a:solidFill>
        <a:ln>
          <a:noFill/>
        </a:ln>
        <a:effectLst>
          <a:outerShdw blurRad="40000" dist="23000" dir="5400000" rotWithShape="0">
            <a:srgbClr val="000000">
              <a:alpha val="35000"/>
            </a:srgbClr>
          </a:outerShdw>
        </a:effectLst>
      </dgm:spPr>
      <dgm:t>
        <a:bodyPr/>
        <a:lstStyle/>
        <a:p>
          <a:pPr>
            <a:buNone/>
          </a:pPr>
          <a:r>
            <a:rPr lang="pt-PT" b="1" dirty="0">
              <a:solidFill>
                <a:sysClr val="window" lastClr="FFFFFF"/>
              </a:solidFill>
              <a:latin typeface="+mj-lt"/>
              <a:ea typeface="+mn-ea"/>
              <a:cs typeface="Times New Roman" panose="02020603050405020304" pitchFamily="18" charset="0"/>
            </a:rPr>
            <a:t>Serviço Universal</a:t>
          </a:r>
        </a:p>
      </dgm:t>
    </dgm:pt>
    <dgm:pt modelId="{FBAC40B7-2132-4623-94EB-AE62750388EC}" type="parTrans" cxnId="{A84E07CD-4577-45C3-82B1-0CC88DD6F075}">
      <dgm:prSet/>
      <dgm:spPr/>
      <dgm:t>
        <a:bodyPr/>
        <a:lstStyle/>
        <a:p>
          <a:endParaRPr lang="pt-PT"/>
        </a:p>
      </dgm:t>
    </dgm:pt>
    <dgm:pt modelId="{F691694F-EBC9-468E-8188-74EAF3904AF4}" type="sibTrans" cxnId="{A84E07CD-4577-45C3-82B1-0CC88DD6F075}">
      <dgm:prSet/>
      <dgm:spPr/>
      <dgm:t>
        <a:bodyPr/>
        <a:lstStyle/>
        <a:p>
          <a:endParaRPr lang="pt-PT"/>
        </a:p>
      </dgm:t>
    </dgm:pt>
    <dgm:pt modelId="{D943E886-1DB7-4DC2-A344-A15C9C542194}">
      <dgm:prSet phldrT="[Text]"/>
      <dgm:spPr>
        <a:xfrm>
          <a:off x="1543049" y="2580322"/>
          <a:ext cx="2400300" cy="600075"/>
        </a:xfrm>
        <a:prstGeom prst="rect">
          <a:avLst/>
        </a:prstGeom>
        <a:noFill/>
        <a:ln>
          <a:noFill/>
        </a:ln>
        <a:effectLst/>
      </dgm:spPr>
      <dgm:t>
        <a:bodyPr/>
        <a:lstStyle/>
        <a:p>
          <a:pPr>
            <a:buNone/>
          </a:pPr>
          <a:r>
            <a:rPr lang="pt-PT" dirty="0">
              <a:solidFill>
                <a:sysClr val="windowText" lastClr="000000">
                  <a:hueOff val="0"/>
                  <a:satOff val="0"/>
                  <a:lumOff val="0"/>
                  <a:alphaOff val="0"/>
                </a:sysClr>
              </a:solidFill>
              <a:latin typeface="+mj-lt"/>
              <a:ea typeface="+mn-ea"/>
              <a:cs typeface="Times New Roman" panose="02020603050405020304" pitchFamily="18" charset="0"/>
            </a:rPr>
            <a:t>Universalização / Conectividade</a:t>
          </a:r>
        </a:p>
      </dgm:t>
    </dgm:pt>
    <dgm:pt modelId="{4573FCA7-8D53-45BE-8E3D-12C5BC12713B}" type="parTrans" cxnId="{CEA79AB1-35E0-4E27-8265-72283FF3FED7}">
      <dgm:prSet/>
      <dgm:spPr/>
      <dgm:t>
        <a:bodyPr/>
        <a:lstStyle/>
        <a:p>
          <a:endParaRPr lang="pt-PT"/>
        </a:p>
      </dgm:t>
    </dgm:pt>
    <dgm:pt modelId="{8BE90412-61A9-4BC0-A6C9-EF870647C609}" type="sibTrans" cxnId="{CEA79AB1-35E0-4E27-8265-72283FF3FED7}">
      <dgm:prSet/>
      <dgm:spPr/>
      <dgm:t>
        <a:bodyPr/>
        <a:lstStyle/>
        <a:p>
          <a:endParaRPr lang="pt-PT"/>
        </a:p>
      </dgm:t>
    </dgm:pt>
    <dgm:pt modelId="{501E7BBF-FBE7-4AF3-9E8E-3A020453E518}">
      <dgm:prSet phldrT="[Text]"/>
      <dgm:spPr>
        <a:xfrm>
          <a:off x="2387155" y="1095336"/>
          <a:ext cx="900112" cy="900112"/>
        </a:xfrm>
        <a:solidFill>
          <a:srgbClr val="00B388"/>
        </a:solidFill>
        <a:ln>
          <a:noFill/>
        </a:ln>
        <a:effectLst>
          <a:outerShdw blurRad="40000" dist="23000" dir="5400000" rotWithShape="0">
            <a:srgbClr val="000000">
              <a:alpha val="35000"/>
            </a:srgbClr>
          </a:outerShdw>
        </a:effectLst>
      </dgm:spPr>
      <dgm:t>
        <a:bodyPr/>
        <a:lstStyle/>
        <a:p>
          <a:pPr>
            <a:buNone/>
          </a:pPr>
          <a:r>
            <a:rPr lang="pt-PT" b="1" dirty="0">
              <a:solidFill>
                <a:sysClr val="window" lastClr="FFFFFF"/>
              </a:solidFill>
              <a:latin typeface="+mj-lt"/>
              <a:ea typeface="+mn-ea"/>
              <a:cs typeface="Times New Roman" panose="02020603050405020304" pitchFamily="18" charset="0"/>
            </a:rPr>
            <a:t>Acesso Universal</a:t>
          </a:r>
        </a:p>
      </dgm:t>
    </dgm:pt>
    <dgm:pt modelId="{1410FF91-BCF3-4A04-98A4-DC32C412735D}" type="parTrans" cxnId="{A27F8D1B-A386-4D98-8554-516D9DB0F0DF}">
      <dgm:prSet/>
      <dgm:spPr/>
      <dgm:t>
        <a:bodyPr/>
        <a:lstStyle/>
        <a:p>
          <a:endParaRPr lang="pt-PT"/>
        </a:p>
      </dgm:t>
    </dgm:pt>
    <dgm:pt modelId="{A95D2A99-1BB0-4E8B-A0D0-8916D3C3C4E8}" type="sibTrans" cxnId="{A27F8D1B-A386-4D98-8554-516D9DB0F0DF}">
      <dgm:prSet/>
      <dgm:spPr/>
      <dgm:t>
        <a:bodyPr/>
        <a:lstStyle/>
        <a:p>
          <a:endParaRPr lang="pt-PT"/>
        </a:p>
      </dgm:t>
    </dgm:pt>
    <dgm:pt modelId="{3FCF4D14-78DB-4177-B0D3-99C661E79A78}">
      <dgm:prSet phldrT="[Text]"/>
      <dgm:spPr>
        <a:xfrm>
          <a:off x="2387155" y="1095336"/>
          <a:ext cx="900112" cy="900112"/>
        </a:xfrm>
        <a:solidFill>
          <a:srgbClr val="4890AF"/>
        </a:solidFill>
        <a:ln>
          <a:noFill/>
        </a:ln>
        <a:effectLst>
          <a:outerShdw blurRad="40000" dist="23000" dir="5400000" rotWithShape="0">
            <a:srgbClr val="000000">
              <a:alpha val="35000"/>
            </a:srgbClr>
          </a:outerShdw>
        </a:effectLst>
      </dgm:spPr>
      <dgm:t>
        <a:bodyPr/>
        <a:lstStyle/>
        <a:p>
          <a:pPr>
            <a:buNone/>
          </a:pPr>
          <a:r>
            <a:rPr lang="pt-PT" b="1" dirty="0">
              <a:solidFill>
                <a:sysClr val="window" lastClr="FFFFFF"/>
              </a:solidFill>
              <a:latin typeface="+mj-lt"/>
              <a:ea typeface="+mn-ea"/>
              <a:cs typeface="Times New Roman" panose="02020603050405020304" pitchFamily="18" charset="0"/>
            </a:rPr>
            <a:t>Projetos e Iniciativas TIC</a:t>
          </a:r>
        </a:p>
      </dgm:t>
    </dgm:pt>
    <dgm:pt modelId="{6698E767-ED5F-4D27-82A6-406B809B9193}" type="parTrans" cxnId="{5136D8F5-79A5-4E4D-BA48-81CC053EECBB}">
      <dgm:prSet/>
      <dgm:spPr/>
      <dgm:t>
        <a:bodyPr/>
        <a:lstStyle/>
        <a:p>
          <a:endParaRPr lang="pt-PT"/>
        </a:p>
      </dgm:t>
    </dgm:pt>
    <dgm:pt modelId="{87EA238E-FF68-437B-95D1-50C6592D742C}" type="sibTrans" cxnId="{5136D8F5-79A5-4E4D-BA48-81CC053EECBB}">
      <dgm:prSet/>
      <dgm:spPr/>
      <dgm:t>
        <a:bodyPr/>
        <a:lstStyle/>
        <a:p>
          <a:endParaRPr lang="pt-PT"/>
        </a:p>
      </dgm:t>
    </dgm:pt>
    <dgm:pt modelId="{2927640C-DBA4-4A28-8D7A-14B70805C7CF}" type="pres">
      <dgm:prSet presAssocID="{491ED4B8-852D-4FB6-AA1E-E6A296324523}" presName="Name0" presStyleCnt="0">
        <dgm:presLayoutVars>
          <dgm:chMax val="4"/>
          <dgm:resizeHandles val="exact"/>
        </dgm:presLayoutVars>
      </dgm:prSet>
      <dgm:spPr/>
    </dgm:pt>
    <dgm:pt modelId="{DD5E2D6C-5FE7-40E2-9335-952E21A31E1C}" type="pres">
      <dgm:prSet presAssocID="{491ED4B8-852D-4FB6-AA1E-E6A296324523}" presName="ellipse" presStyleLbl="trBgShp" presStyleIdx="0" presStyleCnt="1"/>
      <dgm:spPr>
        <a:xfrm>
          <a:off x="1449038" y="130016"/>
          <a:ext cx="2580322" cy="896112"/>
        </a:xfrm>
        <a:prstGeom prst="ellipse">
          <a:avLst/>
        </a:prstGeom>
        <a:solidFill>
          <a:srgbClr val="004236">
            <a:tint val="50000"/>
            <a:alpha val="40000"/>
            <a:hueOff val="0"/>
            <a:satOff val="0"/>
            <a:lumOff val="0"/>
            <a:alphaOff val="0"/>
          </a:srgbClr>
        </a:solidFill>
        <a:ln>
          <a:noFill/>
        </a:ln>
        <a:effectLst/>
      </dgm:spPr>
    </dgm:pt>
    <dgm:pt modelId="{84B6ED4F-90B2-483C-B998-C62C01564E85}" type="pres">
      <dgm:prSet presAssocID="{491ED4B8-852D-4FB6-AA1E-E6A296324523}" presName="arrow1" presStyleLbl="fgShp" presStyleIdx="0" presStyleCnt="1" custScaleX="54842"/>
      <dgm:spPr>
        <a:xfrm>
          <a:off x="2493168" y="2324290"/>
          <a:ext cx="500062" cy="320040"/>
        </a:xfrm>
        <a:prstGeom prst="downArrow">
          <a:avLst/>
        </a:prstGeom>
        <a:solidFill>
          <a:srgbClr val="00B388"/>
        </a:solidFill>
        <a:ln>
          <a:noFill/>
        </a:ln>
        <a:effectLst>
          <a:outerShdw blurRad="40000" dist="23000" dir="5400000" rotWithShape="0">
            <a:srgbClr val="000000">
              <a:alpha val="35000"/>
            </a:srgbClr>
          </a:outerShdw>
        </a:effectLst>
      </dgm:spPr>
    </dgm:pt>
    <dgm:pt modelId="{88310D29-4E5F-46CF-9758-4FE5A1A8DF45}" type="pres">
      <dgm:prSet presAssocID="{491ED4B8-852D-4FB6-AA1E-E6A296324523}" presName="rectangle" presStyleLbl="revTx" presStyleIdx="0" presStyleCnt="1" custScaleX="215422">
        <dgm:presLayoutVars>
          <dgm:bulletEnabled val="1"/>
        </dgm:presLayoutVars>
      </dgm:prSet>
      <dgm:spPr/>
    </dgm:pt>
    <dgm:pt modelId="{14FBBC8D-9E4E-4762-BF05-5E1DD38C2E94}" type="pres">
      <dgm:prSet presAssocID="{501E7BBF-FBE7-4AF3-9E8E-3A020453E518}" presName="item1" presStyleLbl="node1" presStyleIdx="0" presStyleCnt="3">
        <dgm:presLayoutVars>
          <dgm:bulletEnabled val="1"/>
        </dgm:presLayoutVars>
      </dgm:prSet>
      <dgm:spPr/>
    </dgm:pt>
    <dgm:pt modelId="{13214129-07A6-4731-817B-87302552609C}" type="pres">
      <dgm:prSet presAssocID="{3FCF4D14-78DB-4177-B0D3-99C661E79A78}" presName="item2" presStyleLbl="node1" presStyleIdx="1" presStyleCnt="3">
        <dgm:presLayoutVars>
          <dgm:bulletEnabled val="1"/>
        </dgm:presLayoutVars>
      </dgm:prSet>
      <dgm:spPr/>
    </dgm:pt>
    <dgm:pt modelId="{734DF07B-6963-4E8B-A52C-DF1C2B3B3107}" type="pres">
      <dgm:prSet presAssocID="{D943E886-1DB7-4DC2-A344-A15C9C542194}" presName="item3" presStyleLbl="node1" presStyleIdx="2" presStyleCnt="3">
        <dgm:presLayoutVars>
          <dgm:bulletEnabled val="1"/>
        </dgm:presLayoutVars>
      </dgm:prSet>
      <dgm:spPr/>
    </dgm:pt>
    <dgm:pt modelId="{BE482B60-2101-49F0-92E2-2B075976BCCA}" type="pres">
      <dgm:prSet presAssocID="{491ED4B8-852D-4FB6-AA1E-E6A296324523}" presName="funnel" presStyleLbl="trAlignAcc1" presStyleIdx="0" presStyleCnt="1"/>
      <dgm:spPr>
        <a:xfrm>
          <a:off x="1343025" y="20002"/>
          <a:ext cx="2800350" cy="2240280"/>
        </a:xfrm>
        <a:prstGeom prst="funnel">
          <a:avLst/>
        </a:prstGeom>
        <a:solidFill>
          <a:sysClr val="window" lastClr="FFFFFF">
            <a:alpha val="40000"/>
            <a:hueOff val="0"/>
            <a:satOff val="0"/>
            <a:lumOff val="0"/>
            <a:alphaOff val="0"/>
          </a:sysClr>
        </a:solidFill>
        <a:ln w="9525" cap="flat" cmpd="sng" algn="ctr">
          <a:solidFill>
            <a:schemeClr val="bg1">
              <a:lumMod val="75000"/>
            </a:schemeClr>
          </a:solidFill>
          <a:prstDash val="solid"/>
        </a:ln>
        <a:effectLst/>
      </dgm:spPr>
    </dgm:pt>
  </dgm:ptLst>
  <dgm:cxnLst>
    <dgm:cxn modelId="{A27F8D1B-A386-4D98-8554-516D9DB0F0DF}" srcId="{491ED4B8-852D-4FB6-AA1E-E6A296324523}" destId="{501E7BBF-FBE7-4AF3-9E8E-3A020453E518}" srcOrd="1" destOrd="0" parTransId="{1410FF91-BCF3-4A04-98A4-DC32C412735D}" sibTransId="{A95D2A99-1BB0-4E8B-A0D0-8916D3C3C4E8}"/>
    <dgm:cxn modelId="{0155D722-C42C-4899-AFFC-CC82CD86E4AC}" type="presOf" srcId="{056C1D89-CE88-4313-A8E0-0CFB3D42A57F}" destId="{734DF07B-6963-4E8B-A52C-DF1C2B3B3107}" srcOrd="0" destOrd="0" presId="urn:microsoft.com/office/officeart/2005/8/layout/funnel1"/>
    <dgm:cxn modelId="{7F3B194D-45B7-416D-B0F2-DCBB928F6DED}" type="presOf" srcId="{3FCF4D14-78DB-4177-B0D3-99C661E79A78}" destId="{14FBBC8D-9E4E-4762-BF05-5E1DD38C2E94}" srcOrd="0" destOrd="0" presId="urn:microsoft.com/office/officeart/2005/8/layout/funnel1"/>
    <dgm:cxn modelId="{E9D0A993-495A-4015-904C-87C4A1130B71}" type="presOf" srcId="{501E7BBF-FBE7-4AF3-9E8E-3A020453E518}" destId="{13214129-07A6-4731-817B-87302552609C}" srcOrd="0" destOrd="0" presId="urn:microsoft.com/office/officeart/2005/8/layout/funnel1"/>
    <dgm:cxn modelId="{8F52E09E-27F4-4905-837A-73CCE390F6C8}" type="presOf" srcId="{491ED4B8-852D-4FB6-AA1E-E6A296324523}" destId="{2927640C-DBA4-4A28-8D7A-14B70805C7CF}" srcOrd="0" destOrd="0" presId="urn:microsoft.com/office/officeart/2005/8/layout/funnel1"/>
    <dgm:cxn modelId="{CEA79AB1-35E0-4E27-8265-72283FF3FED7}" srcId="{491ED4B8-852D-4FB6-AA1E-E6A296324523}" destId="{D943E886-1DB7-4DC2-A344-A15C9C542194}" srcOrd="3" destOrd="0" parTransId="{4573FCA7-8D53-45BE-8E3D-12C5BC12713B}" sibTransId="{8BE90412-61A9-4BC0-A6C9-EF870647C609}"/>
    <dgm:cxn modelId="{E5A193BF-2227-4A91-9AC5-AEB6D639E013}" type="presOf" srcId="{D943E886-1DB7-4DC2-A344-A15C9C542194}" destId="{88310D29-4E5F-46CF-9758-4FE5A1A8DF45}" srcOrd="0" destOrd="0" presId="urn:microsoft.com/office/officeart/2005/8/layout/funnel1"/>
    <dgm:cxn modelId="{A84E07CD-4577-45C3-82B1-0CC88DD6F075}" srcId="{491ED4B8-852D-4FB6-AA1E-E6A296324523}" destId="{056C1D89-CE88-4313-A8E0-0CFB3D42A57F}" srcOrd="0" destOrd="0" parTransId="{FBAC40B7-2132-4623-94EB-AE62750388EC}" sibTransId="{F691694F-EBC9-468E-8188-74EAF3904AF4}"/>
    <dgm:cxn modelId="{5136D8F5-79A5-4E4D-BA48-81CC053EECBB}" srcId="{491ED4B8-852D-4FB6-AA1E-E6A296324523}" destId="{3FCF4D14-78DB-4177-B0D3-99C661E79A78}" srcOrd="2" destOrd="0" parTransId="{6698E767-ED5F-4D27-82A6-406B809B9193}" sibTransId="{87EA238E-FF68-437B-95D1-50C6592D742C}"/>
    <dgm:cxn modelId="{F77218C3-7E60-4E98-8EC6-AD285F9CC14F}" type="presParOf" srcId="{2927640C-DBA4-4A28-8D7A-14B70805C7CF}" destId="{DD5E2D6C-5FE7-40E2-9335-952E21A31E1C}" srcOrd="0" destOrd="0" presId="urn:microsoft.com/office/officeart/2005/8/layout/funnel1"/>
    <dgm:cxn modelId="{68EED9AF-F593-4794-AFEC-D8E3B94BC378}" type="presParOf" srcId="{2927640C-DBA4-4A28-8D7A-14B70805C7CF}" destId="{84B6ED4F-90B2-483C-B998-C62C01564E85}" srcOrd="1" destOrd="0" presId="urn:microsoft.com/office/officeart/2005/8/layout/funnel1"/>
    <dgm:cxn modelId="{B1A76DFF-176C-4A1B-A759-37C17302DAFE}" type="presParOf" srcId="{2927640C-DBA4-4A28-8D7A-14B70805C7CF}" destId="{88310D29-4E5F-46CF-9758-4FE5A1A8DF45}" srcOrd="2" destOrd="0" presId="urn:microsoft.com/office/officeart/2005/8/layout/funnel1"/>
    <dgm:cxn modelId="{76D076A8-4406-4B49-A4E0-A92FCF811098}" type="presParOf" srcId="{2927640C-DBA4-4A28-8D7A-14B70805C7CF}" destId="{14FBBC8D-9E4E-4762-BF05-5E1DD38C2E94}" srcOrd="3" destOrd="0" presId="urn:microsoft.com/office/officeart/2005/8/layout/funnel1"/>
    <dgm:cxn modelId="{31DE38A6-87E2-4E5E-A8E1-D7F0461699A9}" type="presParOf" srcId="{2927640C-DBA4-4A28-8D7A-14B70805C7CF}" destId="{13214129-07A6-4731-817B-87302552609C}" srcOrd="4" destOrd="0" presId="urn:microsoft.com/office/officeart/2005/8/layout/funnel1"/>
    <dgm:cxn modelId="{CEF77106-236F-420C-A74B-CADFC64E5C9C}" type="presParOf" srcId="{2927640C-DBA4-4A28-8D7A-14B70805C7CF}" destId="{734DF07B-6963-4E8B-A52C-DF1C2B3B3107}" srcOrd="5" destOrd="0" presId="urn:microsoft.com/office/officeart/2005/8/layout/funnel1"/>
    <dgm:cxn modelId="{36EAC5B6-1514-4F6A-8742-6AE748572747}" type="presParOf" srcId="{2927640C-DBA4-4A28-8D7A-14B70805C7CF}" destId="{BE482B60-2101-49F0-92E2-2B075976BCC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E2D6C-5FE7-40E2-9335-952E21A31E1C}">
      <dsp:nvSpPr>
        <dsp:cNvPr id="0" name=""/>
        <dsp:cNvSpPr/>
      </dsp:nvSpPr>
      <dsp:spPr>
        <a:xfrm>
          <a:off x="1449038" y="130016"/>
          <a:ext cx="2580322" cy="896112"/>
        </a:xfrm>
        <a:prstGeom prst="ellipse">
          <a:avLst/>
        </a:prstGeom>
        <a:solidFill>
          <a:srgbClr val="00423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4B6ED4F-90B2-483C-B998-C62C01564E85}">
      <dsp:nvSpPr>
        <dsp:cNvPr id="0" name=""/>
        <dsp:cNvSpPr/>
      </dsp:nvSpPr>
      <dsp:spPr>
        <a:xfrm>
          <a:off x="2606077" y="2324290"/>
          <a:ext cx="274244" cy="320040"/>
        </a:xfrm>
        <a:prstGeom prst="downArrow">
          <a:avLst/>
        </a:prstGeom>
        <a:solidFill>
          <a:srgbClr val="00B3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88310D29-4E5F-46CF-9758-4FE5A1A8DF45}">
      <dsp:nvSpPr>
        <dsp:cNvPr id="0" name=""/>
        <dsp:cNvSpPr/>
      </dsp:nvSpPr>
      <dsp:spPr>
        <a:xfrm>
          <a:off x="157812" y="2580322"/>
          <a:ext cx="5170774"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pt-PT" sz="2100" kern="1200" dirty="0">
              <a:solidFill>
                <a:sysClr val="windowText" lastClr="000000">
                  <a:hueOff val="0"/>
                  <a:satOff val="0"/>
                  <a:lumOff val="0"/>
                  <a:alphaOff val="0"/>
                </a:sysClr>
              </a:solidFill>
              <a:latin typeface="+mj-lt"/>
              <a:ea typeface="+mn-ea"/>
              <a:cs typeface="Times New Roman" panose="02020603050405020304" pitchFamily="18" charset="0"/>
            </a:rPr>
            <a:t>Universalização / Conectividade</a:t>
          </a:r>
        </a:p>
      </dsp:txBody>
      <dsp:txXfrm>
        <a:off x="157812" y="2580322"/>
        <a:ext cx="5170774" cy="600075"/>
      </dsp:txXfrm>
    </dsp:sp>
    <dsp:sp modelId="{14FBBC8D-9E4E-4762-BF05-5E1DD38C2E94}">
      <dsp:nvSpPr>
        <dsp:cNvPr id="0" name=""/>
        <dsp:cNvSpPr/>
      </dsp:nvSpPr>
      <dsp:spPr>
        <a:xfrm>
          <a:off x="2387155" y="1095336"/>
          <a:ext cx="900112" cy="900112"/>
        </a:xfrm>
        <a:prstGeom prst="ellipse">
          <a:avLst/>
        </a:prstGeom>
        <a:solidFill>
          <a:srgbClr val="4890A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PT" sz="1100" b="1" kern="1200" dirty="0">
              <a:solidFill>
                <a:sysClr val="window" lastClr="FFFFFF"/>
              </a:solidFill>
              <a:latin typeface="+mj-lt"/>
              <a:ea typeface="+mn-ea"/>
              <a:cs typeface="Times New Roman" panose="02020603050405020304" pitchFamily="18" charset="0"/>
            </a:rPr>
            <a:t>Projetos e Iniciativas TIC</a:t>
          </a:r>
        </a:p>
      </dsp:txBody>
      <dsp:txXfrm>
        <a:off x="2518973" y="1227154"/>
        <a:ext cx="636476" cy="636476"/>
      </dsp:txXfrm>
    </dsp:sp>
    <dsp:sp modelId="{13214129-07A6-4731-817B-87302552609C}">
      <dsp:nvSpPr>
        <dsp:cNvPr id="0" name=""/>
        <dsp:cNvSpPr/>
      </dsp:nvSpPr>
      <dsp:spPr>
        <a:xfrm>
          <a:off x="1743075" y="420052"/>
          <a:ext cx="900112" cy="900112"/>
        </a:xfrm>
        <a:prstGeom prst="ellipse">
          <a:avLst/>
        </a:prstGeom>
        <a:solidFill>
          <a:srgbClr val="00B3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PT" sz="1100" b="1" kern="1200" dirty="0">
              <a:solidFill>
                <a:sysClr val="window" lastClr="FFFFFF"/>
              </a:solidFill>
              <a:latin typeface="+mj-lt"/>
              <a:ea typeface="+mn-ea"/>
              <a:cs typeface="Times New Roman" panose="02020603050405020304" pitchFamily="18" charset="0"/>
            </a:rPr>
            <a:t>Acesso Universal</a:t>
          </a:r>
        </a:p>
      </dsp:txBody>
      <dsp:txXfrm>
        <a:off x="1874893" y="551870"/>
        <a:ext cx="636476" cy="636476"/>
      </dsp:txXfrm>
    </dsp:sp>
    <dsp:sp modelId="{734DF07B-6963-4E8B-A52C-DF1C2B3B3107}">
      <dsp:nvSpPr>
        <dsp:cNvPr id="0" name=""/>
        <dsp:cNvSpPr/>
      </dsp:nvSpPr>
      <dsp:spPr>
        <a:xfrm>
          <a:off x="2663190" y="202425"/>
          <a:ext cx="900112" cy="900112"/>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PT" sz="1100" b="1" kern="1200" dirty="0">
              <a:solidFill>
                <a:sysClr val="window" lastClr="FFFFFF"/>
              </a:solidFill>
              <a:latin typeface="+mj-lt"/>
              <a:ea typeface="+mn-ea"/>
              <a:cs typeface="Times New Roman" panose="02020603050405020304" pitchFamily="18" charset="0"/>
            </a:rPr>
            <a:t>Serviço Universal</a:t>
          </a:r>
        </a:p>
      </dsp:txBody>
      <dsp:txXfrm>
        <a:off x="2795008" y="334243"/>
        <a:ext cx="636476" cy="636476"/>
      </dsp:txXfrm>
    </dsp:sp>
    <dsp:sp modelId="{BE482B60-2101-49F0-92E2-2B075976BCCA}">
      <dsp:nvSpPr>
        <dsp:cNvPr id="0" name=""/>
        <dsp:cNvSpPr/>
      </dsp:nvSpPr>
      <dsp:spPr>
        <a:xfrm>
          <a:off x="1343025" y="20002"/>
          <a:ext cx="2800350" cy="2240280"/>
        </a:xfrm>
        <a:prstGeom prst="funnel">
          <a:avLst/>
        </a:prstGeom>
        <a:solidFill>
          <a:sysClr val="window" lastClr="FFFFFF">
            <a:alpha val="40000"/>
            <a:hueOff val="0"/>
            <a:satOff val="0"/>
            <a:lumOff val="0"/>
            <a:alphaOff val="0"/>
          </a:sysClr>
        </a:solidFill>
        <a:ln w="9525" cap="flat" cmpd="sng" algn="ctr">
          <a:solidFill>
            <a:schemeClr val="bg1">
              <a:lumMod val="7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45FEED-0B00-4483-B9B3-140A6EF2CF5C}" type="datetimeFigureOut">
              <a:rPr lang="pt-PT" smtClean="0"/>
              <a:t>13/02/2019</a:t>
            </a:fld>
            <a:endParaRPr lang="pt-PT"/>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AF3EAAC-E9CF-45FF-85A1-90319D9FB61C}" type="slidenum">
              <a:rPr lang="pt-PT" smtClean="0"/>
              <a:t>‹#›</a:t>
            </a:fld>
            <a:endParaRPr lang="pt-PT"/>
          </a:p>
        </p:txBody>
      </p:sp>
    </p:spTree>
    <p:extLst>
      <p:ext uri="{BB962C8B-B14F-4D97-AF65-F5344CB8AC3E}">
        <p14:creationId xmlns:p14="http://schemas.microsoft.com/office/powerpoint/2010/main" val="190395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8" tIns="47779" rIns="95558" bIns="47779" rtlCol="0"/>
          <a:lstStyle>
            <a:lvl1pPr algn="l">
              <a:defRPr sz="1200"/>
            </a:lvl1pPr>
          </a:lstStyle>
          <a:p>
            <a:endParaRPr lang="pt-PT"/>
          </a:p>
        </p:txBody>
      </p:sp>
      <p:sp>
        <p:nvSpPr>
          <p:cNvPr id="3" name="Date Placeholder 2"/>
          <p:cNvSpPr>
            <a:spLocks noGrp="1"/>
          </p:cNvSpPr>
          <p:nvPr>
            <p:ph type="dt" idx="1"/>
          </p:nvPr>
        </p:nvSpPr>
        <p:spPr>
          <a:xfrm>
            <a:off x="3850443" y="0"/>
            <a:ext cx="2945659" cy="496332"/>
          </a:xfrm>
          <a:prstGeom prst="rect">
            <a:avLst/>
          </a:prstGeom>
        </p:spPr>
        <p:txBody>
          <a:bodyPr vert="horz" lIns="95558" tIns="47779" rIns="95558" bIns="47779" rtlCol="0"/>
          <a:lstStyle>
            <a:lvl1pPr algn="r">
              <a:defRPr sz="1200"/>
            </a:lvl1pPr>
          </a:lstStyle>
          <a:p>
            <a:fld id="{4EB0FFF4-4FEB-4868-A38D-154E7C9AB79A}" type="datetimeFigureOut">
              <a:rPr lang="pt-PT" smtClean="0"/>
              <a:t>13/02/2019</a:t>
            </a:fld>
            <a:endParaRPr lang="pt-PT"/>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58" tIns="47779" rIns="95558" bIns="47779" rtlCol="0" anchor="ctr"/>
          <a:lstStyle/>
          <a:p>
            <a:endParaRPr lang="pt-PT"/>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8" tIns="47779" rIns="95558" bIns="47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428583"/>
            <a:ext cx="2945659" cy="496332"/>
          </a:xfrm>
          <a:prstGeom prst="rect">
            <a:avLst/>
          </a:prstGeom>
        </p:spPr>
        <p:txBody>
          <a:bodyPr vert="horz" lIns="95558" tIns="47779" rIns="95558" bIns="47779" rtlCol="0" anchor="b"/>
          <a:lstStyle>
            <a:lvl1pPr algn="l">
              <a:defRPr sz="1200"/>
            </a:lvl1pPr>
          </a:lstStyle>
          <a:p>
            <a:endParaRPr lang="pt-P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5558" tIns="47779" rIns="95558" bIns="47779" rtlCol="0" anchor="b"/>
          <a:lstStyle>
            <a:lvl1pPr algn="r">
              <a:defRPr sz="1200"/>
            </a:lvl1pPr>
          </a:lstStyle>
          <a:p>
            <a:fld id="{091724E4-499A-4AC1-B70E-A5AF4022D7AB}" type="slidenum">
              <a:rPr lang="pt-PT" smtClean="0"/>
              <a:t>‹#›</a:t>
            </a:fld>
            <a:endParaRPr lang="pt-PT"/>
          </a:p>
        </p:txBody>
      </p:sp>
    </p:spTree>
    <p:extLst>
      <p:ext uri="{BB962C8B-B14F-4D97-AF65-F5344CB8AC3E}">
        <p14:creationId xmlns:p14="http://schemas.microsoft.com/office/powerpoint/2010/main" val="266516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1724E4-499A-4AC1-B70E-A5AF4022D7AB}" type="slidenum">
              <a:rPr lang="pt-PT" smtClean="0"/>
              <a:t>1</a:t>
            </a:fld>
            <a:endParaRPr lang="pt-PT"/>
          </a:p>
        </p:txBody>
      </p:sp>
    </p:spTree>
    <p:extLst>
      <p:ext uri="{BB962C8B-B14F-4D97-AF65-F5344CB8AC3E}">
        <p14:creationId xmlns:p14="http://schemas.microsoft.com/office/powerpoint/2010/main" val="1580348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1724E4-499A-4AC1-B70E-A5AF4022D7AB}" type="slidenum">
              <a:rPr lang="pt-PT" smtClean="0"/>
              <a:t>10</a:t>
            </a:fld>
            <a:endParaRPr lang="pt-PT"/>
          </a:p>
        </p:txBody>
      </p:sp>
    </p:spTree>
    <p:extLst>
      <p:ext uri="{BB962C8B-B14F-4D97-AF65-F5344CB8AC3E}">
        <p14:creationId xmlns:p14="http://schemas.microsoft.com/office/powerpoint/2010/main" val="118263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A questão do financiamento do serviço universal não se colocou durante o período em que os serviços de telecomunicações estavam reservados a um único operador. Tipicamente, nessa situação, os custos incorridos pelo prestador com a prestação do serviço universal eram normalmente internalizados, o que significava que o operador em causa podia subsidiar as margens negativas, se existentes, com recurso às margens positivas geradas por outros clientes ou por outros serviços incluídos na sua concessão (como as chamadas internacionais ou de longa distância).</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Mesmo nos casos em que se considerava apenas as prestações do serviço universal, o prestador designado poderia, à partida, compensar os custos incorridos com clientes não rentáveis com as margens geradas por clientes rentáveis. Neste caso, apenas teria sentido atribuir algum tipo de financiamento caso os preços tivessem sido definidos de forma a impedir, em termos teóricos ou práticos, tal subsidiação cruzada.</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Com a liberalização do mercado, e considerando que todo e qualquer operador poderia prestar os serviços que estão incluídos no serviço universal — sem as obrigações/deveres que incumbem ao respetivo prestador —, deveriam estar reunidas as condições para suprir as deficiências inerentes a uma política de serviço universal, que é estabelecida com o objetivo de eliminar as assimetrias da população no acesso a serviços básicos de telecomunicações.</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Contudo, verificando-se que os instrumentos associados à liberalização não resolvem a questão da disponibilização desses serviços em todas as áreas e a todos os cidadãos sem uma intervenção do Estado que apele ao investimento pelo sector privado, colocou-se de forma mais premente a questão de saber como deveriam ser financiados os custos de prestação do serviço universal nessas situações. Este financiamento surge, neste âmbito, como forma de compensar determinada empresa pela assunção de obrigações cujos efeitos não podem ser totalmente internalizados, dada a existência de concorrência e a possível perda de clientes rentáveis.</a:t>
            </a:r>
          </a:p>
          <a:p>
            <a:r>
              <a:rPr lang="pt-PT" sz="1200" kern="1200" dirty="0">
                <a:solidFill>
                  <a:schemeClr val="tx1"/>
                </a:solidFill>
                <a:effectLst/>
                <a:latin typeface="+mn-lt"/>
                <a:ea typeface="+mn-ea"/>
                <a:cs typeface="+mn-cs"/>
              </a:rPr>
              <a:t>Em termos gerais, o conceito de margens negativas diz respeito à prestação de serviços com prejuízo ou fora das condições normais de mercado.</a:t>
            </a:r>
          </a:p>
          <a:p>
            <a:endParaRPr lang="en-GB" dirty="0"/>
          </a:p>
        </p:txBody>
      </p:sp>
      <p:sp>
        <p:nvSpPr>
          <p:cNvPr id="4" name="Slide Number Placeholder 3"/>
          <p:cNvSpPr>
            <a:spLocks noGrp="1"/>
          </p:cNvSpPr>
          <p:nvPr>
            <p:ph type="sldNum" sz="quarter" idx="10"/>
          </p:nvPr>
        </p:nvSpPr>
        <p:spPr/>
        <p:txBody>
          <a:bodyPr/>
          <a:lstStyle/>
          <a:p>
            <a:fld id="{091724E4-499A-4AC1-B70E-A5AF4022D7AB}" type="slidenum">
              <a:rPr lang="pt-PT" smtClean="0"/>
              <a:t>11</a:t>
            </a:fld>
            <a:endParaRPr lang="pt-PT"/>
          </a:p>
        </p:txBody>
      </p:sp>
    </p:spTree>
    <p:extLst>
      <p:ext uri="{BB962C8B-B14F-4D97-AF65-F5344CB8AC3E}">
        <p14:creationId xmlns:p14="http://schemas.microsoft.com/office/powerpoint/2010/main" val="364338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Verificando-se que os instrumentos associados à liberalização não resolvem a questão da disponibilização desses serviços em todas as áreas e a todos os cidadãos sem uma intervenção do Estado que apele ao investimento pelo sector privado, colocou-se de forma mais premente a questão de saber como deveriam ser financiados os custos de prestação do Serviço Universal nessas situações. Este financiamento surge, neste âmbito, como forma de compensar determinada empresa pela assunção de obrigações cujos efeitos não podem ser totalmente internalizados, dada a existência de concorrência e a possível perda de clientes rentáveis.</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Assumindo-se a garantia do Serviço Universal, surge a ela acoplada a necessidade de existirem mecanismos para o seu financiamento, que se afiguram diversos. Cumulando à atividade dos operadores de telecomunicações, os mecanismos vão assumir a missão de “conectar os desconectados”, fazendo chegar os serviços de telecomunicações a áreas remotas e rurais. Tal é necessário pois as entidades privadas, por natureza, são atraídas a espaços mais habitados, urbanos, e, portanto, mais atrativos num prisma de investimento, descurando os demais espaços. Mais do que a “conexão geográfica”, promove-se também a “conexão social”, visando-se a proteção de pessoas em situações precárias, como os mais pobres ou o notório </a:t>
            </a:r>
            <a:r>
              <a:rPr lang="pt-PT" sz="1200" i="1" kern="1200" dirty="0" err="1">
                <a:solidFill>
                  <a:schemeClr val="tx1"/>
                </a:solidFill>
                <a:effectLst/>
                <a:latin typeface="+mn-lt"/>
                <a:ea typeface="+mn-ea"/>
                <a:cs typeface="+mn-cs"/>
              </a:rPr>
              <a:t>gender</a:t>
            </a:r>
            <a:r>
              <a:rPr lang="pt-PT" sz="1200" i="1" kern="1200" dirty="0">
                <a:solidFill>
                  <a:schemeClr val="tx1"/>
                </a:solidFill>
                <a:effectLst/>
                <a:latin typeface="+mn-lt"/>
                <a:ea typeface="+mn-ea"/>
                <a:cs typeface="+mn-cs"/>
              </a:rPr>
              <a:t> gap</a:t>
            </a:r>
            <a:r>
              <a:rPr lang="pt-PT" sz="1200" kern="1200" dirty="0">
                <a:solidFill>
                  <a:schemeClr val="tx1"/>
                </a:solidFill>
                <a:effectLst/>
                <a:latin typeface="+mn-lt"/>
                <a:ea typeface="+mn-ea"/>
                <a:cs typeface="+mn-cs"/>
              </a:rPr>
              <a:t> em algumas regiões subdesenvolvidas.</a:t>
            </a:r>
          </a:p>
          <a:p>
            <a:r>
              <a:rPr lang="pt-PT" sz="1200" kern="1200" dirty="0">
                <a:solidFill>
                  <a:schemeClr val="tx1"/>
                </a:solidFill>
                <a:effectLst/>
                <a:latin typeface="+mn-lt"/>
                <a:ea typeface="+mn-ea"/>
                <a:cs typeface="+mn-cs"/>
              </a:rPr>
              <a:t> - - - -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Em alguns países, o financiamento dos custos incorridos pelo prestador de Serviço Universal está dependente, em regra, do preenchimento de dois requisitos: (a) os </a:t>
            </a:r>
            <a:r>
              <a:rPr lang="pt-PT" sz="1200" b="1" kern="1200" dirty="0">
                <a:solidFill>
                  <a:schemeClr val="tx1"/>
                </a:solidFill>
                <a:effectLst/>
                <a:latin typeface="+mn-lt"/>
                <a:ea typeface="+mn-ea"/>
                <a:cs typeface="+mn-cs"/>
              </a:rPr>
              <a:t>custos incorridos têm de ser considerados excessivos </a:t>
            </a:r>
            <a:r>
              <a:rPr lang="pt-PT" sz="1200" kern="1200" dirty="0">
                <a:solidFill>
                  <a:schemeClr val="tx1"/>
                </a:solidFill>
                <a:effectLst/>
                <a:latin typeface="+mn-lt"/>
                <a:ea typeface="+mn-ea"/>
                <a:cs typeface="+mn-cs"/>
              </a:rPr>
              <a:t>e (b) têm de existir </a:t>
            </a:r>
            <a:r>
              <a:rPr lang="pt-PT" sz="1200" b="1" kern="1200" dirty="0">
                <a:solidFill>
                  <a:schemeClr val="tx1"/>
                </a:solidFill>
                <a:effectLst/>
                <a:latin typeface="+mn-lt"/>
                <a:ea typeface="+mn-ea"/>
                <a:cs typeface="+mn-cs"/>
              </a:rPr>
              <a:t>custos líquidos calculados de acordo com uma metodologia específica</a:t>
            </a:r>
            <a:r>
              <a:rPr lang="pt-PT" sz="1200" kern="1200" dirty="0">
                <a:solidFill>
                  <a:schemeClr val="tx1"/>
                </a:solidFill>
                <a:effectLst/>
                <a:latin typeface="+mn-lt"/>
                <a:ea typeface="+mn-ea"/>
                <a:cs typeface="+mn-cs"/>
              </a:rPr>
              <a:t>. Em alternativa, caso o prestador de Serviço Universal seja designado por concurso, o valor de financiamento será aquele que for determinado no âmbito do concurso.</a:t>
            </a:r>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12</a:t>
            </a:fld>
            <a:endParaRPr lang="pt-PT"/>
          </a:p>
        </p:txBody>
      </p:sp>
    </p:spTree>
    <p:extLst>
      <p:ext uri="{BB962C8B-B14F-4D97-AF65-F5344CB8AC3E}">
        <p14:creationId xmlns:p14="http://schemas.microsoft.com/office/powerpoint/2010/main" val="61693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i="1" kern="1200" dirty="0">
                <a:solidFill>
                  <a:schemeClr val="tx1"/>
                </a:solidFill>
                <a:effectLst/>
                <a:latin typeface="+mn-lt"/>
                <a:ea typeface="+mn-ea"/>
                <a:cs typeface="+mn-cs"/>
              </a:rPr>
              <a:t>Financiamento através de fundos públicos</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 compensação dos custos incorridos pelo prestador do Serviço Universal ou abrangidos pelos projetos de Serviço Universal ocorre por meio de financiamento direto proveniente de fundos públicos, geralmente através do orçamento geral do Estado ou de excedentes existentes no orçamento das autoridades reguladoras.</a:t>
            </a:r>
          </a:p>
          <a:p>
            <a:r>
              <a:rPr lang="pt-PT" sz="1200" kern="1200" dirty="0">
                <a:solidFill>
                  <a:schemeClr val="tx1"/>
                </a:solidFill>
                <a:effectLst/>
                <a:latin typeface="+mn-lt"/>
                <a:ea typeface="+mn-ea"/>
                <a:cs typeface="+mn-cs"/>
              </a:rPr>
              <a:t>Determinados projetos podem ainda ser total ou parcialmente financiados por fundos de organizações internacionais ou supranacionais, como a UIT ou a União Europeia, integrando ainda esta categoria de financiamentos através de fundos públicos.</a:t>
            </a:r>
          </a:p>
          <a:p>
            <a:endParaRPr lang="pt-PT" sz="1200" b="1" i="1" kern="1200" dirty="0">
              <a:solidFill>
                <a:schemeClr val="tx1"/>
              </a:solidFill>
              <a:effectLst/>
              <a:latin typeface="+mn-lt"/>
              <a:ea typeface="+mn-ea"/>
              <a:cs typeface="+mn-cs"/>
            </a:endParaRPr>
          </a:p>
          <a:p>
            <a:r>
              <a:rPr lang="pt-PT" sz="1200" b="1" i="1" kern="1200" dirty="0">
                <a:solidFill>
                  <a:schemeClr val="tx1"/>
                </a:solidFill>
                <a:effectLst/>
                <a:latin typeface="+mn-lt"/>
                <a:ea typeface="+mn-ea"/>
                <a:cs typeface="+mn-cs"/>
              </a:rPr>
              <a:t>Taxas ou contribuições sobre serviços de interligação ou encargos sobre utilizadores</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Nestes casos, o financiamento do Serviço Universal é assegurado através de taxas impostas sobre serviços de interligação, nomeadamente as tarifas de terminação, ou através de encargos que sobrecarregam todos os utilizadores, nomeadamente através de uma percentagem a integrar nas faturas de serviços, que incindirá sobre o valor dos serviços, ou através de um valor concreto mínimo pago por todos os utilizadores.</a:t>
            </a:r>
          </a:p>
          <a:p>
            <a:endParaRPr lang="pt-PT" dirty="0"/>
          </a:p>
          <a:p>
            <a:r>
              <a:rPr lang="pt-PT" sz="1200" b="1" i="1" kern="1200" dirty="0">
                <a:solidFill>
                  <a:schemeClr val="tx1"/>
                </a:solidFill>
                <a:effectLst/>
                <a:latin typeface="+mn-lt"/>
                <a:ea typeface="+mn-ea"/>
                <a:cs typeface="+mn-cs"/>
              </a:rPr>
              <a:t>Fundo de compensação</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Uma outra hipótese de compensação dos custos incorridos na prestação do Serviço Universal consiste na criação de um fundo de compensação para o qual, em regra, contribuem todos os operadores de comunicações eletrónicas. Estes fundos, também chamados de Fundos de Serviço Universal (FSU), financiam programas, projetos e atividades e podem não ter personalidade jurídica autónoma e constituírem apenas patrimónios autónomos ou podem ser constituídos como pessoas jurídicas autónomas, com órgãos próprios.</a:t>
            </a:r>
          </a:p>
          <a:p>
            <a:r>
              <a:rPr lang="pt-PT" sz="1200" kern="1200" dirty="0">
                <a:solidFill>
                  <a:schemeClr val="tx1"/>
                </a:solidFill>
                <a:effectLst/>
                <a:latin typeface="+mn-lt"/>
                <a:ea typeface="+mn-ea"/>
                <a:cs typeface="+mn-cs"/>
              </a:rPr>
              <a:t>Estes têm como forma mais comum de financiamento as contribuições dos operadores. Esta obrigação pode ser imposta a todos os operadores ou a apenas alguns, considerando o respetivo peso no mercado. Além disso, tipicamente, o valor da contribuição é definido como uma percentagem (</a:t>
            </a:r>
            <a:r>
              <a:rPr lang="pt-PT" sz="1200" kern="1200" dirty="0" err="1">
                <a:solidFill>
                  <a:schemeClr val="tx1"/>
                </a:solidFill>
                <a:effectLst/>
                <a:latin typeface="+mn-lt"/>
                <a:ea typeface="+mn-ea"/>
                <a:cs typeface="+mn-cs"/>
              </a:rPr>
              <a:t>ex</a:t>
            </a:r>
            <a:r>
              <a:rPr lang="pt-PT" sz="1200" kern="1200" dirty="0">
                <a:solidFill>
                  <a:schemeClr val="tx1"/>
                </a:solidFill>
                <a:effectLst/>
                <a:latin typeface="+mn-lt"/>
                <a:ea typeface="+mn-ea"/>
                <a:cs typeface="+mn-cs"/>
              </a:rPr>
              <a:t>: entre 1 a 5%) aplicada sobre o valor dos resultados obtidos por um determinado operador no mercado no ano civil seguinte. Mas o fundo pode também ser financiado por fundos públicos ou mesmo por financiamento privado.</a:t>
            </a:r>
          </a:p>
          <a:p>
            <a:endParaRPr lang="pt-PT" dirty="0"/>
          </a:p>
          <a:p>
            <a:r>
              <a:rPr lang="pt-PT" sz="1200" b="1" i="1" kern="1200" dirty="0">
                <a:solidFill>
                  <a:schemeClr val="tx1"/>
                </a:solidFill>
                <a:effectLst/>
                <a:latin typeface="+mn-lt"/>
                <a:ea typeface="+mn-ea"/>
                <a:cs typeface="+mn-cs"/>
              </a:rPr>
              <a:t>Outras fontes de financiamento</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Sendo estas as fontes mais comuns, não se descarta a existência de outras, ainda que com menor relevância. É possível financiar as obrigações de Serviço Universal através de outras fontes, como sejam, montantes recebidos através de procedimentos de licenciamento e de atribuição de novas frequências.</a:t>
            </a:r>
          </a:p>
          <a:p>
            <a:r>
              <a:rPr lang="pt-PT" sz="1200" kern="1200" dirty="0">
                <a:solidFill>
                  <a:schemeClr val="tx1"/>
                </a:solidFill>
                <a:effectLst/>
                <a:latin typeface="+mn-lt"/>
                <a:ea typeface="+mn-ea"/>
                <a:cs typeface="+mn-cs"/>
              </a:rPr>
              <a:t>Sucede, por vezes, que no âmbito dos concursos ou leilões para atribuição de novas frequências pode ser definida uma condição relativa a valores a despender pelos candidatos para o financiamento do Serviço Universal ou pode ainda ser determinado que uma parcela do valor pago pela aquisição das novas frequências será utilizada para financiar projetos de universalização.</a:t>
            </a:r>
          </a:p>
          <a:p>
            <a:r>
              <a:rPr lang="pt-PT" sz="1200" kern="1200" dirty="0">
                <a:solidFill>
                  <a:schemeClr val="tx1"/>
                </a:solidFill>
                <a:effectLst/>
                <a:latin typeface="+mn-lt"/>
                <a:ea typeface="+mn-ea"/>
                <a:cs typeface="+mn-cs"/>
              </a:rPr>
              <a:t>De notar que esta obrigação não se confunde com a condição (também típica) de que os candidatos no procedimento assumam, por si próprios, obrigações de universalização, como sejam, por exemplo, contributos para a sociedade da informação em determinado país.</a:t>
            </a:r>
          </a:p>
          <a:p>
            <a:r>
              <a:rPr lang="pt-PT" sz="1200" kern="1200" dirty="0">
                <a:solidFill>
                  <a:schemeClr val="tx1"/>
                </a:solidFill>
                <a:effectLst/>
                <a:latin typeface="+mn-lt"/>
                <a:ea typeface="+mn-ea"/>
                <a:cs typeface="+mn-cs"/>
              </a:rPr>
              <a:t>Mais recentemente, surgiram ainda possibilidades de financiamento através de figuras como as Parcerias Público Privadas (PPP) em projetos específicos. Existem já diversos casos de sucesso a nível mundial. De acordo com o </a:t>
            </a:r>
            <a:r>
              <a:rPr lang="pt-PT" sz="1200" i="1" kern="1200" dirty="0">
                <a:solidFill>
                  <a:schemeClr val="tx1"/>
                </a:solidFill>
                <a:effectLst/>
                <a:latin typeface="+mn-lt"/>
                <a:ea typeface="+mn-ea"/>
                <a:cs typeface="+mn-cs"/>
              </a:rPr>
              <a:t>ICT </a:t>
            </a:r>
            <a:r>
              <a:rPr lang="pt-PT" sz="1200" i="1" kern="1200" dirty="0" err="1">
                <a:solidFill>
                  <a:schemeClr val="tx1"/>
                </a:solidFill>
                <a:effectLst/>
                <a:latin typeface="+mn-lt"/>
                <a:ea typeface="+mn-ea"/>
                <a:cs typeface="+mn-cs"/>
              </a:rPr>
              <a:t>Regulation</a:t>
            </a:r>
            <a:r>
              <a:rPr lang="pt-PT" sz="1200" i="1" kern="1200" dirty="0">
                <a:solidFill>
                  <a:schemeClr val="tx1"/>
                </a:solidFill>
                <a:effectLst/>
                <a:latin typeface="+mn-lt"/>
                <a:ea typeface="+mn-ea"/>
                <a:cs typeface="+mn-cs"/>
              </a:rPr>
              <a:t> </a:t>
            </a:r>
            <a:r>
              <a:rPr lang="pt-PT" sz="1200" i="1" kern="1200" dirty="0" err="1">
                <a:solidFill>
                  <a:schemeClr val="tx1"/>
                </a:solidFill>
                <a:effectLst/>
                <a:latin typeface="+mn-lt"/>
                <a:ea typeface="+mn-ea"/>
                <a:cs typeface="+mn-cs"/>
              </a:rPr>
              <a:t>Toolkit</a:t>
            </a:r>
            <a:r>
              <a:rPr lang="pt-PT" sz="1200" kern="1200" dirty="0">
                <a:solidFill>
                  <a:schemeClr val="tx1"/>
                </a:solidFill>
                <a:effectLst/>
                <a:latin typeface="+mn-lt"/>
                <a:ea typeface="+mn-ea"/>
                <a:cs typeface="+mn-cs"/>
              </a:rPr>
              <a:t>, existem duas razões que justificam esta forma de financiamento: (a) o reconhecimento de que o sector privado pode estar mais bem colocado para disponibilizar determinados serviços e (b) a necessidade de assegurar uma vertente de interesse público nestes projetos.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Além disto, existem ainda experiências relevantes com o financiamento de redes de comunicações para o desenvolvimento das administrações locais/administrações municipais, como sucede no Brasil, país em que o Estado decidiu implementar o projeto Cidades Digitais, o qual tem por objetivo modernizar a gestão, ampliar o acesso aos serviços públicos e promover o desenvolvimento dos municípios brasileiros com recurso à tecnologia existente.</a:t>
            </a:r>
          </a:p>
          <a:p>
            <a:endParaRPr lang="pt-PT" sz="1200" kern="1200" dirty="0">
              <a:solidFill>
                <a:schemeClr val="tx1"/>
              </a:solidFill>
              <a:effectLst/>
              <a:latin typeface="+mn-lt"/>
              <a:ea typeface="+mn-ea"/>
              <a:cs typeface="+mn-cs"/>
            </a:endParaRPr>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13</a:t>
            </a:fld>
            <a:endParaRPr lang="pt-PT"/>
          </a:p>
        </p:txBody>
      </p:sp>
    </p:spTree>
    <p:extLst>
      <p:ext uri="{BB962C8B-B14F-4D97-AF65-F5344CB8AC3E}">
        <p14:creationId xmlns:p14="http://schemas.microsoft.com/office/powerpoint/2010/main" val="380582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14</a:t>
            </a:fld>
            <a:endParaRPr lang="pt-PT"/>
          </a:p>
        </p:txBody>
      </p:sp>
    </p:spTree>
    <p:extLst>
      <p:ext uri="{BB962C8B-B14F-4D97-AF65-F5344CB8AC3E}">
        <p14:creationId xmlns:p14="http://schemas.microsoft.com/office/powerpoint/2010/main" val="380685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Tipicamente financiados por contribuições das operadoras, cobradas em separado ou no contexto de uma contribuição geral pela regulação do mercado.</a:t>
            </a:r>
          </a:p>
          <a:p>
            <a:endParaRPr lang="pt-PT" dirty="0"/>
          </a:p>
          <a:p>
            <a:r>
              <a:rPr lang="pt-PT" dirty="0"/>
              <a:t>OUTPUT BASED AID PRINCIPLES: </a:t>
            </a:r>
            <a:r>
              <a:rPr lang="en-US" dirty="0"/>
              <a:t>Service delivery is contracted out to a third party—public or private—that receives a subsidy to complement or replace the required user contribution. The service provider is responsible for pre-financing the project, and is reimbursed after the services have been delivered and independently verified.</a:t>
            </a:r>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15</a:t>
            </a:fld>
            <a:endParaRPr lang="pt-PT"/>
          </a:p>
        </p:txBody>
      </p:sp>
    </p:spTree>
    <p:extLst>
      <p:ext uri="{BB962C8B-B14F-4D97-AF65-F5344CB8AC3E}">
        <p14:creationId xmlns:p14="http://schemas.microsoft.com/office/powerpoint/2010/main" val="60547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Os FSU podem, assim, ter imensas potencialidades, mas a atual implementação e funcionamento deste modelo de financiamento tem levado a ser alvo de mais críticas do que aclamações, como iremos ver de seguida.</a:t>
            </a:r>
          </a:p>
          <a:p>
            <a:endParaRPr lang="pt-PT"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Sendo incontestável que a missão que os FSU servem é de inteira pertinência, estes enfrentam constantes problemas no que toca à sua gestão corrente, e que abordaremos seguidamente:</a:t>
            </a:r>
          </a:p>
          <a:p>
            <a:r>
              <a:rPr lang="pt-PT" sz="1200" b="1" kern="1200" cap="small" dirty="0">
                <a:solidFill>
                  <a:schemeClr val="tx1"/>
                </a:solidFill>
                <a:effectLst/>
                <a:latin typeface="+mn-lt"/>
                <a:ea typeface="+mn-ea"/>
                <a:cs typeface="+mn-cs"/>
              </a:rPr>
              <a:t>Entraves normativos e burocráticos</a:t>
            </a:r>
            <a:r>
              <a:rPr lang="pt-PT" sz="1200" kern="1200" dirty="0">
                <a:solidFill>
                  <a:schemeClr val="tx1"/>
                </a:solidFill>
                <a:effectLst/>
                <a:latin typeface="+mn-lt"/>
                <a:ea typeface="+mn-ea"/>
                <a:cs typeface="+mn-cs"/>
              </a:rPr>
              <a:t> – a cobrança de contribuições e a gestão do fundo vai depender casuisticamente do enquadramento legal do FSU, vendo-se o mesmo frequentemente contaminado por excessiva burocracia. A falta de neutralidade tecnológica é também um problema, que, em conjugação com o primeiro, causa graves ineficiências;</a:t>
            </a:r>
          </a:p>
          <a:p>
            <a:r>
              <a:rPr lang="pt-PT" sz="1200" b="1" kern="1200" cap="small" dirty="0">
                <a:solidFill>
                  <a:schemeClr val="tx1"/>
                </a:solidFill>
                <a:effectLst/>
                <a:latin typeface="+mn-lt"/>
                <a:ea typeface="+mn-ea"/>
                <a:cs typeface="+mn-cs"/>
              </a:rPr>
              <a:t>Adequação do tributo</a:t>
            </a:r>
            <a:r>
              <a:rPr lang="pt-PT" sz="1200" kern="1200" dirty="0">
                <a:solidFill>
                  <a:schemeClr val="tx1"/>
                </a:solidFill>
                <a:effectLst/>
                <a:latin typeface="+mn-lt"/>
                <a:ea typeface="+mn-ea"/>
                <a:cs typeface="+mn-cs"/>
              </a:rPr>
              <a:t> – frequentemente existe uma falta de equivalência entre o valor cobrado aos operadores de telecomunicações e os planos e necessidades do FSU;</a:t>
            </a:r>
          </a:p>
          <a:p>
            <a:r>
              <a:rPr lang="pt-PT" sz="1200" b="1" kern="1200" cap="small" dirty="0">
                <a:solidFill>
                  <a:schemeClr val="tx1"/>
                </a:solidFill>
                <a:effectLst/>
                <a:latin typeface="+mn-lt"/>
                <a:ea typeface="+mn-ea"/>
                <a:cs typeface="+mn-cs"/>
              </a:rPr>
              <a:t>Falta de regulamentação</a:t>
            </a:r>
            <a:r>
              <a:rPr lang="pt-PT" sz="1200" kern="1200" dirty="0">
                <a:solidFill>
                  <a:schemeClr val="tx1"/>
                </a:solidFill>
                <a:effectLst/>
                <a:latin typeface="+mn-lt"/>
                <a:ea typeface="+mn-ea"/>
                <a:cs typeface="+mn-cs"/>
              </a:rPr>
              <a:t> – surpreendentemente, chegam a existir países onde, ainda que a legislação preveja a criação de um FSU, há vários anos, não existiu qualquer esforço de aprovar os estatutos deste através de outros diplomas;</a:t>
            </a:r>
          </a:p>
          <a:p>
            <a:r>
              <a:rPr lang="pt-PT" sz="1200" b="1" kern="1200" cap="small" dirty="0">
                <a:solidFill>
                  <a:schemeClr val="tx1"/>
                </a:solidFill>
                <a:effectLst/>
                <a:latin typeface="+mn-lt"/>
                <a:ea typeface="+mn-ea"/>
                <a:cs typeface="+mn-cs"/>
              </a:rPr>
              <a:t>Falta de planeamento e incapacidades</a:t>
            </a:r>
            <a:r>
              <a:rPr lang="pt-PT" sz="1200" kern="1200" dirty="0">
                <a:solidFill>
                  <a:schemeClr val="tx1"/>
                </a:solidFill>
                <a:effectLst/>
                <a:latin typeface="+mn-lt"/>
                <a:ea typeface="+mn-ea"/>
                <a:cs typeface="+mn-cs"/>
              </a:rPr>
              <a:t> – a vacuidade dos fundos é, por vezes, espelhada na inexistência de um verdadeiro planeamento, que compreenda metas definidas e pessoal qualificado; </a:t>
            </a:r>
          </a:p>
          <a:p>
            <a:r>
              <a:rPr lang="pt-PT" sz="1200" b="1" kern="1200" cap="small" dirty="0">
                <a:solidFill>
                  <a:schemeClr val="tx1"/>
                </a:solidFill>
                <a:effectLst/>
                <a:latin typeface="+mn-lt"/>
                <a:ea typeface="+mn-ea"/>
                <a:cs typeface="+mn-cs"/>
              </a:rPr>
              <a:t>Falta de transparência</a:t>
            </a:r>
            <a:r>
              <a:rPr lang="pt-PT" sz="1200" kern="1200" dirty="0">
                <a:solidFill>
                  <a:schemeClr val="tx1"/>
                </a:solidFill>
                <a:effectLst/>
                <a:latin typeface="+mn-lt"/>
                <a:ea typeface="+mn-ea"/>
                <a:cs typeface="+mn-cs"/>
              </a:rPr>
              <a:t> – ainda que as normas que instituem as entidades muitas vezes prevejam mecanismos de garantia de transparência, é rara a existência de relatórios públicos sobre a atividade destes fundos;</a:t>
            </a:r>
          </a:p>
          <a:p>
            <a:r>
              <a:rPr lang="pt-PT" sz="1200" b="1" kern="1200" cap="small" dirty="0">
                <a:solidFill>
                  <a:schemeClr val="tx1"/>
                </a:solidFill>
                <a:effectLst/>
                <a:latin typeface="+mn-lt"/>
                <a:ea typeface="+mn-ea"/>
                <a:cs typeface="+mn-cs"/>
              </a:rPr>
              <a:t>Pouca competitividade do mercado</a:t>
            </a:r>
            <a:r>
              <a:rPr lang="pt-PT" sz="1200" kern="1200" dirty="0">
                <a:solidFill>
                  <a:schemeClr val="tx1"/>
                </a:solidFill>
                <a:effectLst/>
                <a:latin typeface="+mn-lt"/>
                <a:ea typeface="+mn-ea"/>
                <a:cs typeface="+mn-cs"/>
              </a:rPr>
              <a:t> – também as próprias condições do mercado podem influenciar negativamente os fundos (e.g., falta de competição significativa nos concursos conduzidos pelo FSU, reduzindo a ambição dos seus projetos);</a:t>
            </a:r>
          </a:p>
          <a:p>
            <a:r>
              <a:rPr lang="pt-PT" sz="1200" b="1" kern="1200" cap="small" dirty="0">
                <a:solidFill>
                  <a:schemeClr val="tx1"/>
                </a:solidFill>
                <a:effectLst/>
                <a:latin typeface="+mn-lt"/>
                <a:ea typeface="+mn-ea"/>
                <a:cs typeface="+mn-cs"/>
              </a:rPr>
              <a:t>Subdesenvolvimento de certas áreas</a:t>
            </a:r>
            <a:r>
              <a:rPr lang="pt-PT" sz="1200" kern="1200" dirty="0">
                <a:solidFill>
                  <a:schemeClr val="tx1"/>
                </a:solidFill>
                <a:effectLst/>
                <a:latin typeface="+mn-lt"/>
                <a:ea typeface="+mn-ea"/>
                <a:cs typeface="+mn-cs"/>
              </a:rPr>
              <a:t> – apesar de se ter referido a necessidade de fazer chegar o Serviço Universal a zonas remotas, estas áreas por vezes apresentam-se tão pouco desenvolvidas que antes de investir em redes de telecomunicações é necessário garantir bens de primeira necessidade;</a:t>
            </a:r>
          </a:p>
          <a:p>
            <a:r>
              <a:rPr lang="pt-PT" sz="1200" b="1" kern="1200" cap="small" dirty="0">
                <a:solidFill>
                  <a:schemeClr val="tx1"/>
                </a:solidFill>
                <a:effectLst/>
                <a:latin typeface="+mn-lt"/>
                <a:ea typeface="+mn-ea"/>
                <a:cs typeface="+mn-cs"/>
              </a:rPr>
              <a:t>Outras deficiências estruturais</a:t>
            </a:r>
            <a:r>
              <a:rPr lang="pt-PT" sz="1200" kern="1200" dirty="0">
                <a:solidFill>
                  <a:schemeClr val="tx1"/>
                </a:solidFill>
                <a:effectLst/>
                <a:latin typeface="+mn-lt"/>
                <a:ea typeface="+mn-ea"/>
                <a:cs typeface="+mn-cs"/>
              </a:rPr>
              <a:t> – incluem, por exemplo, a existência de mecanismos de cálculo de contribuições pouco claros, que podem levar a litigância judicial ou a dificuldade em cobrar os valores definidos.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i="1" dirty="0"/>
              <a:t>Terão os Fundos de Serviço Universal conhecido o seu fim?</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 pergunta, sendo pertinente, não poderá obter uma resposta afirmativa. Com efeito, o FSU continua a ser, inegavelmente, uma boa base para garantir o Serviço Universal, conquanto que o mesmo se sirva das melhores práticas possíveis na sua operacionalização.</a:t>
            </a:r>
          </a:p>
          <a:p>
            <a:r>
              <a:rPr lang="pt-PT" sz="1200" kern="1200" dirty="0">
                <a:solidFill>
                  <a:schemeClr val="tx1"/>
                </a:solidFill>
                <a:effectLst/>
                <a:latin typeface="+mn-lt"/>
                <a:ea typeface="+mn-ea"/>
                <a:cs typeface="+mn-cs"/>
              </a:rPr>
              <a:t>Quanto às alternativas, e em linha do que foi dito, a existência de modelos alternativos não substituirá os Fundos, mas servirá de precioso complemento, na lógica supramencionada de promover a adaptação casuística do modelo de financiamento ao tipo de programa e respetiva dimensão.</a:t>
            </a:r>
            <a:endParaRPr lang="pt-PT" sz="1200" i="1" dirty="0"/>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16</a:t>
            </a:fld>
            <a:endParaRPr lang="pt-PT"/>
          </a:p>
        </p:txBody>
      </p:sp>
    </p:spTree>
    <p:extLst>
      <p:ext uri="{BB962C8B-B14F-4D97-AF65-F5344CB8AC3E}">
        <p14:creationId xmlns:p14="http://schemas.microsoft.com/office/powerpoint/2010/main" val="23719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Na análise de cada um dos modelos de financiamento dos países de CPLP, iremos referir os objetivos subjacentes aos mesmos, o seu funcionamento e a existirem, mecanismos de transparência e idoneidade.</a:t>
            </a:r>
            <a:endParaRPr lang="pt-PT" dirty="0"/>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17</a:t>
            </a:fld>
            <a:endParaRPr lang="pt-PT"/>
          </a:p>
        </p:txBody>
      </p:sp>
    </p:spTree>
    <p:extLst>
      <p:ext uri="{BB962C8B-B14F-4D97-AF65-F5344CB8AC3E}">
        <p14:creationId xmlns:p14="http://schemas.microsoft.com/office/powerpoint/2010/main" val="319440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18</a:t>
            </a:fld>
            <a:endParaRPr lang="pt-PT"/>
          </a:p>
        </p:txBody>
      </p:sp>
    </p:spTree>
    <p:extLst>
      <p:ext uri="{BB962C8B-B14F-4D97-AF65-F5344CB8AC3E}">
        <p14:creationId xmlns:p14="http://schemas.microsoft.com/office/powerpoint/2010/main" val="4187848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Fundo inativo</a:t>
            </a:r>
          </a:p>
        </p:txBody>
      </p:sp>
      <p:sp>
        <p:nvSpPr>
          <p:cNvPr id="4" name="Slide Number Placeholder 3"/>
          <p:cNvSpPr>
            <a:spLocks noGrp="1"/>
          </p:cNvSpPr>
          <p:nvPr>
            <p:ph type="sldNum" sz="quarter" idx="10"/>
          </p:nvPr>
        </p:nvSpPr>
        <p:spPr/>
        <p:txBody>
          <a:bodyPr/>
          <a:lstStyle/>
          <a:p>
            <a:fld id="{091724E4-499A-4AC1-B70E-A5AF4022D7AB}" type="slidenum">
              <a:rPr lang="pt-PT" smtClean="0"/>
              <a:t>19</a:t>
            </a:fld>
            <a:endParaRPr lang="pt-PT"/>
          </a:p>
        </p:txBody>
      </p:sp>
    </p:spTree>
    <p:extLst>
      <p:ext uri="{BB962C8B-B14F-4D97-AF65-F5344CB8AC3E}">
        <p14:creationId xmlns:p14="http://schemas.microsoft.com/office/powerpoint/2010/main" val="395519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1724E4-499A-4AC1-B70E-A5AF4022D7AB}" type="slidenum">
              <a:rPr lang="pt-PT" smtClean="0"/>
              <a:t>2</a:t>
            </a:fld>
            <a:endParaRPr lang="pt-PT"/>
          </a:p>
        </p:txBody>
      </p:sp>
    </p:spTree>
    <p:extLst>
      <p:ext uri="{BB962C8B-B14F-4D97-AF65-F5344CB8AC3E}">
        <p14:creationId xmlns:p14="http://schemas.microsoft.com/office/powerpoint/2010/main" val="403263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pt-PT" sz="1200" b="1" i="1" dirty="0">
                <a:solidFill>
                  <a:srgbClr val="00B388"/>
                </a:solidFill>
                <a:latin typeface="Calibri" panose="020F0502020204030204" pitchFamily="34" charset="0"/>
                <a:ea typeface="Calibri" panose="020F0502020204030204" pitchFamily="34" charset="0"/>
              </a:rPr>
              <a:t>Plano de Metas para a Universalização</a:t>
            </a:r>
            <a:endParaRPr lang="pt-PT" sz="1200" b="1" i="1" dirty="0">
              <a:solidFill>
                <a:srgbClr val="00B388"/>
              </a:solidFill>
              <a:effectLst/>
              <a:latin typeface="Calibri" panose="020F0502020204030204" pitchFamily="34" charset="0"/>
              <a:ea typeface="Calibri" panose="020F0502020204030204" pitchFamily="34" charset="0"/>
            </a:endParaRPr>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20</a:t>
            </a:fld>
            <a:endParaRPr lang="pt-PT"/>
          </a:p>
        </p:txBody>
      </p:sp>
    </p:spTree>
    <p:extLst>
      <p:ext uri="{BB962C8B-B14F-4D97-AF65-F5344CB8AC3E}">
        <p14:creationId xmlns:p14="http://schemas.microsoft.com/office/powerpoint/2010/main" val="364690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pt-PT" sz="1200" b="1" i="1" dirty="0">
                <a:solidFill>
                  <a:srgbClr val="00B388"/>
                </a:solidFill>
                <a:latin typeface="Calibri" panose="020F0502020204030204" pitchFamily="34" charset="0"/>
                <a:ea typeface="Calibri" panose="020F0502020204030204" pitchFamily="34" charset="0"/>
              </a:rPr>
              <a:t>Pouca informação</a:t>
            </a:r>
            <a:endParaRPr lang="pt-PT" sz="1200" b="1" i="1" dirty="0">
              <a:solidFill>
                <a:srgbClr val="00B388"/>
              </a:solidFill>
              <a:effectLst/>
              <a:latin typeface="Calibri" panose="020F0502020204030204" pitchFamily="34" charset="0"/>
              <a:ea typeface="Calibri" panose="020F0502020204030204" pitchFamily="34" charset="0"/>
            </a:endParaRPr>
          </a:p>
          <a:p>
            <a:r>
              <a:rPr lang="pt-PT" dirty="0"/>
              <a:t>Fundo inativo</a:t>
            </a:r>
          </a:p>
        </p:txBody>
      </p:sp>
      <p:sp>
        <p:nvSpPr>
          <p:cNvPr id="4" name="Slide Number Placeholder 3"/>
          <p:cNvSpPr>
            <a:spLocks noGrp="1"/>
          </p:cNvSpPr>
          <p:nvPr>
            <p:ph type="sldNum" sz="quarter" idx="10"/>
          </p:nvPr>
        </p:nvSpPr>
        <p:spPr/>
        <p:txBody>
          <a:bodyPr/>
          <a:lstStyle/>
          <a:p>
            <a:fld id="{091724E4-499A-4AC1-B70E-A5AF4022D7AB}" type="slidenum">
              <a:rPr lang="pt-PT" smtClean="0"/>
              <a:t>21</a:t>
            </a:fld>
            <a:endParaRPr lang="pt-PT"/>
          </a:p>
        </p:txBody>
      </p:sp>
    </p:spTree>
    <p:extLst>
      <p:ext uri="{BB962C8B-B14F-4D97-AF65-F5344CB8AC3E}">
        <p14:creationId xmlns:p14="http://schemas.microsoft.com/office/powerpoint/2010/main" val="1825952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i="1" dirty="0">
                <a:solidFill>
                  <a:srgbClr val="00B388"/>
                </a:solidFill>
                <a:latin typeface="Calibri" panose="020F0502020204030204" pitchFamily="34" charset="0"/>
                <a:ea typeface="Calibri" panose="020F0502020204030204" pitchFamily="34" charset="0"/>
              </a:rPr>
              <a:t>Fundo - Contribuição relevante?</a:t>
            </a:r>
            <a:endParaRPr lang="pt-PT" sz="1200" b="1" i="1" dirty="0">
              <a:solidFill>
                <a:srgbClr val="00B388"/>
              </a:solidFill>
              <a:effectLst/>
              <a:latin typeface="Calibri" panose="020F0502020204030204" pitchFamily="34" charset="0"/>
              <a:ea typeface="Calibri" panose="020F0502020204030204" pitchFamily="34" charset="0"/>
            </a:endParaRPr>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22</a:t>
            </a:fld>
            <a:endParaRPr lang="pt-PT"/>
          </a:p>
        </p:txBody>
      </p:sp>
    </p:spTree>
    <p:extLst>
      <p:ext uri="{BB962C8B-B14F-4D97-AF65-F5344CB8AC3E}">
        <p14:creationId xmlns:p14="http://schemas.microsoft.com/office/powerpoint/2010/main" val="2625623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Iremos tratar esta situação mais aprofundadamente a seguir</a:t>
            </a:r>
          </a:p>
        </p:txBody>
      </p:sp>
      <p:sp>
        <p:nvSpPr>
          <p:cNvPr id="4" name="Slide Number Placeholder 3"/>
          <p:cNvSpPr>
            <a:spLocks noGrp="1"/>
          </p:cNvSpPr>
          <p:nvPr>
            <p:ph type="sldNum" sz="quarter" idx="10"/>
          </p:nvPr>
        </p:nvSpPr>
        <p:spPr/>
        <p:txBody>
          <a:bodyPr/>
          <a:lstStyle/>
          <a:p>
            <a:fld id="{091724E4-499A-4AC1-B70E-A5AF4022D7AB}" type="slidenum">
              <a:rPr lang="pt-PT" smtClean="0"/>
              <a:t>23</a:t>
            </a:fld>
            <a:endParaRPr lang="pt-PT"/>
          </a:p>
        </p:txBody>
      </p:sp>
    </p:spTree>
    <p:extLst>
      <p:ext uri="{BB962C8B-B14F-4D97-AF65-F5344CB8AC3E}">
        <p14:creationId xmlns:p14="http://schemas.microsoft.com/office/powerpoint/2010/main" val="802350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Explicar questão dos exemplos práticos e de como não há muitos. Problema do caso português; questão do fundo de Angola e Cabo Verde estar inativo; questão do conceito de serviço universal ser utilizado de forma restrita, no que toca ao financiamento.</a:t>
            </a:r>
          </a:p>
        </p:txBody>
      </p:sp>
      <p:sp>
        <p:nvSpPr>
          <p:cNvPr id="4" name="Slide Number Placeholder 3"/>
          <p:cNvSpPr>
            <a:spLocks noGrp="1"/>
          </p:cNvSpPr>
          <p:nvPr>
            <p:ph type="sldNum" sz="quarter" idx="10"/>
          </p:nvPr>
        </p:nvSpPr>
        <p:spPr/>
        <p:txBody>
          <a:bodyPr/>
          <a:lstStyle/>
          <a:p>
            <a:fld id="{091724E4-499A-4AC1-B70E-A5AF4022D7AB}" type="slidenum">
              <a:rPr lang="pt-PT" smtClean="0"/>
              <a:t>24</a:t>
            </a:fld>
            <a:endParaRPr lang="pt-PT"/>
          </a:p>
        </p:txBody>
      </p:sp>
    </p:spTree>
    <p:extLst>
      <p:ext uri="{BB962C8B-B14F-4D97-AF65-F5344CB8AC3E}">
        <p14:creationId xmlns:p14="http://schemas.microsoft.com/office/powerpoint/2010/main" val="2265493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b="1" kern="1200" dirty="0">
                <a:solidFill>
                  <a:schemeClr val="tx1"/>
                </a:solidFill>
                <a:effectLst/>
                <a:latin typeface="+mn-lt"/>
                <a:ea typeface="+mn-ea"/>
                <a:cs typeface="+mn-cs"/>
              </a:rPr>
              <a:t>Plano Estratégico para a Governação Eletrónica</a:t>
            </a:r>
          </a:p>
          <a:p>
            <a:r>
              <a:rPr lang="pt-PT" sz="1200" kern="1200" dirty="0">
                <a:solidFill>
                  <a:schemeClr val="tx1"/>
                </a:solidFill>
                <a:effectLst/>
                <a:latin typeface="+mn-lt"/>
                <a:ea typeface="+mn-ea"/>
                <a:cs typeface="+mn-cs"/>
              </a:rPr>
              <a:t>Plano Estratégico para a Governação Eletrónica (PEGE) 2013-2017 (não foi aprovado mais nenhum)</a:t>
            </a:r>
          </a:p>
          <a:p>
            <a:r>
              <a:rPr lang="pt-PT" sz="1200" kern="1200" dirty="0">
                <a:solidFill>
                  <a:schemeClr val="tx1"/>
                </a:solidFill>
                <a:effectLst/>
                <a:latin typeface="+mn-lt"/>
                <a:ea typeface="+mn-ea"/>
                <a:cs typeface="+mn-cs"/>
              </a:rPr>
              <a:t>Ministério das Telecomunicações e Tecnologias de Informação (MTTI)</a:t>
            </a:r>
          </a:p>
          <a:p>
            <a:r>
              <a:rPr lang="pt-PT" sz="1200" kern="1200" dirty="0">
                <a:solidFill>
                  <a:schemeClr val="tx1"/>
                </a:solidFill>
                <a:effectLst/>
                <a:latin typeface="+mn-lt"/>
                <a:ea typeface="+mn-ea"/>
                <a:cs typeface="+mn-cs"/>
              </a:rPr>
              <a:t>A Estratégia tem subjacentes 4 linhas de atuação: </a:t>
            </a:r>
          </a:p>
          <a:p>
            <a:r>
              <a:rPr lang="pt-PT" sz="1200" kern="1200" dirty="0">
                <a:solidFill>
                  <a:schemeClr val="tx1"/>
                </a:solidFill>
                <a:effectLst/>
                <a:latin typeface="+mn-lt"/>
                <a:ea typeface="+mn-ea"/>
                <a:cs typeface="+mn-cs"/>
              </a:rPr>
              <a:t>I – Focar a prestação de serviços no cidadão;</a:t>
            </a:r>
          </a:p>
          <a:p>
            <a:r>
              <a:rPr lang="pt-PT" sz="1200" kern="1200" dirty="0">
                <a:solidFill>
                  <a:schemeClr val="tx1"/>
                </a:solidFill>
                <a:effectLst/>
                <a:latin typeface="+mn-lt"/>
                <a:ea typeface="+mn-ea"/>
                <a:cs typeface="+mn-cs"/>
              </a:rPr>
              <a:t>II – Melhorar a eficiência da Máquina do Estado;</a:t>
            </a:r>
          </a:p>
          <a:p>
            <a:r>
              <a:rPr lang="pt-PT" sz="1200" kern="1200" dirty="0">
                <a:solidFill>
                  <a:schemeClr val="tx1"/>
                </a:solidFill>
                <a:effectLst/>
                <a:latin typeface="+mn-lt"/>
                <a:ea typeface="+mn-ea"/>
                <a:cs typeface="+mn-cs"/>
              </a:rPr>
              <a:t>III – Capacitar os Funcionários Públicos e Instituições Públicas;</a:t>
            </a:r>
          </a:p>
          <a:p>
            <a:r>
              <a:rPr lang="pt-PT" sz="1200" kern="1200" dirty="0">
                <a:solidFill>
                  <a:schemeClr val="tx1"/>
                </a:solidFill>
                <a:effectLst/>
                <a:latin typeface="+mn-lt"/>
                <a:ea typeface="+mn-ea"/>
                <a:cs typeface="+mn-cs"/>
              </a:rPr>
              <a:t>IV – Garantir a Interoperabilidade e Segurança das TI do Estado.</a:t>
            </a:r>
          </a:p>
          <a:p>
            <a:r>
              <a:rPr lang="pt-PT" sz="1200" kern="1200" dirty="0">
                <a:solidFill>
                  <a:schemeClr val="tx1"/>
                </a:solidFill>
                <a:effectLst/>
                <a:latin typeface="+mn-lt"/>
                <a:ea typeface="+mn-ea"/>
                <a:cs typeface="+mn-cs"/>
              </a:rPr>
              <a:t>O modelo assenta num sistema de acessibilidade multicanal (presencial, telemóvel, SMS, email, internet, televisão e correio) integrado entre si, servindo para aumentar os canais de acesso à Administração Pública e ao Estado. </a:t>
            </a:r>
          </a:p>
          <a:p>
            <a:r>
              <a:rPr lang="pt-PT" sz="1200" kern="1200" dirty="0">
                <a:solidFill>
                  <a:schemeClr val="tx1"/>
                </a:solidFill>
                <a:effectLst/>
                <a:latin typeface="+mn-lt"/>
                <a:ea typeface="+mn-ea"/>
                <a:cs typeface="+mn-cs"/>
              </a:rPr>
              <a:t>Atualmente existem e estão a ser desenvolvidos alguns Portais relevantes. Destacam-se, nomeadamente, os seguintes:</a:t>
            </a:r>
          </a:p>
          <a:p>
            <a:pPr lvl="0"/>
            <a:r>
              <a:rPr lang="pt-PT" sz="1200" kern="1200" dirty="0">
                <a:solidFill>
                  <a:schemeClr val="tx1"/>
                </a:solidFill>
                <a:effectLst/>
                <a:latin typeface="+mn-lt"/>
                <a:ea typeface="+mn-ea"/>
                <a:cs typeface="+mn-cs"/>
              </a:rPr>
              <a:t>Portal do Governo;</a:t>
            </a:r>
          </a:p>
          <a:p>
            <a:pPr lvl="0"/>
            <a:r>
              <a:rPr lang="pt-PT" sz="1200" kern="1200" dirty="0">
                <a:solidFill>
                  <a:schemeClr val="tx1"/>
                </a:solidFill>
                <a:effectLst/>
                <a:latin typeface="+mn-lt"/>
                <a:ea typeface="+mn-ea"/>
                <a:cs typeface="+mn-cs"/>
              </a:rPr>
              <a:t>Portal do Cidadão (integra cerca de 157 serviços ao cidadão);</a:t>
            </a:r>
          </a:p>
          <a:p>
            <a:pPr lvl="0"/>
            <a:r>
              <a:rPr lang="pt-PT" sz="1200" kern="1200" dirty="0">
                <a:solidFill>
                  <a:schemeClr val="tx1"/>
                </a:solidFill>
                <a:effectLst/>
                <a:latin typeface="+mn-lt"/>
                <a:ea typeface="+mn-ea"/>
                <a:cs typeface="+mn-cs"/>
              </a:rPr>
              <a:t>Serviço Integrado de Apoio ao Cidadão (em desenvolvimento)</a:t>
            </a:r>
          </a:p>
          <a:p>
            <a:r>
              <a:rPr lang="pt-PT" sz="1200" kern="1200" dirty="0">
                <a:solidFill>
                  <a:schemeClr val="tx1"/>
                </a:solidFill>
                <a:effectLst/>
                <a:latin typeface="+mn-lt"/>
                <a:ea typeface="+mn-ea"/>
                <a:cs typeface="+mn-cs"/>
              </a:rPr>
              <a:t>- Disponibilizar informaticamente a informação relevante relativamente à atuação da Administração Pública. </a:t>
            </a:r>
          </a:p>
          <a:p>
            <a:r>
              <a:rPr lang="pt-PT" sz="1200" kern="1200" dirty="0">
                <a:solidFill>
                  <a:schemeClr val="tx1"/>
                </a:solidFill>
                <a:effectLst/>
                <a:latin typeface="+mn-lt"/>
                <a:ea typeface="+mn-ea"/>
                <a:cs typeface="+mn-cs"/>
              </a:rPr>
              <a:t>- Garantir um modelo de atendimento digital que abranja todo o território nacional. </a:t>
            </a:r>
          </a:p>
          <a:p>
            <a:endParaRPr lang="pt-PT"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pt-PT"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pt-PT" sz="1200" b="1" kern="1200" dirty="0">
                <a:solidFill>
                  <a:schemeClr val="tx1"/>
                </a:solidFill>
                <a:effectLst/>
                <a:latin typeface="+mn-lt"/>
                <a:ea typeface="+mn-ea"/>
                <a:cs typeface="+mn-cs"/>
              </a:rPr>
              <a:t>Política de Governança Digital para os órgãos e as entidades da administração pública federal direta, autárquica e fundacional</a:t>
            </a:r>
          </a:p>
          <a:p>
            <a:r>
              <a:rPr lang="pt-PT" sz="1200" kern="1200" dirty="0">
                <a:solidFill>
                  <a:schemeClr val="tx1"/>
                </a:solidFill>
                <a:effectLst/>
                <a:latin typeface="+mn-lt"/>
                <a:ea typeface="+mn-ea"/>
                <a:cs typeface="+mn-cs"/>
              </a:rPr>
              <a:t>https://www.governodigital.gov.br/EGD/documentos/revisao-da-estrategia-de-governanca-digital-2016-2019.pdf </a:t>
            </a:r>
          </a:p>
          <a:p>
            <a:r>
              <a:rPr lang="pt-PT" dirty="0"/>
              <a:t>A Estratégia de Governança Digital (EGD) foi elaborada em 2015 e abrange o período de 2016 a 2019. O instrumento foi regulamentado pela Portaria nº 68/2016 do Ministério do Planejamento, Desenvolvimento e Gestão (MP), a qual vincula-se ao Decreto nº 8.638/2016, que instituiu a Política de Governança Digital.</a:t>
            </a:r>
          </a:p>
          <a:p>
            <a:r>
              <a:rPr lang="pt-PT" dirty="0"/>
              <a:t>O propósito da EGD é orientar e integrar as iniciativas de transformação digital dos órgãos e entidades do Poder Executivo Federal, por meio da expansão do acesso às informações governamentais, da melhoria dos serviços públicos digitais e da ampliação da participação social. </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Governo Federal</a:t>
            </a:r>
          </a:p>
          <a:p>
            <a:r>
              <a:rPr lang="pt-PT" sz="1200" kern="1200" dirty="0">
                <a:solidFill>
                  <a:schemeClr val="tx1"/>
                </a:solidFill>
                <a:effectLst/>
                <a:latin typeface="+mn-lt"/>
                <a:ea typeface="+mn-ea"/>
                <a:cs typeface="+mn-cs"/>
              </a:rPr>
              <a:t>Estabelecida pelo Decreto nº 8.638, de 15 de Janeiro de 2016;</a:t>
            </a:r>
          </a:p>
          <a:p>
            <a:r>
              <a:rPr lang="pt-PT" sz="1200" kern="1200" dirty="0">
                <a:solidFill>
                  <a:schemeClr val="tx1"/>
                </a:solidFill>
                <a:effectLst/>
                <a:latin typeface="+mn-lt"/>
                <a:ea typeface="+mn-ea"/>
                <a:cs typeface="+mn-cs"/>
              </a:rPr>
              <a:t>Baseia-se em 9 princípios fundamentais: (i) Foco nas necessidades da sociedade; (</a:t>
            </a:r>
            <a:r>
              <a:rPr lang="pt-PT" sz="1200" kern="1200" dirty="0" err="1">
                <a:solidFill>
                  <a:schemeClr val="tx1"/>
                </a:solidFill>
                <a:effectLst/>
                <a:latin typeface="+mn-lt"/>
                <a:ea typeface="+mn-ea"/>
                <a:cs typeface="+mn-cs"/>
              </a:rPr>
              <a:t>ii</a:t>
            </a:r>
            <a:r>
              <a:rPr lang="pt-PT" sz="1200" kern="1200" dirty="0">
                <a:solidFill>
                  <a:schemeClr val="tx1"/>
                </a:solidFill>
                <a:effectLst/>
                <a:latin typeface="+mn-lt"/>
                <a:ea typeface="+mn-ea"/>
                <a:cs typeface="+mn-cs"/>
              </a:rPr>
              <a:t>) Abertura e transparência; (</a:t>
            </a:r>
            <a:r>
              <a:rPr lang="pt-PT" sz="1200" kern="1200" dirty="0" err="1">
                <a:solidFill>
                  <a:schemeClr val="tx1"/>
                </a:solidFill>
                <a:effectLst/>
                <a:latin typeface="+mn-lt"/>
                <a:ea typeface="+mn-ea"/>
                <a:cs typeface="+mn-cs"/>
              </a:rPr>
              <a:t>iii</a:t>
            </a:r>
            <a:r>
              <a:rPr lang="pt-PT" sz="1200" kern="1200" dirty="0">
                <a:solidFill>
                  <a:schemeClr val="tx1"/>
                </a:solidFill>
                <a:effectLst/>
                <a:latin typeface="+mn-lt"/>
                <a:ea typeface="+mn-ea"/>
                <a:cs typeface="+mn-cs"/>
              </a:rPr>
              <a:t>) Partilha da capacidade de serviço; (</a:t>
            </a:r>
            <a:r>
              <a:rPr lang="pt-PT" sz="1200" kern="1200" dirty="0" err="1">
                <a:solidFill>
                  <a:schemeClr val="tx1"/>
                </a:solidFill>
                <a:effectLst/>
                <a:latin typeface="+mn-lt"/>
                <a:ea typeface="+mn-ea"/>
                <a:cs typeface="+mn-cs"/>
              </a:rPr>
              <a:t>iv</a:t>
            </a:r>
            <a:r>
              <a:rPr lang="pt-PT" sz="1200" kern="1200" dirty="0">
                <a:solidFill>
                  <a:schemeClr val="tx1"/>
                </a:solidFill>
                <a:effectLst/>
                <a:latin typeface="+mn-lt"/>
                <a:ea typeface="+mn-ea"/>
                <a:cs typeface="+mn-cs"/>
              </a:rPr>
              <a:t>) Simplicidade; (v) Priorização de serviços públicos disponibilizados em meios digitais; (vi) Segurança e privacidade; (</a:t>
            </a:r>
            <a:r>
              <a:rPr lang="pt-PT" sz="1200" kern="1200" dirty="0" err="1">
                <a:solidFill>
                  <a:schemeClr val="tx1"/>
                </a:solidFill>
                <a:effectLst/>
                <a:latin typeface="+mn-lt"/>
                <a:ea typeface="+mn-ea"/>
                <a:cs typeface="+mn-cs"/>
              </a:rPr>
              <a:t>vii</a:t>
            </a:r>
            <a:r>
              <a:rPr lang="pt-PT" sz="1200" kern="1200" dirty="0">
                <a:solidFill>
                  <a:schemeClr val="tx1"/>
                </a:solidFill>
                <a:effectLst/>
                <a:latin typeface="+mn-lt"/>
                <a:ea typeface="+mn-ea"/>
                <a:cs typeface="+mn-cs"/>
              </a:rPr>
              <a:t>) Participação e controlo social; (</a:t>
            </a:r>
            <a:r>
              <a:rPr lang="pt-PT" sz="1200" kern="1200" dirty="0" err="1">
                <a:solidFill>
                  <a:schemeClr val="tx1"/>
                </a:solidFill>
                <a:effectLst/>
                <a:latin typeface="+mn-lt"/>
                <a:ea typeface="+mn-ea"/>
                <a:cs typeface="+mn-cs"/>
              </a:rPr>
              <a:t>viii</a:t>
            </a:r>
            <a:r>
              <a:rPr lang="pt-PT" sz="1200" kern="1200" dirty="0">
                <a:solidFill>
                  <a:schemeClr val="tx1"/>
                </a:solidFill>
                <a:effectLst/>
                <a:latin typeface="+mn-lt"/>
                <a:ea typeface="+mn-ea"/>
                <a:cs typeface="+mn-cs"/>
              </a:rPr>
              <a:t>) Governo como plataforma; e (</a:t>
            </a:r>
            <a:r>
              <a:rPr lang="pt-PT" sz="1200" kern="1200" dirty="0" err="1">
                <a:solidFill>
                  <a:schemeClr val="tx1"/>
                </a:solidFill>
                <a:effectLst/>
                <a:latin typeface="+mn-lt"/>
                <a:ea typeface="+mn-ea"/>
                <a:cs typeface="+mn-cs"/>
              </a:rPr>
              <a:t>ix</a:t>
            </a:r>
            <a:r>
              <a:rPr lang="pt-PT" sz="1200" kern="1200" dirty="0">
                <a:solidFill>
                  <a:schemeClr val="tx1"/>
                </a:solidFill>
                <a:effectLst/>
                <a:latin typeface="+mn-lt"/>
                <a:ea typeface="+mn-ea"/>
                <a:cs typeface="+mn-cs"/>
              </a:rPr>
              <a:t>) Inovação</a:t>
            </a:r>
          </a:p>
          <a:p>
            <a:r>
              <a:rPr lang="pt-PT" sz="1200" kern="1200" dirty="0">
                <a:solidFill>
                  <a:schemeClr val="tx1"/>
                </a:solidFill>
                <a:effectLst/>
                <a:latin typeface="+mn-lt"/>
                <a:ea typeface="+mn-ea"/>
                <a:cs typeface="+mn-cs"/>
              </a:rPr>
              <a:t>Tem como principais objetivos:</a:t>
            </a:r>
          </a:p>
          <a:p>
            <a:pPr lvl="0"/>
            <a:r>
              <a:rPr lang="pt-PT" sz="1200" kern="1200" dirty="0">
                <a:solidFill>
                  <a:schemeClr val="tx1"/>
                </a:solidFill>
                <a:effectLst/>
                <a:latin typeface="+mn-lt"/>
                <a:ea typeface="+mn-ea"/>
                <a:cs typeface="+mn-cs"/>
              </a:rPr>
              <a:t>Gerar benefícios para a sociedade mediante o uso da informação e dos recursos de tecnologia da informação e comunicação na prestação de serviços públicos;</a:t>
            </a:r>
          </a:p>
          <a:p>
            <a:pPr lvl="0"/>
            <a:r>
              <a:rPr lang="pt-PT" sz="1200" kern="1200" dirty="0">
                <a:solidFill>
                  <a:schemeClr val="tx1"/>
                </a:solidFill>
                <a:effectLst/>
                <a:latin typeface="+mn-lt"/>
                <a:ea typeface="+mn-ea"/>
                <a:cs typeface="+mn-cs"/>
              </a:rPr>
              <a:t>Estimular a participação da sociedade na formulação, na implementação, no monitoramento e na avaliação das políticas públicas e dos serviços públicos disponibilizados em meio digital; e</a:t>
            </a:r>
          </a:p>
          <a:p>
            <a:pPr lvl="0"/>
            <a:r>
              <a:rPr lang="pt-PT" sz="1200" kern="1200" dirty="0">
                <a:solidFill>
                  <a:schemeClr val="tx1"/>
                </a:solidFill>
                <a:effectLst/>
                <a:latin typeface="+mn-lt"/>
                <a:ea typeface="+mn-ea"/>
                <a:cs typeface="+mn-cs"/>
              </a:rPr>
              <a:t>Assegurar a obtenção de informações pela sociedade, observadas as restrições legalmente previstas.</a:t>
            </a:r>
          </a:p>
          <a:p>
            <a:r>
              <a:rPr lang="pt-PT" sz="1200" kern="1200" dirty="0">
                <a:solidFill>
                  <a:schemeClr val="tx1"/>
                </a:solidFill>
                <a:effectLst/>
                <a:latin typeface="+mn-lt"/>
                <a:ea typeface="+mn-ea"/>
                <a:cs typeface="+mn-cs"/>
              </a:rPr>
              <a:t>Agilizar a atuação da administração pública, com ganhos de eficiência.</a:t>
            </a:r>
          </a:p>
          <a:p>
            <a:endParaRPr lang="pt-PT"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PT" sz="1200" b="1" kern="1200" dirty="0">
                <a:solidFill>
                  <a:schemeClr val="tx1"/>
                </a:solidFill>
                <a:effectLst/>
                <a:latin typeface="+mn-lt"/>
                <a:ea typeface="+mn-ea"/>
                <a:cs typeface="+mn-cs"/>
              </a:rPr>
              <a:t>Plano de Ação para a Governação Eletrónica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dirty="0"/>
              <a:t>Plano de 2005 – não há mais nenhum desde então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dirty="0"/>
              <a:t>http://www.caboverde-info.com/index.php/content/download/6519/55597/version/2/file/PAGE+CABO+VERDE.pdf</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i="0" kern="1200" dirty="0">
                <a:solidFill>
                  <a:schemeClr val="tx1"/>
                </a:solidFill>
                <a:effectLst/>
                <a:latin typeface="+mn-lt"/>
                <a:ea typeface="+mn-ea"/>
                <a:cs typeface="+mn-cs"/>
              </a:rPr>
              <a:t>O Programa Estratégico para a Sociedade de Informação (PESI) e o Plano de </a:t>
            </a:r>
            <a:r>
              <a:rPr lang="pt-PT" sz="1200" b="0" i="0" kern="1200" dirty="0" err="1">
                <a:solidFill>
                  <a:schemeClr val="tx1"/>
                </a:solidFill>
                <a:effectLst/>
                <a:latin typeface="+mn-lt"/>
                <a:ea typeface="+mn-ea"/>
                <a:cs typeface="+mn-cs"/>
              </a:rPr>
              <a:t>Acção</a:t>
            </a:r>
            <a:r>
              <a:rPr lang="pt-PT" sz="1200" b="0" i="0" kern="1200" dirty="0">
                <a:solidFill>
                  <a:schemeClr val="tx1"/>
                </a:solidFill>
                <a:effectLst/>
                <a:latin typeface="+mn-lt"/>
                <a:ea typeface="+mn-ea"/>
                <a:cs typeface="+mn-cs"/>
              </a:rPr>
              <a:t> para a Governação </a:t>
            </a:r>
            <a:r>
              <a:rPr lang="pt-PT" sz="1200" b="0" i="0" kern="1200" dirty="0" err="1">
                <a:solidFill>
                  <a:schemeClr val="tx1"/>
                </a:solidFill>
                <a:effectLst/>
                <a:latin typeface="+mn-lt"/>
                <a:ea typeface="+mn-ea"/>
                <a:cs typeface="+mn-cs"/>
              </a:rPr>
              <a:t>Electrónica</a:t>
            </a:r>
            <a:r>
              <a:rPr lang="pt-PT" sz="1200" b="0" i="0" kern="1200" dirty="0">
                <a:solidFill>
                  <a:schemeClr val="tx1"/>
                </a:solidFill>
                <a:effectLst/>
                <a:latin typeface="+mn-lt"/>
                <a:ea typeface="+mn-ea"/>
                <a:cs typeface="+mn-cs"/>
              </a:rPr>
              <a:t> (PAGE) são os dois documentos de orientação estratégicos; que suportam as várias </a:t>
            </a:r>
            <a:r>
              <a:rPr lang="pt-PT" sz="1200" b="0" i="0" kern="1200" dirty="0" err="1">
                <a:solidFill>
                  <a:schemeClr val="tx1"/>
                </a:solidFill>
                <a:effectLst/>
                <a:latin typeface="+mn-lt"/>
                <a:ea typeface="+mn-ea"/>
                <a:cs typeface="+mn-cs"/>
              </a:rPr>
              <a:t>acções</a:t>
            </a:r>
            <a:r>
              <a:rPr lang="pt-PT" sz="1200" b="0" i="0" kern="1200" dirty="0">
                <a:solidFill>
                  <a:schemeClr val="tx1"/>
                </a:solidFill>
                <a:effectLst/>
                <a:latin typeface="+mn-lt"/>
                <a:ea typeface="+mn-ea"/>
                <a:cs typeface="+mn-cs"/>
              </a:rPr>
              <a:t> da Reforma do Estado e transformação competitiva do País fortemente ancorada na utilização intensiva dos recursos tecnológicos e na qualificação dos recursos humanos.</a:t>
            </a:r>
          </a:p>
          <a:p>
            <a:r>
              <a:rPr lang="pt-PT" sz="1200" kern="1200" dirty="0">
                <a:solidFill>
                  <a:schemeClr val="tx1"/>
                </a:solidFill>
                <a:effectLst/>
                <a:latin typeface="+mn-lt"/>
                <a:ea typeface="+mn-ea"/>
                <a:cs typeface="+mn-cs"/>
              </a:rPr>
              <a:t>Comissão Interministerial para a Inovação e Sociedade de Informação</a:t>
            </a:r>
          </a:p>
          <a:p>
            <a:r>
              <a:rPr lang="pt-PT" sz="1200" kern="1200" dirty="0">
                <a:solidFill>
                  <a:schemeClr val="tx1"/>
                </a:solidFill>
                <a:effectLst/>
                <a:latin typeface="+mn-lt"/>
                <a:ea typeface="+mn-ea"/>
                <a:cs typeface="+mn-cs"/>
              </a:rPr>
              <a:t>O plano desdobra-se em 6 </a:t>
            </a:r>
            <a:r>
              <a:rPr lang="pt-PT" sz="1200" kern="1200" dirty="0" err="1">
                <a:solidFill>
                  <a:schemeClr val="tx1"/>
                </a:solidFill>
                <a:effectLst/>
                <a:latin typeface="+mn-lt"/>
                <a:ea typeface="+mn-ea"/>
                <a:cs typeface="+mn-cs"/>
              </a:rPr>
              <a:t>vectores</a:t>
            </a:r>
            <a:r>
              <a:rPr lang="pt-PT" sz="1200" kern="1200" dirty="0">
                <a:solidFill>
                  <a:schemeClr val="tx1"/>
                </a:solidFill>
                <a:effectLst/>
                <a:latin typeface="+mn-lt"/>
                <a:ea typeface="+mn-ea"/>
                <a:cs typeface="+mn-cs"/>
              </a:rPr>
              <a:t> essenciais: (I) Serviços Públicos Interativos, (II) Democracia Eletrónica, (III) Administração Pública Eficiente, (IV) Saúde para Todos, (V) Qualificação dos Recursos Humanos da Administração Pública e (VI) Capacidade Tecnológica</a:t>
            </a:r>
          </a:p>
          <a:p>
            <a:r>
              <a:rPr lang="pt-PT" sz="1200" kern="1200" dirty="0">
                <a:solidFill>
                  <a:schemeClr val="tx1"/>
                </a:solidFill>
                <a:effectLst/>
                <a:latin typeface="+mn-lt"/>
                <a:ea typeface="+mn-ea"/>
                <a:cs typeface="+mn-cs"/>
              </a:rPr>
              <a:t> Os eixos fundamentais que importa destacar são os seguintes: (i) o aumento da acessibilidade e da qualidade de prestação de serviços públicos aos cidadãos e às empresas; (</a:t>
            </a:r>
            <a:r>
              <a:rPr lang="pt-PT" sz="1200" kern="1200" dirty="0" err="1">
                <a:solidFill>
                  <a:schemeClr val="tx1"/>
                </a:solidFill>
                <a:effectLst/>
                <a:latin typeface="+mn-lt"/>
                <a:ea typeface="+mn-ea"/>
                <a:cs typeface="+mn-cs"/>
              </a:rPr>
              <a:t>ii</a:t>
            </a:r>
            <a:r>
              <a:rPr lang="pt-PT" sz="1200" kern="1200" dirty="0">
                <a:solidFill>
                  <a:schemeClr val="tx1"/>
                </a:solidFill>
                <a:effectLst/>
                <a:latin typeface="+mn-lt"/>
                <a:ea typeface="+mn-ea"/>
                <a:cs typeface="+mn-cs"/>
              </a:rPr>
              <a:t>) apoio na transformação da Administração Pública e da modernização dos organismos públicos em Cabo Verde; (</a:t>
            </a:r>
            <a:r>
              <a:rPr lang="pt-PT" sz="1200" kern="1200" dirty="0" err="1">
                <a:solidFill>
                  <a:schemeClr val="tx1"/>
                </a:solidFill>
                <a:effectLst/>
                <a:latin typeface="+mn-lt"/>
                <a:ea typeface="+mn-ea"/>
                <a:cs typeface="+mn-cs"/>
              </a:rPr>
              <a:t>iii</a:t>
            </a:r>
            <a:r>
              <a:rPr lang="pt-PT" sz="1200" kern="1200" dirty="0">
                <a:solidFill>
                  <a:schemeClr val="tx1"/>
                </a:solidFill>
                <a:effectLst/>
                <a:latin typeface="+mn-lt"/>
                <a:ea typeface="+mn-ea"/>
                <a:cs typeface="+mn-cs"/>
              </a:rPr>
              <a:t>) contributo para a melhoria da acessibilidade e da qualidade do sistema de saúde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b="0" dirty="0"/>
          </a:p>
        </p:txBody>
      </p:sp>
      <p:sp>
        <p:nvSpPr>
          <p:cNvPr id="4" name="Slide Number Placeholder 3"/>
          <p:cNvSpPr>
            <a:spLocks noGrp="1"/>
          </p:cNvSpPr>
          <p:nvPr>
            <p:ph type="sldNum" sz="quarter" idx="10"/>
          </p:nvPr>
        </p:nvSpPr>
        <p:spPr/>
        <p:txBody>
          <a:bodyPr/>
          <a:lstStyle/>
          <a:p>
            <a:fld id="{091724E4-499A-4AC1-B70E-A5AF4022D7AB}" type="slidenum">
              <a:rPr lang="pt-PT" smtClean="0"/>
              <a:t>25</a:t>
            </a:fld>
            <a:endParaRPr lang="pt-PT"/>
          </a:p>
        </p:txBody>
      </p:sp>
    </p:spTree>
    <p:extLst>
      <p:ext uri="{BB962C8B-B14F-4D97-AF65-F5344CB8AC3E}">
        <p14:creationId xmlns:p14="http://schemas.microsoft.com/office/powerpoint/2010/main" val="206673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Redes de Alta </a:t>
            </a:r>
            <a:r>
              <a:rPr lang="en-US" sz="1200" b="1" kern="1200" dirty="0" err="1">
                <a:solidFill>
                  <a:schemeClr val="tx1"/>
                </a:solidFill>
                <a:effectLst/>
                <a:latin typeface="+mn-lt"/>
                <a:ea typeface="+mn-ea"/>
                <a:cs typeface="+mn-cs"/>
              </a:rPr>
              <a:t>Velocidade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Rurais</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err="1">
                <a:solidFill>
                  <a:schemeClr val="tx1"/>
                </a:solidFill>
                <a:effectLst/>
                <a:latin typeface="+mn-lt"/>
                <a:ea typeface="+mn-ea"/>
                <a:cs typeface="+mn-cs"/>
              </a:rPr>
              <a:t>Reslução</a:t>
            </a:r>
            <a:r>
              <a:rPr lang="en-US" sz="1200" b="0" kern="1200" dirty="0">
                <a:solidFill>
                  <a:schemeClr val="tx1"/>
                </a:solidFill>
                <a:effectLst/>
                <a:latin typeface="+mn-lt"/>
                <a:ea typeface="+mn-ea"/>
                <a:cs typeface="+mn-cs"/>
              </a:rPr>
              <a:t> do </a:t>
            </a:r>
            <a:r>
              <a:rPr lang="en-US" sz="1200" b="0" kern="1200" dirty="0" err="1">
                <a:solidFill>
                  <a:schemeClr val="tx1"/>
                </a:solidFill>
                <a:effectLst/>
                <a:latin typeface="+mn-lt"/>
                <a:ea typeface="+mn-ea"/>
                <a:cs typeface="+mn-cs"/>
              </a:rPr>
              <a:t>Conselho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Ministros</a:t>
            </a:r>
            <a:r>
              <a:rPr lang="en-US" sz="1200" b="0" kern="1200" dirty="0">
                <a:solidFill>
                  <a:schemeClr val="tx1"/>
                </a:solidFill>
                <a:effectLst/>
                <a:latin typeface="+mn-lt"/>
                <a:ea typeface="+mn-ea"/>
                <a:cs typeface="+mn-cs"/>
              </a:rPr>
              <a:t> n.º 120/2008 - </a:t>
            </a:r>
            <a:r>
              <a:rPr lang="pt-PT" sz="1200" b="0" i="0" kern="1200" dirty="0">
                <a:solidFill>
                  <a:schemeClr val="tx1"/>
                </a:solidFill>
                <a:effectLst/>
                <a:latin typeface="+mn-lt"/>
                <a:ea typeface="+mn-ea"/>
                <a:cs typeface="+mn-cs"/>
              </a:rPr>
              <a:t>Define como prioridade estratégica para o País no sector das comunicações </a:t>
            </a:r>
            <a:r>
              <a:rPr lang="pt-PT" sz="1200" b="0" i="0" kern="1200" dirty="0" err="1">
                <a:solidFill>
                  <a:schemeClr val="tx1"/>
                </a:solidFill>
                <a:effectLst/>
                <a:latin typeface="+mn-lt"/>
                <a:ea typeface="+mn-ea"/>
                <a:cs typeface="+mn-cs"/>
              </a:rPr>
              <a:t>electrónicas</a:t>
            </a:r>
            <a:r>
              <a:rPr lang="pt-PT" sz="1200" b="0" i="0" kern="1200" dirty="0">
                <a:solidFill>
                  <a:schemeClr val="tx1"/>
                </a:solidFill>
                <a:effectLst/>
                <a:latin typeface="+mn-lt"/>
                <a:ea typeface="+mn-ea"/>
                <a:cs typeface="+mn-cs"/>
              </a:rPr>
              <a:t> a promoção do investimento em redes de nova geração</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err="1">
                <a:solidFill>
                  <a:schemeClr val="tx1"/>
                </a:solidFill>
                <a:effectLst/>
                <a:latin typeface="+mn-lt"/>
                <a:ea typeface="+mn-ea"/>
                <a:cs typeface="+mn-cs"/>
              </a:rPr>
              <a:t>Projeto</a:t>
            </a:r>
            <a:r>
              <a:rPr lang="en-US" sz="1200" b="1" kern="1200" dirty="0">
                <a:solidFill>
                  <a:schemeClr val="tx1"/>
                </a:solidFill>
                <a:effectLst/>
                <a:latin typeface="+mn-lt"/>
                <a:ea typeface="+mn-ea"/>
                <a:cs typeface="+mn-cs"/>
              </a:rPr>
              <a:t> Angola Online: http://www.angolaonline.gov.ao/</a:t>
            </a:r>
            <a:endParaRPr lang="pt-PT" sz="1200" b="1"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Centro Nacional das Tecnologias de Informação (CNTI) e Ministério das Telecomunicações e Tecnologias de Informação (MTTI)</a:t>
            </a:r>
          </a:p>
          <a:p>
            <a:r>
              <a:rPr lang="pt-PT" sz="1200" kern="1200" dirty="0">
                <a:solidFill>
                  <a:schemeClr val="tx1"/>
                </a:solidFill>
                <a:effectLst/>
                <a:latin typeface="+mn-lt"/>
                <a:ea typeface="+mn-ea"/>
                <a:cs typeface="+mn-cs"/>
              </a:rPr>
              <a:t>Projeto que visa disponibilizar pontos de acesso público de Internet.</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Nas zonas de cobertura da rede </a:t>
            </a:r>
            <a:r>
              <a:rPr lang="pt-PT" sz="1200" kern="1200" dirty="0" err="1">
                <a:solidFill>
                  <a:schemeClr val="tx1"/>
                </a:solidFill>
                <a:effectLst/>
                <a:latin typeface="+mn-lt"/>
                <a:ea typeface="+mn-ea"/>
                <a:cs typeface="+mn-cs"/>
              </a:rPr>
              <a:t>WiFi</a:t>
            </a:r>
            <a:r>
              <a:rPr lang="pt-PT" sz="1200" kern="1200" dirty="0">
                <a:solidFill>
                  <a:schemeClr val="tx1"/>
                </a:solidFill>
                <a:effectLst/>
                <a:latin typeface="+mn-lt"/>
                <a:ea typeface="+mn-ea"/>
                <a:cs typeface="+mn-cs"/>
              </a:rPr>
              <a:t> permite a qualquer pessoa com um dispositivo com placa wireless (computador, smartphone) navegar pela internet por um período de 2 horas por dia.</a:t>
            </a:r>
          </a:p>
          <a:p>
            <a:r>
              <a:rPr lang="pt-PT" sz="1200" kern="1200" dirty="0">
                <a:solidFill>
                  <a:schemeClr val="tx1"/>
                </a:solidFill>
                <a:effectLst/>
                <a:latin typeface="+mn-lt"/>
                <a:ea typeface="+mn-ea"/>
                <a:cs typeface="+mn-cs"/>
              </a:rPr>
              <a:t>Reforçar os mecanismos para inclusão digital, tornando-os globais. </a:t>
            </a:r>
          </a:p>
          <a:p>
            <a:endParaRPr lang="pt-PT"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PT" sz="1200" b="1" kern="1200" dirty="0">
                <a:solidFill>
                  <a:schemeClr val="tx1"/>
                </a:solidFill>
                <a:effectLst/>
                <a:latin typeface="+mn-lt"/>
                <a:ea typeface="+mn-ea"/>
                <a:cs typeface="+mn-cs"/>
              </a:rPr>
              <a:t>Estratégia Nacional de Banda Larga Cabo Verde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Resolução N.º 18/2016, de 7 de março – aprova ENBL e cria a Estrutura de Suporte para a sua implementação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Artigo 9.º - Financiamento</a:t>
            </a:r>
          </a:p>
          <a:p>
            <a:pPr algn="just"/>
            <a:r>
              <a:rPr lang="pt-PT" sz="1200" dirty="0"/>
              <a:t>A implementação da ENBL é financiada por fontes diversas, nomeadamente:</a:t>
            </a:r>
          </a:p>
          <a:p>
            <a:pPr marL="342900" indent="-342900" algn="just">
              <a:buFont typeface="+mj-lt"/>
              <a:buAutoNum type="alphaLcParenR"/>
            </a:pPr>
            <a:r>
              <a:rPr lang="pt-PT" sz="1200" dirty="0"/>
              <a:t>Recursos e incentivos atribuídos aos programas e projetos do setor das TIC e comunicações eletrónicas, através do Orçamento do Estado;</a:t>
            </a:r>
          </a:p>
          <a:p>
            <a:pPr marL="342900" indent="-342900" algn="just">
              <a:buFont typeface="+mj-lt"/>
              <a:buAutoNum type="alphaLcParenR"/>
            </a:pPr>
            <a:r>
              <a:rPr lang="pt-PT" sz="1200" b="1" dirty="0"/>
              <a:t>Contribuição do Fundo do Serviço Universal e Desenvolvimento da Sociedade de Informação (FUSI);</a:t>
            </a:r>
          </a:p>
          <a:p>
            <a:pPr marL="342900" indent="-342900" algn="just">
              <a:buFont typeface="+mj-lt"/>
              <a:buAutoNum type="alphaLcParenR"/>
            </a:pPr>
            <a:r>
              <a:rPr lang="pt-PT" sz="1200" dirty="0"/>
              <a:t>Investimentos realizados por empresas públicas e privadas que atuam no setor, pelas concessionárias de serviço público de telecomunicações e TIC; e d) Recursos mobilizados no quadro de cooperação regional e internacional ou doações de particulares, fundações ou empresas.</a:t>
            </a:r>
            <a:endParaRPr lang="pt-PT"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Implementação? Fundo inativo?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b="1" dirty="0"/>
              <a:t>Brasil Inteligente – </a:t>
            </a:r>
            <a:r>
              <a:rPr lang="pt-PT" b="1" u="sng" dirty="0"/>
              <a:t>revogado pelo decreto 9,612, de 17 de dezembro de 2018 (estes programas estão a ser alvo de reformulação pelo ministério da Ciência, Tecnologia, Inovações e Comunicações)</a:t>
            </a:r>
            <a:endParaRPr lang="pt-P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i="0" kern="1200" dirty="0">
                <a:solidFill>
                  <a:schemeClr val="tx1"/>
                </a:solidFill>
                <a:effectLst/>
                <a:latin typeface="+mn-lt"/>
                <a:ea typeface="+mn-ea"/>
                <a:cs typeface="+mn-cs"/>
              </a:rPr>
              <a:t>O Programa Brasil Inteligente é uma nova etapa do Plano Nacional de Banda Larga (PNBL), que consiste em grandes investimentos para ampliar o acesso à banda larga em todo o país — o que vem ocorrendo desde a implementação do plano, em 2010.</a:t>
            </a:r>
          </a:p>
          <a:p>
            <a:r>
              <a:rPr lang="pt-PT" sz="1200" b="0" i="0" kern="1200" dirty="0">
                <a:solidFill>
                  <a:schemeClr val="tx1"/>
                </a:solidFill>
                <a:effectLst/>
                <a:latin typeface="+mn-lt"/>
                <a:ea typeface="+mn-ea"/>
                <a:cs typeface="+mn-cs"/>
              </a:rPr>
              <a:t>Com o objetivo de expandir o acesso à internet de alta velocidade para cada vez mais regiões do Brasil, o projeto prevê algumas iniciativas para disponibilizar redes de fibra </a:t>
            </a:r>
            <a:r>
              <a:rPr lang="pt-PT" sz="1200" b="0" i="0" kern="1200" dirty="0" err="1">
                <a:solidFill>
                  <a:schemeClr val="tx1"/>
                </a:solidFill>
                <a:effectLst/>
                <a:latin typeface="+mn-lt"/>
                <a:ea typeface="+mn-ea"/>
                <a:cs typeface="+mn-cs"/>
              </a:rPr>
              <a:t>óptica</a:t>
            </a:r>
            <a:r>
              <a:rPr lang="pt-PT" sz="1200" b="0" i="0" kern="1200" dirty="0">
                <a:solidFill>
                  <a:schemeClr val="tx1"/>
                </a:solidFill>
                <a:effectLst/>
                <a:latin typeface="+mn-lt"/>
                <a:ea typeface="+mn-ea"/>
                <a:cs typeface="+mn-cs"/>
              </a:rPr>
              <a:t> em 75% dos municípios, implementar a conexão nas escolas e estimular o desenvolvimento do </a:t>
            </a:r>
            <a:r>
              <a:rPr lang="pt-PT" sz="1200" b="0" i="0" kern="1200" dirty="0" err="1">
                <a:solidFill>
                  <a:schemeClr val="tx1"/>
                </a:solidFill>
                <a:effectLst/>
                <a:latin typeface="+mn-lt"/>
                <a:ea typeface="+mn-ea"/>
                <a:cs typeface="+mn-cs"/>
              </a:rPr>
              <a:t>IoT</a:t>
            </a:r>
            <a:r>
              <a:rPr lang="pt-PT" sz="1200" b="0" i="0" kern="1200" dirty="0">
                <a:solidFill>
                  <a:schemeClr val="tx1"/>
                </a:solidFill>
                <a:effectLst/>
                <a:latin typeface="+mn-lt"/>
                <a:ea typeface="+mn-ea"/>
                <a:cs typeface="+mn-cs"/>
              </a:rPr>
              <a:t> (Internet </a:t>
            </a:r>
            <a:r>
              <a:rPr lang="pt-PT" sz="1200" b="0" i="0" kern="1200" dirty="0" err="1">
                <a:solidFill>
                  <a:schemeClr val="tx1"/>
                </a:solidFill>
                <a:effectLst/>
                <a:latin typeface="+mn-lt"/>
                <a:ea typeface="+mn-ea"/>
                <a:cs typeface="+mn-cs"/>
              </a:rPr>
              <a:t>of</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Things</a:t>
            </a:r>
            <a:r>
              <a:rPr lang="pt-PT" sz="1200" b="0" i="0" kern="1200" dirty="0">
                <a:solidFill>
                  <a:schemeClr val="tx1"/>
                </a:solidFill>
                <a:effectLst/>
                <a:latin typeface="+mn-lt"/>
                <a:ea typeface="+mn-ea"/>
                <a:cs typeface="+mn-cs"/>
              </a:rPr>
              <a:t> – Internet das Coisas). As iniciativas em questão são:</a:t>
            </a:r>
          </a:p>
          <a:p>
            <a:r>
              <a:rPr lang="pt-PT" sz="1200" b="0" i="0" kern="1200" dirty="0">
                <a:solidFill>
                  <a:schemeClr val="tx1"/>
                </a:solidFill>
                <a:effectLst/>
                <a:latin typeface="+mn-lt"/>
                <a:ea typeface="+mn-ea"/>
                <a:cs typeface="+mn-cs"/>
              </a:rPr>
              <a:t>Programa Cidade Inteligente: o programa, que contará com recursos de R$ 100 milhões, incentivará os municípios a aplicarem tecnologias baseadas na Internet das Coisas de acordo com suas necessidades e prioridades. Cada cidade definirá onde os projetos serão instalados;</a:t>
            </a:r>
          </a:p>
          <a:p>
            <a:r>
              <a:rPr lang="pt-PT" sz="1200" b="0" i="0" kern="1200" dirty="0">
                <a:solidFill>
                  <a:schemeClr val="tx1"/>
                </a:solidFill>
                <a:effectLst/>
                <a:latin typeface="+mn-lt"/>
                <a:ea typeface="+mn-ea"/>
                <a:cs typeface="+mn-cs"/>
              </a:rPr>
              <a:t>Programa Minha Escola Inteligente: uma das metas desse programa, que será executado por meio de uma parceria entre </a:t>
            </a:r>
            <a:r>
              <a:rPr lang="pt-PT" sz="1200" b="0" i="0" kern="1200" dirty="0" err="1">
                <a:solidFill>
                  <a:schemeClr val="tx1"/>
                </a:solidFill>
                <a:effectLst/>
                <a:latin typeface="+mn-lt"/>
                <a:ea typeface="+mn-ea"/>
                <a:cs typeface="+mn-cs"/>
              </a:rPr>
              <a:t>Telebras</a:t>
            </a:r>
            <a:r>
              <a:rPr lang="pt-PT" sz="1200" b="0" i="0" kern="1200" dirty="0">
                <a:solidFill>
                  <a:schemeClr val="tx1"/>
                </a:solidFill>
                <a:effectLst/>
                <a:latin typeface="+mn-lt"/>
                <a:ea typeface="+mn-ea"/>
                <a:cs typeface="+mn-cs"/>
              </a:rPr>
              <a:t> e os Ministérios da Educação e da Comunicação, é garantir a 30 mil escolas a instalação de redes de fibra </a:t>
            </a:r>
            <a:r>
              <a:rPr lang="pt-PT" sz="1200" b="0" i="0" kern="1200" dirty="0" err="1">
                <a:solidFill>
                  <a:schemeClr val="tx1"/>
                </a:solidFill>
                <a:effectLst/>
                <a:latin typeface="+mn-lt"/>
                <a:ea typeface="+mn-ea"/>
                <a:cs typeface="+mn-cs"/>
              </a:rPr>
              <a:t>óptica</a:t>
            </a:r>
            <a:r>
              <a:rPr lang="pt-PT" sz="1200" b="0" i="0" kern="1200" dirty="0">
                <a:solidFill>
                  <a:schemeClr val="tx1"/>
                </a:solidFill>
                <a:effectLst/>
                <a:latin typeface="+mn-lt"/>
                <a:ea typeface="+mn-ea"/>
                <a:cs typeface="+mn-cs"/>
              </a:rPr>
              <a:t>, o que auxiliará em um considerável aumento no padrão de velocidade — de 2 Mbps para 78 Mbps.</a:t>
            </a:r>
          </a:p>
          <a:p>
            <a:r>
              <a:rPr lang="pt-PT" sz="1200" b="0" i="0" kern="1200" dirty="0">
                <a:solidFill>
                  <a:schemeClr val="tx1"/>
                </a:solidFill>
                <a:effectLst/>
                <a:latin typeface="+mn-lt"/>
                <a:ea typeface="+mn-ea"/>
                <a:cs typeface="+mn-cs"/>
              </a:rPr>
              <a:t>Fundo Garantidor para Provedores Regionais: esse fundo (de R$ 400 milhões) facilitará, aos pequenos e médios provedores de Internet, a liberação de crédito junto aos bancos para estimular e, ao mesmo tempo, acelerar o processo de implementação das redes de fibra </a:t>
            </a:r>
            <a:r>
              <a:rPr lang="pt-PT" sz="1200" b="0" i="0" kern="1200" dirty="0" err="1">
                <a:solidFill>
                  <a:schemeClr val="tx1"/>
                </a:solidFill>
                <a:effectLst/>
                <a:latin typeface="+mn-lt"/>
                <a:ea typeface="+mn-ea"/>
                <a:cs typeface="+mn-cs"/>
              </a:rPr>
              <a:t>óptica</a:t>
            </a:r>
            <a:r>
              <a:rPr lang="pt-PT" sz="1200" b="0" i="0" kern="1200" dirty="0">
                <a:solidFill>
                  <a:schemeClr val="tx1"/>
                </a:solidFill>
                <a:effectLst/>
                <a:latin typeface="+mn-lt"/>
                <a:ea typeface="+mn-ea"/>
                <a:cs typeface="+mn-cs"/>
              </a:rPr>
              <a:t> pelos municípios com menos de 100 mil habitantes.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b="1" dirty="0"/>
          </a:p>
        </p:txBody>
      </p:sp>
      <p:sp>
        <p:nvSpPr>
          <p:cNvPr id="4" name="Slide Number Placeholder 3"/>
          <p:cNvSpPr>
            <a:spLocks noGrp="1"/>
          </p:cNvSpPr>
          <p:nvPr>
            <p:ph type="sldNum" sz="quarter" idx="10"/>
          </p:nvPr>
        </p:nvSpPr>
        <p:spPr/>
        <p:txBody>
          <a:bodyPr/>
          <a:lstStyle/>
          <a:p>
            <a:fld id="{091724E4-499A-4AC1-B70E-A5AF4022D7AB}" type="slidenum">
              <a:rPr lang="pt-PT" smtClean="0"/>
              <a:t>26</a:t>
            </a:fld>
            <a:endParaRPr lang="pt-PT"/>
          </a:p>
        </p:txBody>
      </p:sp>
    </p:spTree>
    <p:extLst>
      <p:ext uri="{BB962C8B-B14F-4D97-AF65-F5344CB8AC3E}">
        <p14:creationId xmlns:p14="http://schemas.microsoft.com/office/powerpoint/2010/main" val="641805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b="1" dirty="0"/>
              <a:t>Escolas Digitais https://escolas-digitais.org/</a:t>
            </a:r>
          </a:p>
          <a:p>
            <a:r>
              <a:rPr lang="pt-PT" sz="1200" b="0" i="0" kern="1200" dirty="0">
                <a:solidFill>
                  <a:schemeClr val="tx1"/>
                </a:solidFill>
                <a:effectLst/>
                <a:latin typeface="+mn-lt"/>
                <a:ea typeface="+mn-ea"/>
                <a:cs typeface="+mn-cs"/>
              </a:rPr>
              <a:t>Escolas Digitais é programa piloto em Portugal que nasceu em parceria com o projeto internacional financiado pelo programa europeu Erasmus+, </a:t>
            </a:r>
            <a:r>
              <a:rPr lang="pt-PT" sz="1200" b="0" i="1" kern="1200" dirty="0">
                <a:solidFill>
                  <a:schemeClr val="tx1"/>
                </a:solidFill>
                <a:effectLst/>
                <a:latin typeface="+mn-lt"/>
                <a:ea typeface="+mn-ea"/>
                <a:cs typeface="+mn-cs"/>
              </a:rPr>
              <a:t>Digital </a:t>
            </a:r>
            <a:r>
              <a:rPr lang="pt-PT" sz="1200" b="0" i="1" kern="1200" dirty="0" err="1">
                <a:solidFill>
                  <a:schemeClr val="tx1"/>
                </a:solidFill>
                <a:effectLst/>
                <a:latin typeface="+mn-lt"/>
                <a:ea typeface="+mn-ea"/>
                <a:cs typeface="+mn-cs"/>
              </a:rPr>
              <a:t>Schools</a:t>
            </a:r>
            <a:r>
              <a:rPr lang="pt-PT" sz="1200" b="0" i="1" kern="1200" dirty="0">
                <a:solidFill>
                  <a:schemeClr val="tx1"/>
                </a:solidFill>
                <a:effectLst/>
                <a:latin typeface="+mn-lt"/>
                <a:ea typeface="+mn-ea"/>
                <a:cs typeface="+mn-cs"/>
              </a:rPr>
              <a:t> </a:t>
            </a:r>
            <a:r>
              <a:rPr lang="pt-PT" sz="1200" b="0" i="1" kern="1200" dirty="0" err="1">
                <a:solidFill>
                  <a:schemeClr val="tx1"/>
                </a:solidFill>
                <a:effectLst/>
                <a:latin typeface="+mn-lt"/>
                <a:ea typeface="+mn-ea"/>
                <a:cs typeface="+mn-cs"/>
              </a:rPr>
              <a:t>of</a:t>
            </a:r>
            <a:r>
              <a:rPr lang="pt-PT" sz="1200" b="0" i="1" kern="1200" dirty="0">
                <a:solidFill>
                  <a:schemeClr val="tx1"/>
                </a:solidFill>
                <a:effectLst/>
                <a:latin typeface="+mn-lt"/>
                <a:ea typeface="+mn-ea"/>
                <a:cs typeface="+mn-cs"/>
              </a:rPr>
              <a:t> </a:t>
            </a:r>
            <a:r>
              <a:rPr lang="pt-PT" sz="1200" b="0" i="1" kern="1200" dirty="0" err="1">
                <a:solidFill>
                  <a:schemeClr val="tx1"/>
                </a:solidFill>
                <a:effectLst/>
                <a:latin typeface="+mn-lt"/>
                <a:ea typeface="+mn-ea"/>
                <a:cs typeface="+mn-cs"/>
              </a:rPr>
              <a:t>Europe</a:t>
            </a:r>
            <a:r>
              <a:rPr lang="pt-PT" sz="1200" b="0" i="0" kern="1200" dirty="0">
                <a:solidFill>
                  <a:schemeClr val="tx1"/>
                </a:solidFill>
                <a:effectLst/>
                <a:latin typeface="+mn-lt"/>
                <a:ea typeface="+mn-ea"/>
                <a:cs typeface="+mn-cs"/>
              </a:rPr>
              <a:t>, que levou a vários países Europeus o legado do programa </a:t>
            </a:r>
            <a:r>
              <a:rPr lang="pt-PT" sz="1200" b="0" i="1" kern="1200" dirty="0">
                <a:solidFill>
                  <a:schemeClr val="tx1"/>
                </a:solidFill>
                <a:effectLst/>
                <a:latin typeface="+mn-lt"/>
                <a:ea typeface="+mn-ea"/>
                <a:cs typeface="+mn-cs"/>
              </a:rPr>
              <a:t>Digital </a:t>
            </a:r>
            <a:r>
              <a:rPr lang="pt-PT" sz="1200" b="0" i="1" kern="1200" dirty="0" err="1">
                <a:solidFill>
                  <a:schemeClr val="tx1"/>
                </a:solidFill>
                <a:effectLst/>
                <a:latin typeface="+mn-lt"/>
                <a:ea typeface="+mn-ea"/>
                <a:cs typeface="+mn-cs"/>
              </a:rPr>
              <a:t>Schools</a:t>
            </a:r>
            <a:r>
              <a:rPr lang="pt-PT" sz="1200" b="0" i="1" kern="1200" dirty="0">
                <a:solidFill>
                  <a:schemeClr val="tx1"/>
                </a:solidFill>
                <a:effectLst/>
                <a:latin typeface="+mn-lt"/>
                <a:ea typeface="+mn-ea"/>
                <a:cs typeface="+mn-cs"/>
              </a:rPr>
              <a:t> </a:t>
            </a:r>
            <a:r>
              <a:rPr lang="pt-PT" sz="1200" b="0" i="1" kern="1200" dirty="0" err="1">
                <a:solidFill>
                  <a:schemeClr val="tx1"/>
                </a:solidFill>
                <a:effectLst/>
                <a:latin typeface="+mn-lt"/>
                <a:ea typeface="+mn-ea"/>
                <a:cs typeface="+mn-cs"/>
              </a:rPr>
              <a:t>of</a:t>
            </a:r>
            <a:r>
              <a:rPr lang="pt-PT" sz="1200" b="0" i="1" kern="1200" dirty="0">
                <a:solidFill>
                  <a:schemeClr val="tx1"/>
                </a:solidFill>
                <a:effectLst/>
                <a:latin typeface="+mn-lt"/>
                <a:ea typeface="+mn-ea"/>
                <a:cs typeface="+mn-cs"/>
              </a:rPr>
              <a:t> </a:t>
            </a:r>
            <a:r>
              <a:rPr lang="pt-PT" sz="1200" b="0" i="1" kern="1200" dirty="0" err="1">
                <a:solidFill>
                  <a:schemeClr val="tx1"/>
                </a:solidFill>
                <a:effectLst/>
                <a:latin typeface="+mn-lt"/>
                <a:ea typeface="+mn-ea"/>
                <a:cs typeface="+mn-cs"/>
              </a:rPr>
              <a:t>Distinction</a:t>
            </a:r>
            <a:r>
              <a:rPr lang="pt-PT" sz="1200" b="0" i="0" kern="1200" dirty="0">
                <a:solidFill>
                  <a:schemeClr val="tx1"/>
                </a:solidFill>
                <a:effectLst/>
                <a:latin typeface="+mn-lt"/>
                <a:ea typeface="+mn-ea"/>
                <a:cs typeface="+mn-cs"/>
              </a:rPr>
              <a:t> da República da Irlanda.</a:t>
            </a:r>
          </a:p>
          <a:p>
            <a:r>
              <a:rPr lang="pt-PT" sz="1200" b="0" i="0" kern="1200" dirty="0">
                <a:solidFill>
                  <a:schemeClr val="tx1"/>
                </a:solidFill>
                <a:effectLst/>
                <a:latin typeface="+mn-lt"/>
                <a:ea typeface="+mn-ea"/>
                <a:cs typeface="+mn-cs"/>
              </a:rPr>
              <a:t>O programa visa melhorar a integração das ferramentas digitais no ensino, na organização escolar e na interação com a comunidade, promovendo o desenvolvimento da cultura escolar, como um todo, traçando um caminho personalizado para a excelência na utilização das TIC.</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i="0" kern="1200" dirty="0">
                <a:solidFill>
                  <a:schemeClr val="tx1"/>
                </a:solidFill>
                <a:effectLst/>
                <a:latin typeface="+mn-lt"/>
                <a:ea typeface="+mn-ea"/>
                <a:cs typeface="+mn-cs"/>
              </a:rPr>
              <a:t>As escolas que se associem ao programa contam com um apoio personalizado para a transformação digital, através da utilização dos recursos "Questionário de autoavaliação" e "Roteiro para Escolas Digitais" que, em conjunto, permitirão às escolas compreender o seu estágio atual de evolução neste domínio, bem como as mudanças e procedimentos a adotar para se tornarem uma Escola Digital de Distinção.</a:t>
            </a:r>
            <a:endParaRPr lang="pt-P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b="0" dirty="0" err="1"/>
              <a:t>Co-fundado</a:t>
            </a:r>
            <a:r>
              <a:rPr lang="pt-PT" b="0" dirty="0"/>
              <a:t> pelo programa Erasmus+ da 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PT"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b="1" dirty="0"/>
              <a:t>N’Gola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solidFill>
                  <a:srgbClr val="FF0000"/>
                </a:solidFill>
                <a:highlight>
                  <a:srgbClr val="FFFF00"/>
                </a:highlight>
              </a:rPr>
              <a:t>Comentário SPF</a:t>
            </a:r>
            <a:r>
              <a:rPr lang="pt-PT" b="1" dirty="0">
                <a:highlight>
                  <a:srgbClr val="FFFF00"/>
                </a:highlight>
              </a:rPr>
              <a:t>: </a:t>
            </a:r>
            <a:r>
              <a:rPr lang="pt-PT" b="1" dirty="0"/>
              <a:t>Não encontrei base legal para este projeto, não sei qual é a fonte de financiamento </a:t>
            </a:r>
          </a:p>
          <a:p>
            <a:pPr marL="171450" indent="-171450">
              <a:buFont typeface="Arial" panose="020B0604020202020204" pitchFamily="34" charset="0"/>
              <a:buChar char="•"/>
            </a:pPr>
            <a:r>
              <a:rPr lang="en-US" dirty="0" err="1"/>
              <a:t>Iniciativa</a:t>
            </a:r>
            <a:r>
              <a:rPr lang="en-US" dirty="0"/>
              <a:t> de </a:t>
            </a:r>
            <a:r>
              <a:rPr lang="en-US" dirty="0" err="1"/>
              <a:t>inclusão</a:t>
            </a:r>
            <a:r>
              <a:rPr lang="en-US" dirty="0"/>
              <a:t> e </a:t>
            </a:r>
            <a:r>
              <a:rPr lang="en-US" dirty="0" err="1"/>
              <a:t>literacia</a:t>
            </a:r>
            <a:r>
              <a:rPr lang="en-US" dirty="0"/>
              <a:t> </a:t>
            </a:r>
            <a:r>
              <a:rPr lang="en-US" dirty="0" err="1"/>
              <a:t>digitais</a:t>
            </a:r>
            <a:endParaRPr lang="en-US" dirty="0"/>
          </a:p>
          <a:p>
            <a:pPr marL="171450" indent="-171450">
              <a:buFont typeface="Arial" panose="020B0604020202020204" pitchFamily="34" charset="0"/>
              <a:buChar char="•"/>
            </a:pPr>
            <a:r>
              <a:rPr lang="pt-PT" dirty="0"/>
              <a:t>Projeto social, sem fins lucrativos, com o objetivo de atingir as populações menos favorecidas, criando espaços de acesso gratuito a salas de informática, equipadas com computadores, impressoras e Internet</a:t>
            </a:r>
          </a:p>
          <a:p>
            <a:pPr marL="171450" indent="-171450">
              <a:buFont typeface="Arial" panose="020B0604020202020204" pitchFamily="34" charset="0"/>
              <a:buChar char="•"/>
            </a:pPr>
            <a:r>
              <a:rPr lang="pt-PT" dirty="0"/>
              <a:t>Objetivos:</a:t>
            </a:r>
          </a:p>
          <a:p>
            <a:pPr marL="539750" indent="-179388">
              <a:buFont typeface="Arial" panose="020B0604020202020204" pitchFamily="34" charset="0"/>
              <a:buChar char="•"/>
            </a:pPr>
            <a:r>
              <a:rPr lang="pt-PT" dirty="0"/>
              <a:t> Inclusão digital e social da sociedade angolana;</a:t>
            </a:r>
          </a:p>
          <a:p>
            <a:pPr marL="539750" indent="-179388">
              <a:buFont typeface="Arial" panose="020B0604020202020204" pitchFamily="34" charset="0"/>
              <a:buChar char="•"/>
            </a:pPr>
            <a:r>
              <a:rPr lang="pt-PT" dirty="0"/>
              <a:t>Criação de um programa para inclusão digital que ofereça, num primeiro momento, a oportunidade para pessoas de baixa renda de aprender a utilizar o computador.</a:t>
            </a:r>
          </a:p>
          <a:p>
            <a:pPr marL="171450" indent="-171450">
              <a:buFont typeface="Arial" panose="020B0604020202020204" pitchFamily="34" charset="0"/>
              <a:buChar char="•"/>
            </a:pPr>
            <a:r>
              <a:rPr lang="pt-PT" dirty="0"/>
              <a:t>Iniciativa do Centro Nacional das Tecnologias de Informação (CNTI), aprovado pelo Ministério das Telecomunicações e Tecnologias de Informação (MTTI)</a:t>
            </a:r>
          </a:p>
          <a:p>
            <a:r>
              <a:rPr lang="pt-PT" sz="1200" kern="1200" dirty="0">
                <a:solidFill>
                  <a:schemeClr val="tx1"/>
                </a:solidFill>
                <a:effectLst/>
                <a:latin typeface="+mn-lt"/>
                <a:ea typeface="+mn-ea"/>
                <a:cs typeface="+mn-cs"/>
              </a:rPr>
              <a:t> Projeto social com o </a:t>
            </a:r>
            <a:r>
              <a:rPr lang="pt-PT" sz="1200" kern="1200" dirty="0" err="1">
                <a:solidFill>
                  <a:schemeClr val="tx1"/>
                </a:solidFill>
                <a:effectLst/>
                <a:latin typeface="+mn-lt"/>
                <a:ea typeface="+mn-ea"/>
                <a:cs typeface="+mn-cs"/>
              </a:rPr>
              <a:t>objectivo</a:t>
            </a:r>
            <a:r>
              <a:rPr lang="pt-PT" sz="1200" kern="1200" dirty="0">
                <a:solidFill>
                  <a:schemeClr val="tx1"/>
                </a:solidFill>
                <a:effectLst/>
                <a:latin typeface="+mn-lt"/>
                <a:ea typeface="+mn-ea"/>
                <a:cs typeface="+mn-cs"/>
              </a:rPr>
              <a:t> de atingir as populações menos favorecidas, criando espaços de acesso gratuito a salas de informática, equipados com computadores, parte dos quais conectado à internet, com acesso aos </a:t>
            </a:r>
            <a:r>
              <a:rPr lang="pt-PT" sz="1200" i="1" kern="1200" dirty="0">
                <a:solidFill>
                  <a:schemeClr val="tx1"/>
                </a:solidFill>
                <a:effectLst/>
                <a:latin typeface="+mn-lt"/>
                <a:ea typeface="+mn-ea"/>
                <a:cs typeface="+mn-cs"/>
              </a:rPr>
              <a:t>websites</a:t>
            </a:r>
            <a:r>
              <a:rPr lang="pt-PT" sz="1200" kern="1200" dirty="0">
                <a:solidFill>
                  <a:schemeClr val="tx1"/>
                </a:solidFill>
                <a:effectLst/>
                <a:latin typeface="+mn-lt"/>
                <a:ea typeface="+mn-ea"/>
                <a:cs typeface="+mn-cs"/>
              </a:rPr>
              <a:t>, correio eletrónico, estudos, cursos e outros serviços tecnológicos.</a:t>
            </a:r>
          </a:p>
          <a:p>
            <a:r>
              <a:rPr lang="pt-PT" sz="1200" kern="1200" dirty="0">
                <a:solidFill>
                  <a:schemeClr val="tx1"/>
                </a:solidFill>
                <a:effectLst/>
                <a:latin typeface="+mn-lt"/>
                <a:ea typeface="+mn-ea"/>
                <a:cs typeface="+mn-cs"/>
              </a:rPr>
              <a:t>Iniciativa de inclusão e literacia digitais. Está previsto que para além do acesso livre, a população receberá também uma formação de informática (Pacote da Microsoft Office), sendo ainda desenvolvidas ações em parcerias com outras entidades com o </a:t>
            </a:r>
            <a:r>
              <a:rPr lang="pt-PT" sz="1200" kern="1200" dirty="0" err="1">
                <a:solidFill>
                  <a:schemeClr val="tx1"/>
                </a:solidFill>
                <a:effectLst/>
                <a:latin typeface="+mn-lt"/>
                <a:ea typeface="+mn-ea"/>
                <a:cs typeface="+mn-cs"/>
              </a:rPr>
              <a:t>objectivo</a:t>
            </a:r>
            <a:r>
              <a:rPr lang="pt-PT" sz="1200" kern="1200" dirty="0">
                <a:solidFill>
                  <a:schemeClr val="tx1"/>
                </a:solidFill>
                <a:effectLst/>
                <a:latin typeface="+mn-lt"/>
                <a:ea typeface="+mn-ea"/>
                <a:cs typeface="+mn-cs"/>
              </a:rPr>
              <a:t> de estimular o empreendedorismo e consequentemente a empregabilidade.</a:t>
            </a:r>
          </a:p>
          <a:p>
            <a:r>
              <a:rPr lang="pt-PT" sz="1200" kern="1200" dirty="0">
                <a:solidFill>
                  <a:schemeClr val="tx1"/>
                </a:solidFill>
                <a:effectLst/>
                <a:latin typeface="+mn-lt"/>
                <a:ea typeface="+mn-ea"/>
                <a:cs typeface="+mn-cs"/>
              </a:rPr>
              <a:t>Esta iniciativa insere-se particularmente no pilar das tecnologias de informação e governação eletrónica. </a:t>
            </a:r>
          </a:p>
          <a:p>
            <a:r>
              <a:rPr lang="pt-PT" sz="1200" kern="1200" dirty="0">
                <a:solidFill>
                  <a:schemeClr val="tx1"/>
                </a:solidFill>
                <a:effectLst/>
                <a:latin typeface="+mn-lt"/>
                <a:ea typeface="+mn-ea"/>
                <a:cs typeface="+mn-cs"/>
              </a:rPr>
              <a:t>Promove a inclusão e literacia digital e tem a capacidade para estimular, ainda que numa vertente secundária, a criação de conteúdo digital nacional.</a:t>
            </a:r>
          </a:p>
          <a:p>
            <a:endParaRPr lang="pt-PT"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err="1">
                <a:solidFill>
                  <a:schemeClr val="tx1"/>
                </a:solidFill>
                <a:effectLst/>
                <a:latin typeface="+mn-lt"/>
                <a:ea typeface="+mn-ea"/>
                <a:cs typeface="+mn-cs"/>
              </a:rPr>
              <a:t>Andando</a:t>
            </a:r>
            <a:r>
              <a:rPr lang="en-US" sz="1200" b="1" kern="1200" dirty="0">
                <a:solidFill>
                  <a:schemeClr val="tx1"/>
                </a:solidFill>
                <a:effectLst/>
                <a:latin typeface="+mn-lt"/>
                <a:ea typeface="+mn-ea"/>
                <a:cs typeface="+mn-cs"/>
              </a:rPr>
              <a:t> com as TIC</a:t>
            </a:r>
            <a:endParaRPr lang="pt-PT" sz="1200" b="1"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Instituto Nacional de Fomento da Sociedade da Informação (INFOSI)</a:t>
            </a:r>
          </a:p>
          <a:p>
            <a:r>
              <a:rPr lang="pt-PT" sz="1200" kern="1200" dirty="0">
                <a:solidFill>
                  <a:schemeClr val="tx1"/>
                </a:solidFill>
                <a:effectLst/>
                <a:latin typeface="+mn-lt"/>
                <a:ea typeface="+mn-ea"/>
                <a:cs typeface="+mn-cs"/>
              </a:rPr>
              <a:t>Anunciado em dezembro de 2016, o projeto visa promover o acesso a conteúdos educacionais através da internet. Prevê-se a disponibilização de duas viaturas equipadas com 15 computadores cada, acesso à internet, mesas e cadeiras desdobráveis, programas interativos educacionais de matemática, geografia e ciências, jogos interativos e aplicações de uso geral. As viaturas serão fixadas nas províncias do Namibe e do Uíge. A duração prevista do projeto é de 12 meses.</a:t>
            </a:r>
          </a:p>
          <a:p>
            <a:r>
              <a:rPr lang="pt-PT" sz="1200" kern="1200" dirty="0">
                <a:solidFill>
                  <a:schemeClr val="tx1"/>
                </a:solidFill>
                <a:effectLst/>
                <a:latin typeface="+mn-lt"/>
                <a:ea typeface="+mn-ea"/>
                <a:cs typeface="+mn-cs"/>
              </a:rPr>
              <a:t> O projeto tem como principal objetivo estimular os alunos e membros das comunidades beneficiadas para as possibilidades que a tecnologia oferece. Foi projetado para chegar até as áreas mais remotas e operar em sistema de rodízio, de forma a atender ao maior número de escolas e comunidades possíveis apoiando-se no uso da energia solar e no baixo consumo de energia dos computadores nas aulas para diminuir os custos.</a:t>
            </a:r>
          </a:p>
          <a:p>
            <a:r>
              <a:rPr lang="pt-PT" sz="1200" kern="1200" dirty="0">
                <a:solidFill>
                  <a:schemeClr val="tx1"/>
                </a:solidFill>
                <a:effectLst/>
                <a:latin typeface="+mn-lt"/>
                <a:ea typeface="+mn-ea"/>
                <a:cs typeface="+mn-cs"/>
              </a:rPr>
              <a:t>Garantir a existência de uma educação a longo prazo, com capacidade para abranger um conjunto alagado da população, oferecendo a possibilidade de se aceder aos meios de comunicações eletrónicas disponíveis a todos. </a:t>
            </a:r>
          </a:p>
          <a:p>
            <a:r>
              <a:rPr lang="pt-PT" sz="1200" kern="1200" dirty="0">
                <a:solidFill>
                  <a:schemeClr val="tx1"/>
                </a:solidFill>
                <a:effectLst/>
                <a:latin typeface="+mn-lt"/>
                <a:ea typeface="+mn-ea"/>
                <a:cs typeface="+mn-cs"/>
              </a:rPr>
              <a:t> </a:t>
            </a:r>
          </a:p>
          <a:p>
            <a:endParaRPr lang="pt-PT" dirty="0"/>
          </a:p>
          <a:p>
            <a:pPr marL="171450" indent="-171450">
              <a:buFont typeface="Arial" panose="020B0604020202020204" pitchFamily="34" charset="0"/>
              <a:buChar char="•"/>
            </a:pPr>
            <a:r>
              <a:rPr lang="pt-PT" b="1" dirty="0"/>
              <a:t>PROINFO – Programa Nacional de Tecnologia Educacional</a:t>
            </a:r>
          </a:p>
          <a:p>
            <a:pPr marL="171450" indent="-171450">
              <a:buFont typeface="Arial" panose="020B0604020202020204" pitchFamily="34" charset="0"/>
              <a:buChar char="•"/>
            </a:pPr>
            <a:r>
              <a:rPr lang="pt-PT" dirty="0"/>
              <a:t>Decreto n.º 6.3000, de 12 de dezembro de 2007</a:t>
            </a:r>
          </a:p>
          <a:p>
            <a:pPr marL="171450" indent="-171450">
              <a:buFont typeface="Arial" panose="020B0604020202020204" pitchFamily="34" charset="0"/>
              <a:buChar char="•"/>
            </a:pPr>
            <a:r>
              <a:rPr lang="pt-PT" dirty="0"/>
              <a:t>Programa educacional com o objetivo de promover o uso pedagógico da informática na rede pública de educação básica destinado a estudantes e professores da rede pública de ensino</a:t>
            </a:r>
          </a:p>
          <a:p>
            <a:pPr marL="171450" indent="-171450">
              <a:buFont typeface="Arial" panose="020B0604020202020204" pitchFamily="34" charset="0"/>
              <a:buChar char="•"/>
            </a:pPr>
            <a:r>
              <a:rPr lang="en-US" dirty="0" err="1"/>
              <a:t>Criado</a:t>
            </a:r>
            <a:r>
              <a:rPr lang="en-US" dirty="0"/>
              <a:t> </a:t>
            </a:r>
            <a:r>
              <a:rPr lang="en-US" dirty="0" err="1"/>
              <a:t>pelo</a:t>
            </a:r>
            <a:r>
              <a:rPr lang="en-US" dirty="0"/>
              <a:t> </a:t>
            </a:r>
            <a:r>
              <a:rPr lang="en-US" dirty="0" err="1"/>
              <a:t>Ministério</a:t>
            </a:r>
            <a:r>
              <a:rPr lang="en-US" dirty="0"/>
              <a:t> da </a:t>
            </a:r>
            <a:r>
              <a:rPr lang="en-US" dirty="0" err="1"/>
              <a:t>Educação</a:t>
            </a:r>
            <a:r>
              <a:rPr lang="en-US" dirty="0"/>
              <a:t>, </a:t>
            </a:r>
            <a:r>
              <a:rPr lang="en-US" dirty="0" err="1"/>
              <a:t>em</a:t>
            </a:r>
            <a:r>
              <a:rPr lang="en-US" dirty="0"/>
              <a:t> 1997, para </a:t>
            </a:r>
            <a:r>
              <a:rPr lang="en-US" dirty="0" err="1"/>
              <a:t>promover</a:t>
            </a:r>
            <a:r>
              <a:rPr lang="en-US" dirty="0"/>
              <a:t> o </a:t>
            </a:r>
            <a:r>
              <a:rPr lang="en-US" dirty="0" err="1"/>
              <a:t>uso</a:t>
            </a:r>
            <a:r>
              <a:rPr lang="en-US" dirty="0"/>
              <a:t> da </a:t>
            </a:r>
            <a:r>
              <a:rPr lang="en-US" dirty="0" err="1"/>
              <a:t>tecnologia</a:t>
            </a:r>
            <a:r>
              <a:rPr lang="en-US" dirty="0"/>
              <a:t> </a:t>
            </a:r>
            <a:r>
              <a:rPr lang="en-US" dirty="0" err="1"/>
              <a:t>como</a:t>
            </a:r>
            <a:r>
              <a:rPr lang="en-US" dirty="0"/>
              <a:t> ferramenta de </a:t>
            </a:r>
            <a:r>
              <a:rPr lang="en-US" dirty="0" err="1"/>
              <a:t>enriquecimento</a:t>
            </a:r>
            <a:r>
              <a:rPr lang="en-US" dirty="0"/>
              <a:t> </a:t>
            </a:r>
            <a:r>
              <a:rPr lang="en-US" dirty="0" err="1"/>
              <a:t>pedagógico</a:t>
            </a:r>
            <a:r>
              <a:rPr lang="en-US" dirty="0"/>
              <a:t> no </a:t>
            </a:r>
            <a:r>
              <a:rPr lang="en-US" dirty="0" err="1"/>
              <a:t>ensino</a:t>
            </a:r>
            <a:r>
              <a:rPr lang="en-US" dirty="0"/>
              <a:t> </a:t>
            </a:r>
            <a:r>
              <a:rPr lang="en-US" dirty="0" err="1"/>
              <a:t>público</a:t>
            </a:r>
            <a:r>
              <a:rPr lang="en-US" dirty="0"/>
              <a:t> fundamental e </a:t>
            </a:r>
            <a:r>
              <a:rPr lang="en-US" dirty="0" err="1"/>
              <a:t>médio</a:t>
            </a:r>
            <a:r>
              <a:rPr lang="en-US" dirty="0"/>
              <a:t> </a:t>
            </a:r>
          </a:p>
          <a:p>
            <a:pPr marL="171450" indent="-171450">
              <a:buFont typeface="Arial" panose="020B0604020202020204" pitchFamily="34" charset="0"/>
              <a:buChar char="•"/>
            </a:pPr>
            <a:r>
              <a:rPr lang="pt-PT" dirty="0"/>
              <a:t>As despesas do </a:t>
            </a:r>
            <a:r>
              <a:rPr lang="pt-PT" dirty="0" err="1"/>
              <a:t>ProInfo</a:t>
            </a:r>
            <a:r>
              <a:rPr lang="pt-PT" dirty="0"/>
              <a:t> correm à conta das dotações orçamentárias anualmente consignadas ao Ministério da Educação e ao Fundo Nacional de Desenvolvimento da Educação - FNDE</a:t>
            </a:r>
          </a:p>
          <a:p>
            <a:pPr fontAlgn="base"/>
            <a:r>
              <a:rPr lang="pt-PT" sz="1200" b="0" i="0" kern="1200" dirty="0">
                <a:solidFill>
                  <a:schemeClr val="tx1"/>
                </a:solidFill>
                <a:effectLst/>
                <a:latin typeface="+mn-lt"/>
                <a:ea typeface="+mn-ea"/>
                <a:cs typeface="+mn-cs"/>
              </a:rPr>
              <a:t>O programa leva às escolas computadores, recursos digitais e conteúdos educacionais. Em contrapartida, estados, Distrito Federal e municípios devem garantir a estrutura adequada para receber os laboratórios e capacitar os educadores para uso das máquinas e tecnologias.</a:t>
            </a:r>
          </a:p>
          <a:p>
            <a:pPr fontAlgn="base"/>
            <a:r>
              <a:rPr lang="pt-PT" sz="1200" b="0" i="0" kern="1200" dirty="0">
                <a:solidFill>
                  <a:schemeClr val="tx1"/>
                </a:solidFill>
                <a:effectLst/>
                <a:latin typeface="+mn-lt"/>
                <a:ea typeface="+mn-ea"/>
                <a:cs typeface="+mn-cs"/>
              </a:rPr>
              <a:t>Para fazer parte do </a:t>
            </a:r>
            <a:r>
              <a:rPr lang="pt-PT" sz="1200" b="0" i="0" kern="1200" dirty="0" err="1">
                <a:solidFill>
                  <a:schemeClr val="tx1"/>
                </a:solidFill>
                <a:effectLst/>
                <a:latin typeface="+mn-lt"/>
                <a:ea typeface="+mn-ea"/>
                <a:cs typeface="+mn-cs"/>
              </a:rPr>
              <a:t>Proinfo</a:t>
            </a:r>
            <a:r>
              <a:rPr lang="pt-PT" sz="1200" b="0" i="0" kern="1200" dirty="0">
                <a:solidFill>
                  <a:schemeClr val="tx1"/>
                </a:solidFill>
                <a:effectLst/>
                <a:latin typeface="+mn-lt"/>
                <a:ea typeface="+mn-ea"/>
                <a:cs typeface="+mn-cs"/>
              </a:rPr>
              <a:t> Urbano e /ou Rural, o município deve seguir três passos: a adesão, o cadastro e a seleção das escolas. A adesão é o compromisso do município com as diretrizes do programa, imprescindível para o recebimento dos laboratórios. Após essa etapa, deve ser feito o cadastro do prefeito em nosso sistema, que permitirá o próximo passo, que é a inclusão das escolas no </a:t>
            </a:r>
            <a:r>
              <a:rPr lang="pt-PT" sz="1200" b="0" i="0" kern="1200" dirty="0" err="1">
                <a:solidFill>
                  <a:schemeClr val="tx1"/>
                </a:solidFill>
                <a:effectLst/>
                <a:latin typeface="+mn-lt"/>
                <a:ea typeface="+mn-ea"/>
                <a:cs typeface="+mn-cs"/>
              </a:rPr>
              <a:t>Proinfo</a:t>
            </a:r>
            <a:r>
              <a:rPr lang="pt-PT"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 partir de 12 de dezembro de 2007, mediante o Decreto n° 6.300, o </a:t>
            </a:r>
            <a:r>
              <a:rPr lang="pt-PT" sz="1200" kern="1200" dirty="0" err="1">
                <a:solidFill>
                  <a:schemeClr val="tx1"/>
                </a:solidFill>
                <a:effectLst/>
                <a:latin typeface="+mn-lt"/>
                <a:ea typeface="+mn-ea"/>
                <a:cs typeface="+mn-cs"/>
              </a:rPr>
              <a:t>ProInfo</a:t>
            </a:r>
            <a:r>
              <a:rPr lang="pt-PT" sz="1200" kern="1200" dirty="0">
                <a:solidFill>
                  <a:schemeClr val="tx1"/>
                </a:solidFill>
                <a:effectLst/>
                <a:latin typeface="+mn-lt"/>
                <a:ea typeface="+mn-ea"/>
                <a:cs typeface="+mn-cs"/>
              </a:rPr>
              <a:t> foi reestruturado e passou a ter o objetivo de promover o uso pedagógico das tecnologias de informação e comunicação nas redes públicas de educação básica. Destina-se a estudantes e professores da rede pública de ensino.</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PT" sz="1200" b="1" kern="1200" dirty="0">
                <a:solidFill>
                  <a:schemeClr val="tx1"/>
                </a:solidFill>
                <a:effectLst/>
                <a:latin typeface="+mn-lt"/>
                <a:ea typeface="+mn-ea"/>
                <a:cs typeface="+mn-cs"/>
              </a:rPr>
              <a:t>MUNDU NOVU - http://www.mundunovu.gov.cv/index.php</a:t>
            </a:r>
          </a:p>
          <a:p>
            <a:r>
              <a:rPr lang="pt-PT" sz="1200" b="0" i="0" kern="1200" dirty="0">
                <a:solidFill>
                  <a:schemeClr val="tx1"/>
                </a:solidFill>
                <a:effectLst/>
                <a:latin typeface="+mn-lt"/>
                <a:ea typeface="+mn-ea"/>
                <a:cs typeface="+mn-cs"/>
              </a:rPr>
              <a:t>O alcance deste programa incide sobre o sistema educativo, o modelo económico do país e o equilíbrio social entre a população. Os diversos sectores do sistema educativo, bem como outros </a:t>
            </a:r>
            <a:r>
              <a:rPr lang="pt-PT" sz="1200" b="0" i="0" kern="1200" dirty="0" err="1">
                <a:solidFill>
                  <a:schemeClr val="tx1"/>
                </a:solidFill>
                <a:effectLst/>
                <a:latin typeface="+mn-lt"/>
                <a:ea typeface="+mn-ea"/>
                <a:cs typeface="+mn-cs"/>
              </a:rPr>
              <a:t>stakeholders</a:t>
            </a:r>
            <a:r>
              <a:rPr lang="pt-PT" sz="1200" b="0" i="0" kern="1200" dirty="0">
                <a:solidFill>
                  <a:schemeClr val="tx1"/>
                </a:solidFill>
                <a:effectLst/>
                <a:latin typeface="+mn-lt"/>
                <a:ea typeface="+mn-ea"/>
                <a:cs typeface="+mn-cs"/>
              </a:rPr>
              <a:t> como associações ou diáspora, terão um papel fundamental na sua execução.</a:t>
            </a:r>
          </a:p>
          <a:p>
            <a:r>
              <a:rPr lang="pt-PT" sz="1200" b="0" i="0" u="sng" kern="1200" dirty="0" err="1">
                <a:solidFill>
                  <a:schemeClr val="tx1"/>
                </a:solidFill>
                <a:effectLst/>
                <a:latin typeface="+mn-lt"/>
                <a:ea typeface="+mn-ea"/>
                <a:cs typeface="+mn-cs"/>
              </a:rPr>
              <a:t>Objectivos</a:t>
            </a:r>
            <a:r>
              <a:rPr lang="pt-PT" sz="1200" b="0" i="0" u="sng" kern="1200" dirty="0">
                <a:solidFill>
                  <a:schemeClr val="tx1"/>
                </a:solidFill>
                <a:effectLst/>
                <a:latin typeface="+mn-lt"/>
                <a:ea typeface="+mn-ea"/>
                <a:cs typeface="+mn-cs"/>
              </a:rPr>
              <a:t> principais: </a:t>
            </a:r>
            <a:endParaRPr lang="pt-PT" sz="1200" b="0" i="0" kern="1200" dirty="0">
              <a:solidFill>
                <a:schemeClr val="tx1"/>
              </a:solidFill>
              <a:effectLst/>
              <a:latin typeface="+mn-lt"/>
              <a:ea typeface="+mn-ea"/>
              <a:cs typeface="+mn-cs"/>
            </a:endParaRPr>
          </a:p>
          <a:p>
            <a:r>
              <a:rPr lang="pt-PT" sz="1200" b="0" i="0" kern="1200" dirty="0">
                <a:solidFill>
                  <a:schemeClr val="tx1"/>
                </a:solidFill>
                <a:effectLst/>
                <a:latin typeface="+mn-lt"/>
                <a:ea typeface="+mn-ea"/>
                <a:cs typeface="+mn-cs"/>
              </a:rPr>
              <a:t>Modernizar o processo de ensino através da utilização das tecnologias de informação e comunicação;</a:t>
            </a:r>
          </a:p>
          <a:p>
            <a:r>
              <a:rPr lang="pt-PT" sz="1200" b="0" i="0" kern="1200" dirty="0">
                <a:solidFill>
                  <a:schemeClr val="tx1"/>
                </a:solidFill>
                <a:effectLst/>
                <a:latin typeface="+mn-lt"/>
                <a:ea typeface="+mn-ea"/>
                <a:cs typeface="+mn-cs"/>
              </a:rPr>
              <a:t>Melhorar a qualidade do ensino e da aprendizagem;</a:t>
            </a:r>
          </a:p>
          <a:p>
            <a:r>
              <a:rPr lang="pt-PT" sz="1200" b="0" i="0" kern="1200" dirty="0">
                <a:solidFill>
                  <a:schemeClr val="tx1"/>
                </a:solidFill>
                <a:effectLst/>
                <a:latin typeface="+mn-lt"/>
                <a:ea typeface="+mn-ea"/>
                <a:cs typeface="+mn-cs"/>
              </a:rPr>
              <a:t>Aumentar significativamente o nível de conhecimento dos cabo-verdianos;</a:t>
            </a:r>
          </a:p>
          <a:p>
            <a:r>
              <a:rPr lang="pt-PT" sz="1200" b="0" i="0" kern="1200" dirty="0">
                <a:solidFill>
                  <a:schemeClr val="tx1"/>
                </a:solidFill>
                <a:effectLst/>
                <a:latin typeface="+mn-lt"/>
                <a:ea typeface="+mn-ea"/>
                <a:cs typeface="+mn-cs"/>
              </a:rPr>
              <a:t>Tornar Cabo Verde mais competitivo na economia global;</a:t>
            </a:r>
          </a:p>
          <a:p>
            <a:r>
              <a:rPr lang="pt-PT" sz="1200" b="0" i="0" kern="1200" dirty="0">
                <a:solidFill>
                  <a:schemeClr val="tx1"/>
                </a:solidFill>
                <a:effectLst/>
                <a:latin typeface="+mn-lt"/>
                <a:ea typeface="+mn-ea"/>
                <a:cs typeface="+mn-cs"/>
              </a:rPr>
              <a:t>Promover a equidade social na Sociedade de Informação, através da redução das assimetrias sociais e da infoexclusão</a:t>
            </a:r>
          </a:p>
          <a:p>
            <a:r>
              <a:rPr lang="pt-PT" sz="1200" b="0" i="0" u="sng" kern="1200" dirty="0">
                <a:solidFill>
                  <a:schemeClr val="tx1"/>
                </a:solidFill>
                <a:effectLst/>
                <a:latin typeface="+mn-lt"/>
                <a:ea typeface="+mn-ea"/>
                <a:cs typeface="+mn-cs"/>
              </a:rPr>
              <a:t>Potenciais alcances do Programa</a:t>
            </a:r>
            <a:endParaRPr lang="pt-PT" sz="1200" b="0" i="0" kern="1200" dirty="0">
              <a:solidFill>
                <a:schemeClr val="tx1"/>
              </a:solidFill>
              <a:effectLst/>
              <a:latin typeface="+mn-lt"/>
              <a:ea typeface="+mn-ea"/>
              <a:cs typeface="+mn-cs"/>
            </a:endParaRPr>
          </a:p>
          <a:p>
            <a:r>
              <a:rPr lang="pt-PT" sz="1200" b="1" i="0" kern="1200" dirty="0">
                <a:solidFill>
                  <a:schemeClr val="tx1"/>
                </a:solidFill>
                <a:effectLst/>
                <a:latin typeface="+mn-lt"/>
                <a:ea typeface="+mn-ea"/>
                <a:cs typeface="+mn-cs"/>
              </a:rPr>
              <a:t>Ênfase: Sistema de Ensino</a:t>
            </a:r>
            <a:br>
              <a:rPr lang="pt-PT" sz="1200" b="0" i="0" kern="1200" dirty="0">
                <a:solidFill>
                  <a:schemeClr val="tx1"/>
                </a:solidFill>
                <a:effectLst/>
                <a:latin typeface="+mn-lt"/>
                <a:ea typeface="+mn-ea"/>
                <a:cs typeface="+mn-cs"/>
              </a:rPr>
            </a:br>
            <a:r>
              <a:rPr lang="pt-PT" sz="1200" b="0" i="0" kern="1200" dirty="0">
                <a:solidFill>
                  <a:schemeClr val="tx1"/>
                </a:solidFill>
                <a:effectLst/>
                <a:latin typeface="+mn-lt"/>
                <a:ea typeface="+mn-ea"/>
                <a:cs typeface="+mn-cs"/>
              </a:rPr>
              <a:t>Foco: Desenvolvimento das pessoas e das suas competências</a:t>
            </a:r>
          </a:p>
          <a:p>
            <a:r>
              <a:rPr lang="pt-PT" sz="1200" b="1" i="0" kern="1200" dirty="0">
                <a:solidFill>
                  <a:schemeClr val="tx1"/>
                </a:solidFill>
                <a:effectLst/>
                <a:latin typeface="+mn-lt"/>
                <a:ea typeface="+mn-ea"/>
                <a:cs typeface="+mn-cs"/>
              </a:rPr>
              <a:t>Principais </a:t>
            </a:r>
            <a:r>
              <a:rPr lang="pt-PT" sz="1200" b="1" i="0" kern="1200" dirty="0" err="1">
                <a:solidFill>
                  <a:schemeClr val="tx1"/>
                </a:solidFill>
                <a:effectLst/>
                <a:latin typeface="+mn-lt"/>
                <a:ea typeface="+mn-ea"/>
                <a:cs typeface="+mn-cs"/>
              </a:rPr>
              <a:t>objectivos</a:t>
            </a:r>
            <a:endParaRPr lang="pt-PT" sz="1200" b="0" i="0" kern="1200" dirty="0">
              <a:solidFill>
                <a:schemeClr val="tx1"/>
              </a:solidFill>
              <a:effectLst/>
              <a:latin typeface="+mn-lt"/>
              <a:ea typeface="+mn-ea"/>
              <a:cs typeface="+mn-cs"/>
            </a:endParaRPr>
          </a:p>
          <a:p>
            <a:r>
              <a:rPr lang="pt-PT" sz="1200" b="0" i="0" kern="1200" dirty="0">
                <a:solidFill>
                  <a:schemeClr val="tx1"/>
                </a:solidFill>
                <a:effectLst/>
                <a:latin typeface="+mn-lt"/>
                <a:ea typeface="+mn-ea"/>
                <a:cs typeface="+mn-cs"/>
              </a:rPr>
              <a:t>Fomento da participação dos cidadãos na escola, em todas as camadas sociais, reduzindo a abandono escolar</a:t>
            </a:r>
          </a:p>
          <a:p>
            <a:r>
              <a:rPr lang="pt-PT" sz="1200" b="0" i="0" kern="1200" dirty="0">
                <a:solidFill>
                  <a:schemeClr val="tx1"/>
                </a:solidFill>
                <a:effectLst/>
                <a:latin typeface="+mn-lt"/>
                <a:ea typeface="+mn-ea"/>
                <a:cs typeface="+mn-cs"/>
              </a:rPr>
              <a:t>Aumento percentual de população em todos os níveis de ensino prolongando o número de anos de participação dos cidadãos na escola</a:t>
            </a:r>
          </a:p>
          <a:p>
            <a:r>
              <a:rPr lang="pt-PT" sz="1200" b="0" i="0" kern="1200" dirty="0">
                <a:solidFill>
                  <a:schemeClr val="tx1"/>
                </a:solidFill>
                <a:effectLst/>
                <a:latin typeface="+mn-lt"/>
                <a:ea typeface="+mn-ea"/>
                <a:cs typeface="+mn-cs"/>
              </a:rPr>
              <a:t>Aceleração das capacidades de aprendizagem da população</a:t>
            </a:r>
          </a:p>
          <a:p>
            <a:r>
              <a:rPr lang="pt-PT" sz="1200" b="0" i="0" kern="1200" dirty="0">
                <a:solidFill>
                  <a:schemeClr val="tx1"/>
                </a:solidFill>
                <a:effectLst/>
                <a:latin typeface="+mn-lt"/>
                <a:ea typeface="+mn-ea"/>
                <a:cs typeface="+mn-cs"/>
              </a:rPr>
              <a:t>Aprendizagem de novas competências e áreas do conhecimento para o mercado de trabalho</a:t>
            </a:r>
          </a:p>
          <a:p>
            <a:r>
              <a:rPr lang="pt-PT" sz="1200" b="1" i="0" kern="1200" dirty="0">
                <a:solidFill>
                  <a:schemeClr val="tx1"/>
                </a:solidFill>
                <a:effectLst/>
                <a:latin typeface="+mn-lt"/>
                <a:ea typeface="+mn-ea"/>
                <a:cs typeface="+mn-cs"/>
              </a:rPr>
              <a:t>Principais </a:t>
            </a:r>
            <a:r>
              <a:rPr lang="pt-PT" sz="1200" b="1" i="0" kern="1200" dirty="0" err="1">
                <a:solidFill>
                  <a:schemeClr val="tx1"/>
                </a:solidFill>
                <a:effectLst/>
                <a:latin typeface="+mn-lt"/>
                <a:ea typeface="+mn-ea"/>
                <a:cs typeface="+mn-cs"/>
              </a:rPr>
              <a:t>Actores</a:t>
            </a:r>
            <a:r>
              <a:rPr lang="pt-PT" sz="1200" b="1" i="0" kern="1200" dirty="0">
                <a:solidFill>
                  <a:schemeClr val="tx1"/>
                </a:solidFill>
                <a:effectLst/>
                <a:latin typeface="+mn-lt"/>
                <a:ea typeface="+mn-ea"/>
                <a:cs typeface="+mn-cs"/>
              </a:rPr>
              <a:t> do programa</a:t>
            </a:r>
            <a:endParaRPr lang="pt-PT" sz="1200" b="0" i="0" kern="1200" dirty="0">
              <a:solidFill>
                <a:schemeClr val="tx1"/>
              </a:solidFill>
              <a:effectLst/>
              <a:latin typeface="+mn-lt"/>
              <a:ea typeface="+mn-ea"/>
              <a:cs typeface="+mn-cs"/>
            </a:endParaRPr>
          </a:p>
          <a:p>
            <a:r>
              <a:rPr lang="pt-PT" sz="1200" b="0" i="0" kern="1200" dirty="0">
                <a:solidFill>
                  <a:schemeClr val="tx1"/>
                </a:solidFill>
                <a:effectLst/>
                <a:latin typeface="+mn-lt"/>
                <a:ea typeface="+mn-ea"/>
                <a:cs typeface="+mn-cs"/>
              </a:rPr>
              <a:t>Os agentes de Educação, e como parceiros </a:t>
            </a:r>
            <a:r>
              <a:rPr lang="pt-PT" sz="1200" b="0" i="0" kern="1200" dirty="0" err="1">
                <a:solidFill>
                  <a:schemeClr val="tx1"/>
                </a:solidFill>
                <a:effectLst/>
                <a:latin typeface="+mn-lt"/>
                <a:ea typeface="+mn-ea"/>
                <a:cs typeface="+mn-cs"/>
              </a:rPr>
              <a:t>activos</a:t>
            </a:r>
            <a:r>
              <a:rPr lang="pt-PT" sz="1200" b="0" i="0" kern="1200" dirty="0">
                <a:solidFill>
                  <a:schemeClr val="tx1"/>
                </a:solidFill>
                <a:effectLst/>
                <a:latin typeface="+mn-lt"/>
                <a:ea typeface="+mn-ea"/>
                <a:cs typeface="+mn-cs"/>
              </a:rPr>
              <a:t> desta mudança, os professores e alunos; </a:t>
            </a:r>
          </a:p>
          <a:p>
            <a:r>
              <a:rPr lang="pt-PT" sz="1200" b="0" i="0" kern="1200" dirty="0">
                <a:solidFill>
                  <a:schemeClr val="tx1"/>
                </a:solidFill>
                <a:effectLst/>
                <a:latin typeface="+mn-lt"/>
                <a:ea typeface="+mn-ea"/>
                <a:cs typeface="+mn-cs"/>
              </a:rPr>
              <a:t>O Estado Cabo-verdiano, e as diversas entidades públicas responsáveis pelas políticas públicas da educação e do fomento das TIC no país;</a:t>
            </a:r>
          </a:p>
          <a:p>
            <a:r>
              <a:rPr lang="pt-PT" sz="1200" b="0" i="0" kern="1200" dirty="0">
                <a:solidFill>
                  <a:schemeClr val="tx1"/>
                </a:solidFill>
                <a:effectLst/>
                <a:latin typeface="+mn-lt"/>
                <a:ea typeface="+mn-ea"/>
                <a:cs typeface="+mn-cs"/>
              </a:rPr>
              <a:t>Parceiros tecnológicos, como a Intel e a Microsoft;</a:t>
            </a:r>
          </a:p>
          <a:p>
            <a:r>
              <a:rPr lang="pt-PT" sz="1200" b="0" i="0" kern="1200" dirty="0">
                <a:solidFill>
                  <a:schemeClr val="tx1"/>
                </a:solidFill>
                <a:effectLst/>
                <a:latin typeface="+mn-lt"/>
                <a:ea typeface="+mn-ea"/>
                <a:cs typeface="+mn-cs"/>
              </a:rPr>
              <a:t>Os fornecedores de soluções, como entidades que operacionalizam o novo modelo tecnológico;</a:t>
            </a:r>
          </a:p>
          <a:p>
            <a:r>
              <a:rPr lang="pt-PT" sz="1200" b="0" i="0" kern="1200" dirty="0">
                <a:solidFill>
                  <a:schemeClr val="tx1"/>
                </a:solidFill>
                <a:effectLst/>
                <a:latin typeface="+mn-lt"/>
                <a:ea typeface="+mn-ea"/>
                <a:cs typeface="+mn-cs"/>
              </a:rPr>
              <a:t>A Sociedade Civil, que </a:t>
            </a:r>
            <a:r>
              <a:rPr lang="pt-PT" sz="1200" b="0" i="0" kern="1200" dirty="0" err="1">
                <a:solidFill>
                  <a:schemeClr val="tx1"/>
                </a:solidFill>
                <a:effectLst/>
                <a:latin typeface="+mn-lt"/>
                <a:ea typeface="+mn-ea"/>
                <a:cs typeface="+mn-cs"/>
              </a:rPr>
              <a:t>actue</a:t>
            </a:r>
            <a:r>
              <a:rPr lang="pt-PT" sz="1200" b="0" i="0" kern="1200" dirty="0">
                <a:solidFill>
                  <a:schemeClr val="tx1"/>
                </a:solidFill>
                <a:effectLst/>
                <a:latin typeface="+mn-lt"/>
                <a:ea typeface="+mn-ea"/>
                <a:cs typeface="+mn-cs"/>
              </a:rPr>
              <a:t> como facilitador e </a:t>
            </a:r>
            <a:r>
              <a:rPr lang="pt-PT" sz="1200" b="0" i="0" kern="1200" dirty="0" err="1">
                <a:solidFill>
                  <a:schemeClr val="tx1"/>
                </a:solidFill>
                <a:effectLst/>
                <a:latin typeface="+mn-lt"/>
                <a:ea typeface="+mn-ea"/>
                <a:cs typeface="+mn-cs"/>
              </a:rPr>
              <a:t>agilizador</a:t>
            </a:r>
            <a:r>
              <a:rPr lang="pt-PT" sz="1200" b="0" i="0" kern="1200" dirty="0">
                <a:solidFill>
                  <a:schemeClr val="tx1"/>
                </a:solidFill>
                <a:effectLst/>
                <a:latin typeface="+mn-lt"/>
                <a:ea typeface="+mn-ea"/>
                <a:cs typeface="+mn-cs"/>
              </a:rPr>
              <a:t> da mudança;</a:t>
            </a:r>
          </a:p>
          <a:p>
            <a:r>
              <a:rPr lang="pt-PT" sz="1200" b="0" i="0" kern="1200" dirty="0">
                <a:solidFill>
                  <a:schemeClr val="tx1"/>
                </a:solidFill>
                <a:effectLst/>
                <a:latin typeface="+mn-lt"/>
                <a:ea typeface="+mn-ea"/>
                <a:cs typeface="+mn-cs"/>
              </a:rPr>
              <a:t>Fornecedores de Soluções;</a:t>
            </a:r>
          </a:p>
          <a:p>
            <a:r>
              <a:rPr lang="pt-PT" sz="1200" b="0" i="0" kern="1200" dirty="0">
                <a:solidFill>
                  <a:schemeClr val="tx1"/>
                </a:solidFill>
                <a:effectLst/>
                <a:latin typeface="+mn-lt"/>
                <a:ea typeface="+mn-ea"/>
                <a:cs typeface="+mn-cs"/>
              </a:rPr>
              <a:t>O Tecido Empresarial Local, endogeneizando grande parte dos ganhos que podem advir desta solução.</a:t>
            </a:r>
          </a:p>
          <a:p>
            <a:pPr marL="0" marR="0" lvl="0" indent="0" algn="l" defTabSz="914400" rtl="0" eaLnBrk="1" fontAlgn="base" latinLnBrk="0" hangingPunct="1">
              <a:lnSpc>
                <a:spcPct val="100000"/>
              </a:lnSpc>
              <a:spcBef>
                <a:spcPts val="0"/>
              </a:spcBef>
              <a:spcAft>
                <a:spcPts val="0"/>
              </a:spcAft>
              <a:buClrTx/>
              <a:buSzTx/>
              <a:buFontTx/>
              <a:buNone/>
              <a:tabLst/>
              <a:defRPr/>
            </a:pPr>
            <a:r>
              <a:rPr lang="pt-PT" sz="1200" b="0" i="0" kern="1200" dirty="0">
                <a:solidFill>
                  <a:schemeClr val="tx1"/>
                </a:solidFill>
                <a:effectLst/>
                <a:latin typeface="+mn-lt"/>
                <a:ea typeface="+mn-ea"/>
                <a:cs typeface="+mn-cs"/>
              </a:rPr>
              <a:t>O Sistema Integrado de Gestão Escolar (SIGE) introduzido no sistema de ensino, em 2010, como experiência piloto na escola secundária Abílio Duarte, na cidade da Praia, e Jorge Barbosa, em São Vicente, já está implementado, </a:t>
            </a:r>
            <a:r>
              <a:rPr lang="pt-PT" sz="1200" b="0" i="0" kern="1200" dirty="0" err="1">
                <a:solidFill>
                  <a:schemeClr val="tx1"/>
                </a:solidFill>
                <a:effectLst/>
                <a:latin typeface="+mn-lt"/>
                <a:ea typeface="+mn-ea"/>
                <a:cs typeface="+mn-cs"/>
              </a:rPr>
              <a:t>actualmente</a:t>
            </a:r>
            <a:r>
              <a:rPr lang="pt-PT" sz="1200" b="0" i="0" kern="1200" dirty="0">
                <a:solidFill>
                  <a:schemeClr val="tx1"/>
                </a:solidFill>
                <a:effectLst/>
                <a:latin typeface="+mn-lt"/>
                <a:ea typeface="+mn-ea"/>
                <a:cs typeface="+mn-cs"/>
              </a:rPr>
              <a:t>, em mais 13 escolas secundárias do país, perfazendo um total de 15 escolas contempladas com este mecanismo de gestão integrado.</a:t>
            </a:r>
          </a:p>
          <a:p>
            <a:r>
              <a:rPr lang="pt-PT" sz="1200" kern="1200" dirty="0">
                <a:solidFill>
                  <a:schemeClr val="tx1"/>
                </a:solidFill>
                <a:effectLst/>
                <a:latin typeface="+mn-lt"/>
                <a:ea typeface="+mn-ea"/>
                <a:cs typeface="+mn-cs"/>
              </a:rPr>
              <a:t>Núcleo de Implementação do Programa </a:t>
            </a:r>
            <a:r>
              <a:rPr lang="pt-PT" sz="1200" kern="1200" dirty="0" err="1">
                <a:solidFill>
                  <a:schemeClr val="tx1"/>
                </a:solidFill>
                <a:effectLst/>
                <a:latin typeface="+mn-lt"/>
                <a:ea typeface="+mn-ea"/>
                <a:cs typeface="+mn-cs"/>
              </a:rPr>
              <a:t>Mundu</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Novu</a:t>
            </a:r>
            <a:r>
              <a:rPr lang="pt-PT" sz="1200" kern="1200" dirty="0">
                <a:solidFill>
                  <a:schemeClr val="tx1"/>
                </a:solidFill>
                <a:effectLst/>
                <a:latin typeface="+mn-lt"/>
                <a:ea typeface="+mn-ea"/>
                <a:cs typeface="+mn-cs"/>
              </a:rPr>
              <a:t>, na dependência do Primeiro-Ministro</a:t>
            </a:r>
          </a:p>
          <a:p>
            <a:r>
              <a:rPr lang="pt-PT" sz="1200" kern="1200" dirty="0">
                <a:solidFill>
                  <a:schemeClr val="tx1"/>
                </a:solidFill>
                <a:effectLst/>
                <a:latin typeface="+mn-lt"/>
                <a:ea typeface="+mn-ea"/>
                <a:cs typeface="+mn-cs"/>
              </a:rPr>
              <a:t>O Programa pretende estimular e apoiar o empreendedorismo e o envolvimento das empresas locais como premissas chave para o desenvolvimento e crescimento económico do país. Este aposta no reforço decisivo das redes de conectividade e no aumento de acessibilidade de todo o sistema de ensino, contribuindo para a redução da infoexclusão.</a:t>
            </a:r>
          </a:p>
          <a:p>
            <a:r>
              <a:rPr lang="pt-PT" sz="1200" kern="1200" dirty="0">
                <a:solidFill>
                  <a:schemeClr val="tx1"/>
                </a:solidFill>
                <a:effectLst/>
                <a:latin typeface="+mn-lt"/>
                <a:ea typeface="+mn-ea"/>
                <a:cs typeface="+mn-cs"/>
              </a:rPr>
              <a:t> </a:t>
            </a:r>
          </a:p>
          <a:p>
            <a:r>
              <a:rPr lang="pt-PT" sz="1200" kern="1200" dirty="0">
                <a:solidFill>
                  <a:schemeClr val="tx1"/>
                </a:solidFill>
                <a:effectLst/>
                <a:latin typeface="+mn-lt"/>
                <a:ea typeface="+mn-ea"/>
                <a:cs typeface="+mn-cs"/>
              </a:rPr>
              <a:t> </a:t>
            </a:r>
          </a:p>
          <a:p>
            <a:r>
              <a:rPr lang="pt-PT" sz="1200" kern="1200" dirty="0">
                <a:solidFill>
                  <a:schemeClr val="tx1"/>
                </a:solidFill>
                <a:effectLst/>
                <a:latin typeface="+mn-lt"/>
                <a:ea typeface="+mn-ea"/>
                <a:cs typeface="+mn-cs"/>
              </a:rPr>
              <a:t>O Programa </a:t>
            </a:r>
            <a:r>
              <a:rPr lang="pt-PT" sz="1200" kern="1200" dirty="0" err="1">
                <a:solidFill>
                  <a:schemeClr val="tx1"/>
                </a:solidFill>
                <a:effectLst/>
                <a:latin typeface="+mn-lt"/>
                <a:ea typeface="+mn-ea"/>
                <a:cs typeface="+mn-cs"/>
              </a:rPr>
              <a:t>Mundu</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Novu</a:t>
            </a:r>
            <a:r>
              <a:rPr lang="pt-PT" sz="1200" kern="1200" dirty="0">
                <a:solidFill>
                  <a:schemeClr val="tx1"/>
                </a:solidFill>
                <a:effectLst/>
                <a:latin typeface="+mn-lt"/>
                <a:ea typeface="+mn-ea"/>
                <a:cs typeface="+mn-cs"/>
              </a:rPr>
              <a:t> foi concebido como medida de política nuclear no incentivo ao desenvolvimento da sociedade cabo-verdiana de informação e conhecimento, na </a:t>
            </a:r>
            <a:r>
              <a:rPr lang="pt-PT" sz="1200" kern="1200" dirty="0" err="1">
                <a:solidFill>
                  <a:schemeClr val="tx1"/>
                </a:solidFill>
                <a:effectLst/>
                <a:latin typeface="+mn-lt"/>
                <a:ea typeface="+mn-ea"/>
                <a:cs typeface="+mn-cs"/>
              </a:rPr>
              <a:t>perspectiva</a:t>
            </a:r>
            <a:r>
              <a:rPr lang="pt-PT" sz="1200" kern="1200" dirty="0">
                <a:solidFill>
                  <a:schemeClr val="tx1"/>
                </a:solidFill>
                <a:effectLst/>
                <a:latin typeface="+mn-lt"/>
                <a:ea typeface="+mn-ea"/>
                <a:cs typeface="+mn-cs"/>
              </a:rPr>
              <a:t> de melhorar a competitividade do país. </a:t>
            </a:r>
          </a:p>
          <a:p>
            <a:r>
              <a:rPr lang="pt-PT" sz="1200" kern="1200" dirty="0">
                <a:solidFill>
                  <a:schemeClr val="tx1"/>
                </a:solidFill>
                <a:effectLst/>
                <a:latin typeface="+mn-lt"/>
                <a:ea typeface="+mn-ea"/>
                <a:cs typeface="+mn-cs"/>
              </a:rPr>
              <a:t>Tem incidência direta no sistema educativo e indireta no desenvolvimento económico e na harmonização social.</a:t>
            </a:r>
          </a:p>
          <a:p>
            <a:r>
              <a:rPr lang="pt-PT" sz="1200" kern="1200" dirty="0">
                <a:solidFill>
                  <a:schemeClr val="tx1"/>
                </a:solidFill>
                <a:effectLst/>
                <a:latin typeface="+mn-lt"/>
                <a:ea typeface="+mn-ea"/>
                <a:cs typeface="+mn-cs"/>
              </a:rPr>
              <a:t>O Programa tem potenciais impactos na criação de competências, no fomento da competitividade, no modelo de desenvolvimento económico, na redução de assimetrias sociais e na infoexclusão. </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PT" b="1" dirty="0"/>
          </a:p>
          <a:p>
            <a:endParaRPr lang="pt-PT" b="1" dirty="0"/>
          </a:p>
        </p:txBody>
      </p:sp>
      <p:sp>
        <p:nvSpPr>
          <p:cNvPr id="4" name="Slide Number Placeholder 3"/>
          <p:cNvSpPr>
            <a:spLocks noGrp="1"/>
          </p:cNvSpPr>
          <p:nvPr>
            <p:ph type="sldNum" sz="quarter" idx="10"/>
          </p:nvPr>
        </p:nvSpPr>
        <p:spPr/>
        <p:txBody>
          <a:bodyPr/>
          <a:lstStyle/>
          <a:p>
            <a:fld id="{091724E4-499A-4AC1-B70E-A5AF4022D7AB}" type="slidenum">
              <a:rPr lang="pt-PT" smtClean="0"/>
              <a:t>27</a:t>
            </a:fld>
            <a:endParaRPr lang="pt-PT"/>
          </a:p>
        </p:txBody>
      </p:sp>
    </p:spTree>
    <p:extLst>
      <p:ext uri="{BB962C8B-B14F-4D97-AF65-F5344CB8AC3E}">
        <p14:creationId xmlns:p14="http://schemas.microsoft.com/office/powerpoint/2010/main" val="93883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1724E4-499A-4AC1-B70E-A5AF4022D7AB}" type="slidenum">
              <a:rPr lang="pt-PT" smtClean="0"/>
              <a:t>28</a:t>
            </a:fld>
            <a:endParaRPr lang="pt-PT"/>
          </a:p>
        </p:txBody>
      </p:sp>
    </p:spTree>
    <p:extLst>
      <p:ext uri="{BB962C8B-B14F-4D97-AF65-F5344CB8AC3E}">
        <p14:creationId xmlns:p14="http://schemas.microsoft.com/office/powerpoint/2010/main" val="4002207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29</a:t>
            </a:fld>
            <a:endParaRPr lang="pt-PT"/>
          </a:p>
        </p:txBody>
      </p:sp>
    </p:spTree>
    <p:extLst>
      <p:ext uri="{BB962C8B-B14F-4D97-AF65-F5344CB8AC3E}">
        <p14:creationId xmlns:p14="http://schemas.microsoft.com/office/powerpoint/2010/main" val="135568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3</a:t>
            </a:fld>
            <a:endParaRPr lang="pt-PT"/>
          </a:p>
        </p:txBody>
      </p:sp>
    </p:spTree>
    <p:extLst>
      <p:ext uri="{BB962C8B-B14F-4D97-AF65-F5344CB8AC3E}">
        <p14:creationId xmlns:p14="http://schemas.microsoft.com/office/powerpoint/2010/main" val="612516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30</a:t>
            </a:fld>
            <a:endParaRPr lang="pt-PT"/>
          </a:p>
        </p:txBody>
      </p:sp>
    </p:spTree>
    <p:extLst>
      <p:ext uri="{BB962C8B-B14F-4D97-AF65-F5344CB8AC3E}">
        <p14:creationId xmlns:p14="http://schemas.microsoft.com/office/powerpoint/2010/main" val="2143362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31</a:t>
            </a:fld>
            <a:endParaRPr lang="pt-PT"/>
          </a:p>
        </p:txBody>
      </p:sp>
    </p:spTree>
    <p:extLst>
      <p:ext uri="{BB962C8B-B14F-4D97-AF65-F5344CB8AC3E}">
        <p14:creationId xmlns:p14="http://schemas.microsoft.com/office/powerpoint/2010/main" val="1605984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32</a:t>
            </a:fld>
            <a:endParaRPr lang="pt-PT"/>
          </a:p>
        </p:txBody>
      </p:sp>
    </p:spTree>
    <p:extLst>
      <p:ext uri="{BB962C8B-B14F-4D97-AF65-F5344CB8AC3E}">
        <p14:creationId xmlns:p14="http://schemas.microsoft.com/office/powerpoint/2010/main" val="1816026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1724E4-499A-4AC1-B70E-A5AF4022D7AB}" type="slidenum">
              <a:rPr lang="pt-PT" smtClean="0"/>
              <a:t>33</a:t>
            </a:fld>
            <a:endParaRPr lang="pt-PT"/>
          </a:p>
        </p:txBody>
      </p:sp>
    </p:spTree>
    <p:extLst>
      <p:ext uri="{BB962C8B-B14F-4D97-AF65-F5344CB8AC3E}">
        <p14:creationId xmlns:p14="http://schemas.microsoft.com/office/powerpoint/2010/main" val="3879562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1724E4-499A-4AC1-B70E-A5AF4022D7AB}" type="slidenum">
              <a:rPr lang="pt-PT" smtClean="0"/>
              <a:t>34</a:t>
            </a:fld>
            <a:endParaRPr lang="pt-PT"/>
          </a:p>
        </p:txBody>
      </p:sp>
    </p:spTree>
    <p:extLst>
      <p:ext uri="{BB962C8B-B14F-4D97-AF65-F5344CB8AC3E}">
        <p14:creationId xmlns:p14="http://schemas.microsoft.com/office/powerpoint/2010/main" val="6789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Princípio – disponibilização de serviços de telecomunicações a preços acessíveis a todas as pessoas, independentemente do local onde se encontram.</a:t>
            </a:r>
          </a:p>
          <a:p>
            <a:endParaRPr lang="pt-PT" dirty="0"/>
          </a:p>
          <a:p>
            <a:r>
              <a:rPr lang="pt-PT" dirty="0"/>
              <a:t>O conceito de Serviço Universal tem uma faceta:</a:t>
            </a:r>
          </a:p>
          <a:p>
            <a:pPr marL="171450" indent="-171450">
              <a:buFont typeface="Arial" panose="020B0604020202020204" pitchFamily="34" charset="0"/>
              <a:buChar char="•"/>
            </a:pPr>
            <a:r>
              <a:rPr lang="pt-PT" dirty="0"/>
              <a:t>De universalidade – pelo facto de o serviço cobrir todo o território nacional;</a:t>
            </a:r>
          </a:p>
          <a:p>
            <a:pPr marL="171450" indent="-171450">
              <a:buFont typeface="Arial" panose="020B0604020202020204" pitchFamily="34" charset="0"/>
              <a:buChar char="•"/>
            </a:pPr>
            <a:r>
              <a:rPr lang="pt-PT" dirty="0"/>
              <a:t>De qualidade – pois serve um standard de qualidade mínima;</a:t>
            </a:r>
          </a:p>
          <a:p>
            <a:pPr marL="171450" indent="-171450">
              <a:buFont typeface="Arial" panose="020B0604020202020204" pitchFamily="34" charset="0"/>
              <a:buChar char="•"/>
            </a:pPr>
            <a:r>
              <a:rPr lang="pt-PT" dirty="0"/>
              <a:t>De acessibilidade – na medida em que comportará um preço acessível e equivalente para todo o território.</a:t>
            </a:r>
          </a:p>
          <a:p>
            <a:pPr marL="171450" indent="-171450">
              <a:buFont typeface="Arial" panose="020B0604020202020204" pitchFamily="34" charset="0"/>
              <a:buChar char="•"/>
            </a:pPr>
            <a:endParaRPr lang="pt-PT"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200" kern="1200" dirty="0">
                <a:solidFill>
                  <a:schemeClr val="tx1"/>
                </a:solidFill>
                <a:latin typeface="+mn-lt"/>
                <a:ea typeface="+mn-ea"/>
                <a:cs typeface="+mn-cs"/>
              </a:rPr>
              <a:t>A importância dos serviços universais tem sido desde sempre reconhecida por se considerar que a conexão a uma rede de telecomunicações é necessária para permitir a participação plena em sociedade, favorecendo o exercício de direitos sociais, políticos e económicos e o acesso a atividades culturais que enriquecem a qualidade de vida de cada pessoa.</a:t>
            </a:r>
          </a:p>
          <a:p>
            <a:pPr marL="171450" indent="-171450">
              <a:buFont typeface="Arial" panose="020B0604020202020204" pitchFamily="34" charset="0"/>
              <a:buChar char="•"/>
            </a:pPr>
            <a:endParaRPr lang="pt-PT" dirty="0"/>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4</a:t>
            </a:fld>
            <a:endParaRPr lang="pt-PT"/>
          </a:p>
        </p:txBody>
      </p:sp>
    </p:spTree>
    <p:extLst>
      <p:ext uri="{BB962C8B-B14F-4D97-AF65-F5344CB8AC3E}">
        <p14:creationId xmlns:p14="http://schemas.microsoft.com/office/powerpoint/2010/main" val="169743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A evolução de um mercado dominado pelo Estado para um mercado liberalizado levou também a que o Estado mudasse as suas vestes, deixando de ser um Estado Prestador para passar a assumir a posição de um Estado de Garantia. E aqui surge uma importante diferença entre o serviço público de telecomunicações e o serviço universal. Enquanto o primeiro implica que o Estado seja responsável por assegurar, por si ou por seu intermédio, determinadas prestações públicas/serviços, no segundo caso apenas existe a responsabilidade de assegurar que o próprio mercado disponibiliza essas prestações, com determinadas condições.</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Portanto, em termos históricos, podemos distinguir duas fases relevantes. Numa </a:t>
            </a:r>
            <a:r>
              <a:rPr lang="pt-PT" sz="1200" i="1" kern="1200" dirty="0">
                <a:solidFill>
                  <a:schemeClr val="tx1"/>
                </a:solidFill>
                <a:effectLst/>
                <a:latin typeface="+mn-lt"/>
                <a:ea typeface="+mn-ea"/>
                <a:cs typeface="+mn-cs"/>
              </a:rPr>
              <a:t>primeira fase</a:t>
            </a:r>
            <a:r>
              <a:rPr lang="pt-PT" sz="1200" kern="1200" dirty="0">
                <a:solidFill>
                  <a:schemeClr val="tx1"/>
                </a:solidFill>
                <a:effectLst/>
                <a:latin typeface="+mn-lt"/>
                <a:ea typeface="+mn-ea"/>
                <a:cs typeface="+mn-cs"/>
              </a:rPr>
              <a:t>, em que os serviços de telecomunicações eram disponibilizados numa lógica de serviço público, o serviço universal estava, de certa forma, imbuído, nessa prestação, decorrendo de meras obrigações do operador monopolista/incumbente. Numa </a:t>
            </a:r>
            <a:r>
              <a:rPr lang="pt-PT" sz="1200" i="1" kern="1200" dirty="0">
                <a:solidFill>
                  <a:schemeClr val="tx1"/>
                </a:solidFill>
                <a:effectLst/>
                <a:latin typeface="+mn-lt"/>
                <a:ea typeface="+mn-ea"/>
                <a:cs typeface="+mn-cs"/>
              </a:rPr>
              <a:t>segunda fase</a:t>
            </a:r>
            <a:r>
              <a:rPr lang="pt-PT" sz="1200" kern="1200" dirty="0">
                <a:solidFill>
                  <a:schemeClr val="tx1"/>
                </a:solidFill>
                <a:effectLst/>
                <a:latin typeface="+mn-lt"/>
                <a:ea typeface="+mn-ea"/>
                <a:cs typeface="+mn-cs"/>
              </a:rPr>
              <a:t>, em que o mercado é liberalizado e os seus operadores privatizados, o serviço universal ganha autonomia e destaque, como forma de o Estado continuar a garantir, já não por si, mas com a sua garantia, que determinadas prestações públicas de importância social continuariam a ser disponibilizadas.</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Naturalmente, esta evolução não se verificou da mesma forma em todos os países. Em especial nos países africanos em que o serviço de telefone fixo foi e é historicamente inexpressivo, a ideia de universalização dificilmente estaria imbuída nas obrigações dos operadores incumbentes, atendendo à dimensão dos custos de investimento exigidos para cobrir todo o território. Mesmo nos países em que esta ideia estava presente no quadro legal vigente, algumas dificuldades conjunturais (como situações de guerra civil, o baixo poder de compra e a inexistência de concorrência), limitaram uma maior disseminação dos serviços de telecomunicações, que permaneceram historicamente restritos aos grandes centros urbanos.</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Nestes países, foi, em especial, com o surgimento do serviço telefónico móvel e com o maior desenvolvimento económico das últimas décadas que a ideia de universalização dos serviços de telecomunicações ganhou importância.</a:t>
            </a:r>
          </a:p>
          <a:p>
            <a:endParaRPr lang="en-GB" dirty="0"/>
          </a:p>
        </p:txBody>
      </p:sp>
      <p:sp>
        <p:nvSpPr>
          <p:cNvPr id="4" name="Slide Number Placeholder 3"/>
          <p:cNvSpPr>
            <a:spLocks noGrp="1"/>
          </p:cNvSpPr>
          <p:nvPr>
            <p:ph type="sldNum" sz="quarter" idx="10"/>
          </p:nvPr>
        </p:nvSpPr>
        <p:spPr/>
        <p:txBody>
          <a:bodyPr/>
          <a:lstStyle/>
          <a:p>
            <a:fld id="{091724E4-499A-4AC1-B70E-A5AF4022D7AB}" type="slidenum">
              <a:rPr lang="pt-PT" smtClean="0"/>
              <a:t>5</a:t>
            </a:fld>
            <a:endParaRPr lang="pt-PT"/>
          </a:p>
        </p:txBody>
      </p:sp>
    </p:spTree>
    <p:extLst>
      <p:ext uri="{BB962C8B-B14F-4D97-AF65-F5344CB8AC3E}">
        <p14:creationId xmlns:p14="http://schemas.microsoft.com/office/powerpoint/2010/main" val="14467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1724E4-499A-4AC1-B70E-A5AF4022D7AB}" type="slidenum">
              <a:rPr lang="pt-PT" smtClean="0"/>
              <a:t>6</a:t>
            </a:fld>
            <a:endParaRPr lang="pt-PT"/>
          </a:p>
        </p:txBody>
      </p:sp>
    </p:spTree>
    <p:extLst>
      <p:ext uri="{BB962C8B-B14F-4D97-AF65-F5344CB8AC3E}">
        <p14:creationId xmlns:p14="http://schemas.microsoft.com/office/powerpoint/2010/main" val="281236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7</a:t>
            </a:fld>
            <a:endParaRPr lang="pt-PT"/>
          </a:p>
        </p:txBody>
      </p:sp>
    </p:spTree>
    <p:extLst>
      <p:ext uri="{BB962C8B-B14F-4D97-AF65-F5344CB8AC3E}">
        <p14:creationId xmlns:p14="http://schemas.microsoft.com/office/powerpoint/2010/main" val="158650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Acesso Universal e Serviço Universal – comum estar associado à existência de obrigações de universalização;</a:t>
            </a:r>
          </a:p>
          <a:p>
            <a:r>
              <a:rPr lang="pt-PT" dirty="0"/>
              <a:t>Projetos e iniciativas TIC – funcionam mais numa lógica de planos ou políticas de desenvolvimento.</a:t>
            </a:r>
          </a:p>
          <a:p>
            <a:endParaRPr lang="pt-PT" dirty="0"/>
          </a:p>
          <a:p>
            <a:r>
              <a:rPr lang="pt-PT" sz="1200" kern="1200" dirty="0">
                <a:solidFill>
                  <a:schemeClr val="tx1"/>
                </a:solidFill>
                <a:effectLst/>
                <a:latin typeface="+mn-lt"/>
                <a:ea typeface="+mn-ea"/>
                <a:cs typeface="+mn-cs"/>
              </a:rPr>
              <a:t>A literatura existente e as tendências internacionais apontam de forma clara a necessidade de repensar o serviço universal, alinhando-o aos desafios do século XXI, tornando os seus objetivos mais ambiciosos, encapsulando as várias dinâmicas do setor das telecomunicações e dos serviços TIC, e assegurando, assim, maior convergência entre serviços, redes e conteúdos. Para os membros da CPLP e em Macau, China, o estudo desenvolvido permite apontar alguns subsídios nesta área, que podem ser facilmente extrapoláveis para outras regiões.</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Desde logo, aponta-se o caminho para a emergência de um novo paradigma de universalização e de inclusão digital do século XXI assente em duas realidades próximas, mas conceptualmente distintas: (i) o serviço universal de telecomunicações e (</a:t>
            </a:r>
            <a:r>
              <a:rPr lang="pt-PT" sz="1200" kern="1200" dirty="0" err="1">
                <a:solidFill>
                  <a:schemeClr val="tx1"/>
                </a:solidFill>
                <a:effectLst/>
                <a:latin typeface="+mn-lt"/>
                <a:ea typeface="+mn-ea"/>
                <a:cs typeface="+mn-cs"/>
              </a:rPr>
              <a:t>ii</a:t>
            </a:r>
            <a:r>
              <a:rPr lang="pt-PT" sz="1200" kern="1200" dirty="0">
                <a:solidFill>
                  <a:schemeClr val="tx1"/>
                </a:solidFill>
                <a:effectLst/>
                <a:latin typeface="+mn-lt"/>
                <a:ea typeface="+mn-ea"/>
                <a:cs typeface="+mn-cs"/>
              </a:rPr>
              <a:t>) as medidas e iniciativas TIC. </a:t>
            </a:r>
            <a:r>
              <a:rPr lang="pt-PT" sz="1200" b="1" kern="1200" dirty="0">
                <a:solidFill>
                  <a:schemeClr val="tx1"/>
                </a:solidFill>
                <a:effectLst/>
                <a:latin typeface="+mn-lt"/>
                <a:ea typeface="+mn-ea"/>
                <a:cs typeface="+mn-cs"/>
              </a:rPr>
              <a:t>Este novo paradigma aceita e reconhece que existem determinadas ações, fora do conceito mais tradicional do serviço universal, que prosseguem os mesmos objetivos e visam atingir os mesmos resultados. Ao invés de continuar a trata de forma separada estas realidades, a meta a atingir passa por criar um regime jurídico harmonizado para as várias medidas de universalização e de inclusão digital.</a:t>
            </a:r>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8</a:t>
            </a:fld>
            <a:endParaRPr lang="pt-PT"/>
          </a:p>
        </p:txBody>
      </p:sp>
    </p:spTree>
    <p:extLst>
      <p:ext uri="{BB962C8B-B14F-4D97-AF65-F5344CB8AC3E}">
        <p14:creationId xmlns:p14="http://schemas.microsoft.com/office/powerpoint/2010/main" val="18236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Não obstante as disparidades, os três conceitos possuem um denominador comum – apostar na </a:t>
            </a:r>
            <a:r>
              <a:rPr lang="pt-PT" i="1" dirty="0"/>
              <a:t>universalização </a:t>
            </a:r>
            <a:r>
              <a:rPr lang="pt-PT" i="0" dirty="0"/>
              <a:t>das telecomunicações.</a:t>
            </a:r>
          </a:p>
          <a:p>
            <a:endParaRPr lang="pt-PT" i="0" dirty="0"/>
          </a:p>
          <a:p>
            <a:r>
              <a:rPr lang="pt-PT" sz="1200" kern="1200" dirty="0">
                <a:solidFill>
                  <a:schemeClr val="tx1"/>
                </a:solidFill>
                <a:effectLst/>
                <a:latin typeface="+mn-lt"/>
                <a:ea typeface="+mn-ea"/>
                <a:cs typeface="+mn-cs"/>
              </a:rPr>
              <a:t>Estas realidades podem ter enquadramentos legais diferentes e funcionar de forma autónoma ou agregada e por vezes sucede que entram mesmo em sobreposição. </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Esta conclusão decorre também do facto de, atualmente, muitos dos fundos de serviço universal ou de universalização subsidiarem projetos e iniciativas, de serviços, plataformas e/ou infraestruturas, que vão para além do tradicional conjunto mínimo de serviços disponibilizado ao abrigo do serviço universal, entrando já no campo das aplicações e serviços TIC.</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Em todo o caso, é comum estar associado ao conceito de acesso e de serviço universal a existência de obrigações de universalização, enquanto os projetos e iniciativas TIC funcionam mais numa lógica de planos ou políticas de desenvolvimento, mas a realidade pode demonstrar situações diferentes.</a:t>
            </a:r>
          </a:p>
          <a:p>
            <a:endParaRPr lang="pt-PT" dirty="0"/>
          </a:p>
        </p:txBody>
      </p:sp>
      <p:sp>
        <p:nvSpPr>
          <p:cNvPr id="4" name="Slide Number Placeholder 3"/>
          <p:cNvSpPr>
            <a:spLocks noGrp="1"/>
          </p:cNvSpPr>
          <p:nvPr>
            <p:ph type="sldNum" sz="quarter" idx="10"/>
          </p:nvPr>
        </p:nvSpPr>
        <p:spPr/>
        <p:txBody>
          <a:bodyPr/>
          <a:lstStyle/>
          <a:p>
            <a:fld id="{091724E4-499A-4AC1-B70E-A5AF4022D7AB}" type="slidenum">
              <a:rPr lang="pt-PT" smtClean="0"/>
              <a:t>9</a:t>
            </a:fld>
            <a:endParaRPr lang="pt-PT"/>
          </a:p>
        </p:txBody>
      </p:sp>
    </p:spTree>
    <p:extLst>
      <p:ext uri="{BB962C8B-B14F-4D97-AF65-F5344CB8AC3E}">
        <p14:creationId xmlns:p14="http://schemas.microsoft.com/office/powerpoint/2010/main" val="2797235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59532" y="3847396"/>
            <a:ext cx="8424936" cy="936104"/>
          </a:xfrm>
          <a:prstGeom prst="rect">
            <a:avLst/>
          </a:prstGeom>
        </p:spPr>
        <p:txBody>
          <a:bodyPr anchor="ctr">
            <a:noAutofit/>
          </a:bodyPr>
          <a:lstStyle>
            <a:lvl1pPr algn="l">
              <a:defRPr sz="2800" b="1">
                <a:latin typeface="+mj-lt"/>
              </a:defRPr>
            </a:lvl1pPr>
          </a:lstStyle>
          <a:p>
            <a:r>
              <a:rPr lang="en-US" dirty="0" err="1"/>
              <a:t>Título</a:t>
            </a:r>
            <a:r>
              <a:rPr lang="en-US" dirty="0"/>
              <a:t> da </a:t>
            </a:r>
            <a:r>
              <a:rPr lang="en-US" dirty="0" err="1"/>
              <a:t>Apresentação</a:t>
            </a:r>
            <a:endParaRPr lang="pt-PT" dirty="0"/>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728" b="18728"/>
          <a:stretch/>
        </p:blipFill>
        <p:spPr bwMode="auto">
          <a:xfrm>
            <a:off x="972000" y="360000"/>
            <a:ext cx="7200000" cy="318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532" y="3317068"/>
            <a:ext cx="1620000" cy="20031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359532" y="3847396"/>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9532" y="4783500"/>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8100392" y="4787295"/>
            <a:ext cx="782586" cy="230832"/>
          </a:xfrm>
          <a:prstGeom prst="rect">
            <a:avLst/>
          </a:prstGeom>
        </p:spPr>
        <p:txBody>
          <a:bodyPr anchor="ctr">
            <a:noAutofit/>
          </a:bodyPr>
          <a:lstStyle/>
          <a:p>
            <a:pPr lvl="0" indent="0" algn="r">
              <a:spcBef>
                <a:spcPct val="20000"/>
              </a:spcBef>
              <a:buFont typeface="Arial" panose="020B0604020202020204" pitchFamily="34" charset="0"/>
              <a:buNone/>
            </a:pPr>
            <a:r>
              <a:rPr lang="en-US" sz="900" b="1" dirty="0">
                <a:solidFill>
                  <a:srgbClr val="00B388"/>
                </a:solidFill>
              </a:rPr>
              <a:t>www.vda.pt</a:t>
            </a:r>
          </a:p>
        </p:txBody>
      </p:sp>
    </p:spTree>
    <p:extLst>
      <p:ext uri="{BB962C8B-B14F-4D97-AF65-F5344CB8AC3E}">
        <p14:creationId xmlns:p14="http://schemas.microsoft.com/office/powerpoint/2010/main" val="20228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Section Header">
    <p:bg>
      <p:bgPr>
        <a:solidFill>
          <a:srgbClr val="494949"/>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68" y="92864"/>
            <a:ext cx="1260000" cy="155799"/>
          </a:xfrm>
          <a:prstGeom prst="rect">
            <a:avLst/>
          </a:prstGeom>
        </p:spPr>
      </p:pic>
    </p:spTree>
    <p:extLst>
      <p:ext uri="{BB962C8B-B14F-4D97-AF65-F5344CB8AC3E}">
        <p14:creationId xmlns:p14="http://schemas.microsoft.com/office/powerpoint/2010/main" val="426325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359532" y="341528"/>
            <a:ext cx="8424936" cy="646046"/>
          </a:xfrm>
          <a:prstGeom prst="rect">
            <a:avLst/>
          </a:prstGeom>
        </p:spPr>
        <p:txBody>
          <a:bodyPr anchor="ctr" anchorCtr="0">
            <a:normAutofit/>
          </a:bodyPr>
          <a:lstStyle>
            <a:lvl1pPr algn="l">
              <a:defRPr sz="2600" b="1" cap="all" baseline="0">
                <a:latin typeface="+mj-lt"/>
              </a:defRPr>
            </a:lvl1pPr>
          </a:lstStyle>
          <a:p>
            <a:r>
              <a:rPr lang="pt-PT" noProof="0" dirty="0"/>
              <a:t>Índice</a:t>
            </a:r>
          </a:p>
        </p:txBody>
      </p:sp>
      <p:cxnSp>
        <p:nvCxnSpPr>
          <p:cNvPr id="22" name="Straight Connector 21"/>
          <p:cNvCxnSpPr/>
          <p:nvPr userDrawn="1"/>
        </p:nvCxnSpPr>
        <p:spPr>
          <a:xfrm>
            <a:off x="359532" y="1001544"/>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59532" y="341528"/>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59532" y="4876006"/>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
        <p:nvSpPr>
          <p:cNvPr id="25" name="Text Placeholder 48"/>
          <p:cNvSpPr>
            <a:spLocks noGrp="1"/>
          </p:cNvSpPr>
          <p:nvPr>
            <p:ph type="body" sz="quarter" idx="22" hasCustomPrompt="1"/>
          </p:nvPr>
        </p:nvSpPr>
        <p:spPr>
          <a:xfrm>
            <a:off x="359532" y="1275606"/>
            <a:ext cx="532800" cy="720000"/>
          </a:xfrm>
          <a:prstGeom prst="rect">
            <a:avLst/>
          </a:prstGeom>
        </p:spPr>
        <p:txBody>
          <a:bodyPr anchor="ctr">
            <a:noAutofit/>
          </a:bodyPr>
          <a:lstStyle>
            <a:lvl1pPr marL="0" indent="0" algn="ctr">
              <a:buNone/>
              <a:defRPr sz="2400" b="1"/>
            </a:lvl1pPr>
            <a:lvl2pPr>
              <a:defRPr sz="2400"/>
            </a:lvl2pPr>
            <a:lvl3pPr>
              <a:defRPr sz="2400"/>
            </a:lvl3pPr>
            <a:lvl4pPr>
              <a:defRPr sz="2400"/>
            </a:lvl4pPr>
            <a:lvl5pPr>
              <a:defRPr sz="2400"/>
            </a:lvl5pPr>
          </a:lstStyle>
          <a:p>
            <a:pPr lvl="0"/>
            <a:r>
              <a:rPr lang="en-US" dirty="0"/>
              <a:t>1</a:t>
            </a:r>
            <a:endParaRPr lang="pt-PT" dirty="0"/>
          </a:p>
        </p:txBody>
      </p:sp>
      <p:sp>
        <p:nvSpPr>
          <p:cNvPr id="26" name="Text Placeholder 48"/>
          <p:cNvSpPr>
            <a:spLocks noGrp="1"/>
          </p:cNvSpPr>
          <p:nvPr>
            <p:ph type="body" sz="quarter" idx="23" hasCustomPrompt="1"/>
          </p:nvPr>
        </p:nvSpPr>
        <p:spPr>
          <a:xfrm>
            <a:off x="3312000" y="1275606"/>
            <a:ext cx="532800" cy="720000"/>
          </a:xfrm>
          <a:prstGeom prst="rect">
            <a:avLst/>
          </a:prstGeom>
        </p:spPr>
        <p:txBody>
          <a:bodyPr anchor="ctr">
            <a:noAutofit/>
          </a:bodyPr>
          <a:lstStyle>
            <a:lvl1pPr marL="0" indent="0" algn="ctr">
              <a:buNone/>
              <a:defRPr sz="2400" b="1"/>
            </a:lvl1pPr>
            <a:lvl2pPr>
              <a:defRPr sz="2400"/>
            </a:lvl2pPr>
            <a:lvl3pPr>
              <a:defRPr sz="2400"/>
            </a:lvl3pPr>
            <a:lvl4pPr>
              <a:defRPr sz="2400"/>
            </a:lvl4pPr>
            <a:lvl5pPr>
              <a:defRPr sz="2400"/>
            </a:lvl5pPr>
          </a:lstStyle>
          <a:p>
            <a:pPr lvl="0"/>
            <a:r>
              <a:rPr lang="en-US" dirty="0"/>
              <a:t>2</a:t>
            </a:r>
            <a:endParaRPr lang="pt-PT" dirty="0"/>
          </a:p>
        </p:txBody>
      </p:sp>
      <p:sp>
        <p:nvSpPr>
          <p:cNvPr id="27" name="Text Placeholder 48"/>
          <p:cNvSpPr>
            <a:spLocks noGrp="1"/>
          </p:cNvSpPr>
          <p:nvPr>
            <p:ph type="body" sz="quarter" idx="24" hasCustomPrompt="1"/>
          </p:nvPr>
        </p:nvSpPr>
        <p:spPr>
          <a:xfrm>
            <a:off x="6272616" y="1275606"/>
            <a:ext cx="532800" cy="720000"/>
          </a:xfrm>
          <a:prstGeom prst="rect">
            <a:avLst/>
          </a:prstGeom>
        </p:spPr>
        <p:txBody>
          <a:bodyPr anchor="ctr">
            <a:noAutofit/>
          </a:bodyPr>
          <a:lstStyle>
            <a:lvl1pPr marL="0" indent="0" algn="ctr">
              <a:buNone/>
              <a:defRPr sz="2400" b="1"/>
            </a:lvl1pPr>
            <a:lvl2pPr>
              <a:defRPr sz="2400"/>
            </a:lvl2pPr>
            <a:lvl3pPr>
              <a:defRPr sz="2400"/>
            </a:lvl3pPr>
            <a:lvl4pPr>
              <a:defRPr sz="2400"/>
            </a:lvl4pPr>
            <a:lvl5pPr>
              <a:defRPr sz="2400"/>
            </a:lvl5pPr>
          </a:lstStyle>
          <a:p>
            <a:pPr lvl="0"/>
            <a:r>
              <a:rPr lang="en-US" dirty="0"/>
              <a:t>3</a:t>
            </a:r>
            <a:endParaRPr lang="pt-PT" dirty="0"/>
          </a:p>
        </p:txBody>
      </p:sp>
      <p:sp>
        <p:nvSpPr>
          <p:cNvPr id="28" name="Text Placeholder 48"/>
          <p:cNvSpPr>
            <a:spLocks noGrp="1"/>
          </p:cNvSpPr>
          <p:nvPr>
            <p:ph type="body" sz="quarter" idx="25" hasCustomPrompt="1"/>
          </p:nvPr>
        </p:nvSpPr>
        <p:spPr>
          <a:xfrm>
            <a:off x="359532" y="2357592"/>
            <a:ext cx="532800" cy="720000"/>
          </a:xfrm>
          <a:prstGeom prst="rect">
            <a:avLst/>
          </a:prstGeom>
        </p:spPr>
        <p:txBody>
          <a:bodyPr anchor="ctr">
            <a:noAutofit/>
          </a:bodyPr>
          <a:lstStyle>
            <a:lvl1pPr marL="0" indent="0" algn="ctr">
              <a:buNone/>
              <a:defRPr sz="2400" b="1"/>
            </a:lvl1pPr>
            <a:lvl2pPr>
              <a:defRPr sz="2400"/>
            </a:lvl2pPr>
            <a:lvl3pPr>
              <a:defRPr sz="2400"/>
            </a:lvl3pPr>
            <a:lvl4pPr>
              <a:defRPr sz="2400"/>
            </a:lvl4pPr>
            <a:lvl5pPr>
              <a:defRPr sz="2400"/>
            </a:lvl5pPr>
          </a:lstStyle>
          <a:p>
            <a:pPr lvl="0"/>
            <a:r>
              <a:rPr lang="en-US" dirty="0"/>
              <a:t>4</a:t>
            </a:r>
            <a:endParaRPr lang="pt-PT" dirty="0"/>
          </a:p>
        </p:txBody>
      </p:sp>
      <p:sp>
        <p:nvSpPr>
          <p:cNvPr id="29" name="Text Placeholder 48"/>
          <p:cNvSpPr>
            <a:spLocks noGrp="1"/>
          </p:cNvSpPr>
          <p:nvPr>
            <p:ph type="body" sz="quarter" idx="26" hasCustomPrompt="1"/>
          </p:nvPr>
        </p:nvSpPr>
        <p:spPr>
          <a:xfrm>
            <a:off x="3312000" y="2357592"/>
            <a:ext cx="532800" cy="720000"/>
          </a:xfrm>
          <a:prstGeom prst="rect">
            <a:avLst/>
          </a:prstGeom>
        </p:spPr>
        <p:txBody>
          <a:bodyPr anchor="ctr">
            <a:noAutofit/>
          </a:bodyPr>
          <a:lstStyle>
            <a:lvl1pPr marL="0" indent="0" algn="ctr">
              <a:buNone/>
              <a:defRPr sz="2400" b="1"/>
            </a:lvl1pPr>
            <a:lvl2pPr>
              <a:defRPr sz="2400"/>
            </a:lvl2pPr>
            <a:lvl3pPr>
              <a:defRPr sz="2400"/>
            </a:lvl3pPr>
            <a:lvl4pPr>
              <a:defRPr sz="2400"/>
            </a:lvl4pPr>
            <a:lvl5pPr>
              <a:defRPr sz="2400"/>
            </a:lvl5pPr>
          </a:lstStyle>
          <a:p>
            <a:pPr lvl="0"/>
            <a:r>
              <a:rPr lang="en-US" dirty="0"/>
              <a:t>5</a:t>
            </a:r>
            <a:endParaRPr lang="pt-PT" dirty="0"/>
          </a:p>
        </p:txBody>
      </p:sp>
      <p:sp>
        <p:nvSpPr>
          <p:cNvPr id="30" name="Text Placeholder 48"/>
          <p:cNvSpPr>
            <a:spLocks noGrp="1"/>
          </p:cNvSpPr>
          <p:nvPr>
            <p:ph type="body" sz="quarter" idx="27" hasCustomPrompt="1"/>
          </p:nvPr>
        </p:nvSpPr>
        <p:spPr>
          <a:xfrm>
            <a:off x="6272616" y="2357592"/>
            <a:ext cx="532800" cy="720000"/>
          </a:xfrm>
          <a:prstGeom prst="rect">
            <a:avLst/>
          </a:prstGeom>
        </p:spPr>
        <p:txBody>
          <a:bodyPr anchor="ctr">
            <a:noAutofit/>
          </a:bodyPr>
          <a:lstStyle>
            <a:lvl1pPr marL="0" indent="0" algn="ctr">
              <a:buNone/>
              <a:defRPr sz="2400" b="1"/>
            </a:lvl1pPr>
            <a:lvl2pPr>
              <a:defRPr sz="2400"/>
            </a:lvl2pPr>
            <a:lvl3pPr>
              <a:defRPr sz="2400"/>
            </a:lvl3pPr>
            <a:lvl4pPr>
              <a:defRPr sz="2400"/>
            </a:lvl4pPr>
            <a:lvl5pPr>
              <a:defRPr sz="2400"/>
            </a:lvl5pPr>
          </a:lstStyle>
          <a:p>
            <a:pPr lvl="0"/>
            <a:r>
              <a:rPr lang="en-US" dirty="0"/>
              <a:t>6</a:t>
            </a:r>
            <a:endParaRPr lang="pt-PT" dirty="0"/>
          </a:p>
        </p:txBody>
      </p:sp>
      <p:sp>
        <p:nvSpPr>
          <p:cNvPr id="31" name="Text Placeholder 48"/>
          <p:cNvSpPr>
            <a:spLocks noGrp="1"/>
          </p:cNvSpPr>
          <p:nvPr>
            <p:ph type="body" sz="quarter" idx="28" hasCustomPrompt="1"/>
          </p:nvPr>
        </p:nvSpPr>
        <p:spPr>
          <a:xfrm>
            <a:off x="899532" y="1275606"/>
            <a:ext cx="1980000" cy="720000"/>
          </a:xfrm>
          <a:prstGeom prst="rect">
            <a:avLst/>
          </a:prstGeom>
        </p:spPr>
        <p:txBody>
          <a:bodyPr anchor="ctr">
            <a:noAutofit/>
          </a:bodyPr>
          <a:lstStyle>
            <a:lvl1pPr marL="0" indent="0" algn="just">
              <a:buNone/>
              <a:defRPr sz="900" b="0"/>
            </a:lvl1pPr>
            <a:lvl2pPr>
              <a:defRPr sz="2400"/>
            </a:lvl2pPr>
            <a:lvl3pPr>
              <a:defRPr sz="2400"/>
            </a:lvl3pPr>
            <a:lvl4pPr>
              <a:defRPr sz="2400"/>
            </a:lvl4pPr>
            <a:lvl5pPr>
              <a:defRPr sz="2400"/>
            </a:lvl5pPr>
          </a:lstStyle>
          <a:p>
            <a:pPr lvl="0"/>
            <a:r>
              <a:rPr lang="en-US" dirty="0"/>
              <a:t>Lorem ipsum dolor sit amet, consectetur adipiscing elit, sed do eiusmod tempor incididunt ut labore et dolore magna aliqua</a:t>
            </a:r>
          </a:p>
        </p:txBody>
      </p:sp>
      <p:sp>
        <p:nvSpPr>
          <p:cNvPr id="32" name="Text Placeholder 48"/>
          <p:cNvSpPr>
            <a:spLocks noGrp="1"/>
          </p:cNvSpPr>
          <p:nvPr>
            <p:ph type="body" sz="quarter" idx="34" hasCustomPrompt="1"/>
          </p:nvPr>
        </p:nvSpPr>
        <p:spPr>
          <a:xfrm>
            <a:off x="899532" y="2357592"/>
            <a:ext cx="1980000" cy="720000"/>
          </a:xfrm>
          <a:prstGeom prst="rect">
            <a:avLst/>
          </a:prstGeom>
        </p:spPr>
        <p:txBody>
          <a:bodyPr anchor="ctr">
            <a:noAutofit/>
          </a:bodyPr>
          <a:lstStyle>
            <a:lvl1pPr marL="0" indent="0" algn="just">
              <a:buNone/>
              <a:defRPr sz="900" b="0"/>
            </a:lvl1pPr>
            <a:lvl2pPr>
              <a:defRPr sz="2400"/>
            </a:lvl2pPr>
            <a:lvl3pPr>
              <a:defRPr sz="2400"/>
            </a:lvl3pPr>
            <a:lvl4pPr>
              <a:defRPr sz="2400"/>
            </a:lvl4pPr>
            <a:lvl5pPr>
              <a:defRPr sz="2400"/>
            </a:lvl5pPr>
          </a:lstStyle>
          <a:p>
            <a:pPr lvl="0"/>
            <a:r>
              <a:rPr lang="en-US" dirty="0"/>
              <a:t>Lorem ipsum dolor sit amet, consectetur adipiscing elit, sed do eiusmod tempor incididunt ut labore et dolore magna aliqua</a:t>
            </a:r>
          </a:p>
        </p:txBody>
      </p:sp>
      <p:sp>
        <p:nvSpPr>
          <p:cNvPr id="33" name="Text Placeholder 48"/>
          <p:cNvSpPr>
            <a:spLocks noGrp="1"/>
          </p:cNvSpPr>
          <p:nvPr>
            <p:ph type="body" sz="quarter" idx="35" hasCustomPrompt="1"/>
          </p:nvPr>
        </p:nvSpPr>
        <p:spPr>
          <a:xfrm>
            <a:off x="3852000" y="1275606"/>
            <a:ext cx="1980000" cy="720000"/>
          </a:xfrm>
          <a:prstGeom prst="rect">
            <a:avLst/>
          </a:prstGeom>
        </p:spPr>
        <p:txBody>
          <a:bodyPr anchor="ctr">
            <a:noAutofit/>
          </a:bodyPr>
          <a:lstStyle>
            <a:lvl1pPr marL="0" indent="0" algn="just">
              <a:buNone/>
              <a:defRPr sz="900" b="0"/>
            </a:lvl1pPr>
            <a:lvl2pPr>
              <a:defRPr sz="2400"/>
            </a:lvl2pPr>
            <a:lvl3pPr>
              <a:defRPr sz="2400"/>
            </a:lvl3pPr>
            <a:lvl4pPr>
              <a:defRPr sz="2400"/>
            </a:lvl4pPr>
            <a:lvl5pPr>
              <a:defRPr sz="2400"/>
            </a:lvl5pPr>
          </a:lstStyle>
          <a:p>
            <a:pPr lvl="0"/>
            <a:r>
              <a:rPr lang="en-US" dirty="0"/>
              <a:t>Lorem ipsum dolor sit amet, consectetur adipiscing elit, sed do eiusmod tempor incididunt ut labore et dolore magna aliqua</a:t>
            </a:r>
          </a:p>
        </p:txBody>
      </p:sp>
      <p:sp>
        <p:nvSpPr>
          <p:cNvPr id="34" name="Text Placeholder 48"/>
          <p:cNvSpPr>
            <a:spLocks noGrp="1"/>
          </p:cNvSpPr>
          <p:nvPr>
            <p:ph type="body" sz="quarter" idx="36" hasCustomPrompt="1"/>
          </p:nvPr>
        </p:nvSpPr>
        <p:spPr>
          <a:xfrm>
            <a:off x="6804468" y="1275606"/>
            <a:ext cx="1980000" cy="720000"/>
          </a:xfrm>
          <a:prstGeom prst="rect">
            <a:avLst/>
          </a:prstGeom>
        </p:spPr>
        <p:txBody>
          <a:bodyPr anchor="ctr">
            <a:noAutofit/>
          </a:bodyPr>
          <a:lstStyle>
            <a:lvl1pPr marL="0" indent="0" algn="just">
              <a:buNone/>
              <a:defRPr sz="900" b="0"/>
            </a:lvl1pPr>
            <a:lvl2pPr>
              <a:defRPr sz="2400"/>
            </a:lvl2pPr>
            <a:lvl3pPr>
              <a:defRPr sz="2400"/>
            </a:lvl3pPr>
            <a:lvl4pPr>
              <a:defRPr sz="2400"/>
            </a:lvl4pPr>
            <a:lvl5pPr>
              <a:defRPr sz="2400"/>
            </a:lvl5pPr>
          </a:lstStyle>
          <a:p>
            <a:pPr lvl="0"/>
            <a:r>
              <a:rPr lang="en-US" dirty="0"/>
              <a:t>Lorem ipsum dolor sit amet, consectetur adipiscing elit, sed do eiusmod tempor incididunt ut labore et dolore magna aliqua</a:t>
            </a:r>
          </a:p>
        </p:txBody>
      </p:sp>
      <p:sp>
        <p:nvSpPr>
          <p:cNvPr id="35" name="Text Placeholder 48"/>
          <p:cNvSpPr>
            <a:spLocks noGrp="1"/>
          </p:cNvSpPr>
          <p:nvPr>
            <p:ph type="body" sz="quarter" idx="37" hasCustomPrompt="1"/>
          </p:nvPr>
        </p:nvSpPr>
        <p:spPr>
          <a:xfrm>
            <a:off x="3852000" y="2357592"/>
            <a:ext cx="1980000" cy="720000"/>
          </a:xfrm>
          <a:prstGeom prst="rect">
            <a:avLst/>
          </a:prstGeom>
        </p:spPr>
        <p:txBody>
          <a:bodyPr anchor="ctr">
            <a:noAutofit/>
          </a:bodyPr>
          <a:lstStyle>
            <a:lvl1pPr marL="0" indent="0" algn="just">
              <a:buNone/>
              <a:defRPr sz="900" b="0"/>
            </a:lvl1pPr>
            <a:lvl2pPr>
              <a:defRPr sz="2400"/>
            </a:lvl2pPr>
            <a:lvl3pPr>
              <a:defRPr sz="2400"/>
            </a:lvl3pPr>
            <a:lvl4pPr>
              <a:defRPr sz="2400"/>
            </a:lvl4pPr>
            <a:lvl5pPr>
              <a:defRPr sz="2400"/>
            </a:lvl5pPr>
          </a:lstStyle>
          <a:p>
            <a:pPr lvl="0"/>
            <a:r>
              <a:rPr lang="en-US" dirty="0"/>
              <a:t>Lorem ipsum dolor sit amet, consectetur adipiscing elit, sed do eiusmod tempor incididunt ut labore et dolore magna aliqua</a:t>
            </a:r>
          </a:p>
        </p:txBody>
      </p:sp>
      <p:sp>
        <p:nvSpPr>
          <p:cNvPr id="36" name="Text Placeholder 48"/>
          <p:cNvSpPr>
            <a:spLocks noGrp="1"/>
          </p:cNvSpPr>
          <p:nvPr>
            <p:ph type="body" sz="quarter" idx="38" hasCustomPrompt="1"/>
          </p:nvPr>
        </p:nvSpPr>
        <p:spPr>
          <a:xfrm>
            <a:off x="6804468" y="2357592"/>
            <a:ext cx="1980000" cy="720000"/>
          </a:xfrm>
          <a:prstGeom prst="rect">
            <a:avLst/>
          </a:prstGeom>
        </p:spPr>
        <p:txBody>
          <a:bodyPr anchor="ctr">
            <a:noAutofit/>
          </a:bodyPr>
          <a:lstStyle>
            <a:lvl1pPr marL="0" indent="0" algn="just">
              <a:buNone/>
              <a:defRPr sz="900" b="0"/>
            </a:lvl1pPr>
            <a:lvl2pPr>
              <a:defRPr sz="2400"/>
            </a:lvl2pPr>
            <a:lvl3pPr>
              <a:defRPr sz="2400"/>
            </a:lvl3pPr>
            <a:lvl4pPr>
              <a:defRPr sz="2400"/>
            </a:lvl4pPr>
            <a:lvl5pPr>
              <a:defRPr sz="2400"/>
            </a:lvl5pPr>
          </a:lstStyle>
          <a:p>
            <a:pPr lvl="0"/>
            <a:r>
              <a:rPr lang="en-US" dirty="0"/>
              <a:t>Lorem ipsum dolor sit amet, consectetur adipiscing elit, sed do eiusmod tempor incididunt ut labore et dolore magna aliqua</a:t>
            </a:r>
          </a:p>
        </p:txBody>
      </p:sp>
      <p:sp>
        <p:nvSpPr>
          <p:cNvPr id="37" name="Slide Number Placeholder 5"/>
          <p:cNvSpPr>
            <a:spLocks noGrp="1"/>
          </p:cNvSpPr>
          <p:nvPr>
            <p:ph type="sldNum" sz="quarter" idx="12"/>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pic>
        <p:nvPicPr>
          <p:cNvPr id="3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468" y="92865"/>
            <a:ext cx="1260000" cy="15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5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59532" y="341528"/>
            <a:ext cx="8424936" cy="646046"/>
          </a:xfrm>
          <a:prstGeom prst="rect">
            <a:avLst/>
          </a:prstGeom>
        </p:spPr>
        <p:txBody>
          <a:bodyPr anchor="ctr" anchorCtr="0">
            <a:normAutofit/>
          </a:bodyPr>
          <a:lstStyle>
            <a:lvl1pPr algn="l">
              <a:defRPr sz="2600" b="1" cap="all" baseline="0">
                <a:solidFill>
                  <a:srgbClr val="00B388"/>
                </a:solidFill>
                <a:latin typeface="+mj-lt"/>
              </a:defRPr>
            </a:lvl1pPr>
          </a:lstStyle>
          <a:p>
            <a:r>
              <a:rPr lang="pt-PT" noProof="0" dirty="0"/>
              <a:t>Separador branco (opcional)</a:t>
            </a:r>
          </a:p>
        </p:txBody>
      </p:sp>
      <p:cxnSp>
        <p:nvCxnSpPr>
          <p:cNvPr id="10" name="Straight Connector 9"/>
          <p:cNvCxnSpPr/>
          <p:nvPr userDrawn="1"/>
        </p:nvCxnSpPr>
        <p:spPr>
          <a:xfrm>
            <a:off x="359532" y="341528"/>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sp>
        <p:nvSpPr>
          <p:cNvPr id="20" name="Text Placeholder 10"/>
          <p:cNvSpPr>
            <a:spLocks noGrp="1"/>
          </p:cNvSpPr>
          <p:nvPr>
            <p:ph type="body" sz="quarter" idx="17" hasCustomPrompt="1"/>
          </p:nvPr>
        </p:nvSpPr>
        <p:spPr>
          <a:xfrm>
            <a:off x="359532" y="1059582"/>
            <a:ext cx="8425693" cy="3744416"/>
          </a:xfrm>
          <a:prstGeom prst="rect">
            <a:avLst/>
          </a:prstGeom>
        </p:spPr>
        <p:txBody>
          <a:bodyPr>
            <a:normAutofit/>
          </a:bodyPr>
          <a:lstStyle>
            <a:lvl1pPr marL="0" indent="0" algn="just">
              <a:buNone/>
              <a:defRPr b="0" baseline="0">
                <a:solidFill>
                  <a:schemeClr val="tx1"/>
                </a:solidFill>
              </a:defRPr>
            </a:lvl1pPr>
          </a:lstStyle>
          <a:p>
            <a:pPr lvl="0"/>
            <a:r>
              <a:rPr lang="en-US" dirty="0" err="1"/>
              <a:t>Utilizar</a:t>
            </a:r>
            <a:r>
              <a:rPr lang="en-US" dirty="0"/>
              <a:t> </a:t>
            </a:r>
            <a:r>
              <a:rPr lang="en-US" dirty="0" err="1"/>
              <a:t>esta</a:t>
            </a:r>
            <a:r>
              <a:rPr lang="en-US" dirty="0"/>
              <a:t> </a:t>
            </a:r>
            <a:r>
              <a:rPr lang="en-US" dirty="0" err="1"/>
              <a:t>caixa</a:t>
            </a:r>
            <a:r>
              <a:rPr lang="en-US" dirty="0"/>
              <a:t> de </a:t>
            </a:r>
            <a:r>
              <a:rPr lang="en-US" dirty="0" err="1"/>
              <a:t>texto</a:t>
            </a:r>
            <a:r>
              <a:rPr lang="en-US" dirty="0"/>
              <a:t> </a:t>
            </a:r>
            <a:r>
              <a:rPr lang="en-US" dirty="0" err="1"/>
              <a:t>caso</a:t>
            </a:r>
            <a:r>
              <a:rPr lang="en-US" dirty="0"/>
              <a:t> </a:t>
            </a:r>
            <a:r>
              <a:rPr lang="en-US" dirty="0" err="1"/>
              <a:t>seja</a:t>
            </a:r>
            <a:r>
              <a:rPr lang="en-US" dirty="0"/>
              <a:t> </a:t>
            </a:r>
            <a:r>
              <a:rPr lang="en-US" dirty="0" err="1"/>
              <a:t>aplicável</a:t>
            </a:r>
            <a:endParaRPr lang="pt-PT" dirty="0"/>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468" y="92865"/>
            <a:ext cx="1260000" cy="15579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359532" y="4876006"/>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59532" y="1001544"/>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6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E6E7E8"/>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59532" y="341528"/>
            <a:ext cx="8424936" cy="646046"/>
          </a:xfrm>
          <a:prstGeom prst="rect">
            <a:avLst/>
          </a:prstGeom>
        </p:spPr>
        <p:txBody>
          <a:bodyPr anchor="ctr" anchorCtr="0">
            <a:normAutofit/>
          </a:bodyPr>
          <a:lstStyle>
            <a:lvl1pPr algn="l">
              <a:defRPr sz="2600" b="1" cap="all" baseline="0">
                <a:solidFill>
                  <a:srgbClr val="00B388"/>
                </a:solidFill>
                <a:latin typeface="+mj-lt"/>
              </a:defRPr>
            </a:lvl1pPr>
          </a:lstStyle>
          <a:p>
            <a:r>
              <a:rPr lang="pt-PT" noProof="0" dirty="0"/>
              <a:t>Separador branco (opcional)</a:t>
            </a:r>
          </a:p>
        </p:txBody>
      </p:sp>
      <p:cxnSp>
        <p:nvCxnSpPr>
          <p:cNvPr id="9" name="Straight Connector 8"/>
          <p:cNvCxnSpPr/>
          <p:nvPr userDrawn="1"/>
        </p:nvCxnSpPr>
        <p:spPr>
          <a:xfrm>
            <a:off x="359532" y="341528"/>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sp>
        <p:nvSpPr>
          <p:cNvPr id="11" name="Text Placeholder 10"/>
          <p:cNvSpPr>
            <a:spLocks noGrp="1"/>
          </p:cNvSpPr>
          <p:nvPr>
            <p:ph type="body" sz="quarter" idx="17" hasCustomPrompt="1"/>
          </p:nvPr>
        </p:nvSpPr>
        <p:spPr>
          <a:xfrm>
            <a:off x="359532" y="1059582"/>
            <a:ext cx="8425693" cy="3744416"/>
          </a:xfrm>
          <a:prstGeom prst="rect">
            <a:avLst/>
          </a:prstGeom>
        </p:spPr>
        <p:txBody>
          <a:bodyPr>
            <a:normAutofit/>
          </a:bodyPr>
          <a:lstStyle>
            <a:lvl1pPr marL="0" indent="0" algn="just">
              <a:buNone/>
              <a:defRPr b="0" baseline="0">
                <a:solidFill>
                  <a:schemeClr val="tx1"/>
                </a:solidFill>
              </a:defRPr>
            </a:lvl1pPr>
          </a:lstStyle>
          <a:p>
            <a:pPr lvl="0"/>
            <a:r>
              <a:rPr lang="en-US" dirty="0" err="1"/>
              <a:t>Utilizar</a:t>
            </a:r>
            <a:r>
              <a:rPr lang="en-US" dirty="0"/>
              <a:t> </a:t>
            </a:r>
            <a:r>
              <a:rPr lang="en-US" dirty="0" err="1"/>
              <a:t>esta</a:t>
            </a:r>
            <a:r>
              <a:rPr lang="en-US" dirty="0"/>
              <a:t> </a:t>
            </a:r>
            <a:r>
              <a:rPr lang="en-US" dirty="0" err="1"/>
              <a:t>caixa</a:t>
            </a:r>
            <a:r>
              <a:rPr lang="en-US" dirty="0"/>
              <a:t> de </a:t>
            </a:r>
            <a:r>
              <a:rPr lang="en-US" dirty="0" err="1"/>
              <a:t>texto</a:t>
            </a:r>
            <a:r>
              <a:rPr lang="en-US" dirty="0"/>
              <a:t> </a:t>
            </a:r>
            <a:r>
              <a:rPr lang="en-US" dirty="0" err="1"/>
              <a:t>caso</a:t>
            </a:r>
            <a:r>
              <a:rPr lang="en-US" dirty="0"/>
              <a:t> </a:t>
            </a:r>
            <a:r>
              <a:rPr lang="en-US" dirty="0" err="1"/>
              <a:t>seja</a:t>
            </a:r>
            <a:r>
              <a:rPr lang="en-US" dirty="0"/>
              <a:t> </a:t>
            </a:r>
            <a:r>
              <a:rPr lang="en-US" dirty="0" err="1"/>
              <a:t>aplicável</a:t>
            </a:r>
            <a:endParaRPr lang="pt-PT" dirty="0"/>
          </a:p>
        </p:txBody>
      </p:sp>
      <p:pic>
        <p:nvPicPr>
          <p:cNvPr id="1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468" y="92865"/>
            <a:ext cx="1260000" cy="15579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a:xfrm>
            <a:off x="359532" y="4876006"/>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59532" y="1001544"/>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4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494949"/>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59532" y="341528"/>
            <a:ext cx="8424936" cy="646046"/>
          </a:xfrm>
          <a:prstGeom prst="rect">
            <a:avLst/>
          </a:prstGeom>
        </p:spPr>
        <p:txBody>
          <a:bodyPr anchor="ctr" anchorCtr="0">
            <a:normAutofit/>
          </a:bodyPr>
          <a:lstStyle>
            <a:lvl1pPr algn="l">
              <a:defRPr sz="2600" b="1" cap="all" baseline="0">
                <a:solidFill>
                  <a:schemeClr val="bg1"/>
                </a:solidFill>
                <a:latin typeface="+mj-lt"/>
              </a:defRPr>
            </a:lvl1pPr>
          </a:lstStyle>
          <a:p>
            <a:r>
              <a:rPr lang="pt-PT" noProof="0" dirty="0"/>
              <a:t>Separador branco (opcional)</a:t>
            </a:r>
          </a:p>
        </p:txBody>
      </p:sp>
      <p:cxnSp>
        <p:nvCxnSpPr>
          <p:cNvPr id="10" name="Straight Connector 9"/>
          <p:cNvCxnSpPr/>
          <p:nvPr userDrawn="1"/>
        </p:nvCxnSpPr>
        <p:spPr>
          <a:xfrm>
            <a:off x="359532" y="341528"/>
            <a:ext cx="84249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sp>
        <p:nvSpPr>
          <p:cNvPr id="17" name="Text Placeholder 10"/>
          <p:cNvSpPr>
            <a:spLocks noGrp="1"/>
          </p:cNvSpPr>
          <p:nvPr>
            <p:ph type="body" sz="quarter" idx="17" hasCustomPrompt="1"/>
          </p:nvPr>
        </p:nvSpPr>
        <p:spPr>
          <a:xfrm>
            <a:off x="359532" y="1059582"/>
            <a:ext cx="8425693" cy="3744416"/>
          </a:xfrm>
          <a:prstGeom prst="rect">
            <a:avLst/>
          </a:prstGeom>
        </p:spPr>
        <p:txBody>
          <a:bodyPr>
            <a:normAutofit/>
          </a:bodyPr>
          <a:lstStyle>
            <a:lvl1pPr marL="0" indent="0" algn="just">
              <a:buNone/>
              <a:defRPr b="0" baseline="0">
                <a:solidFill>
                  <a:schemeClr val="bg1"/>
                </a:solidFill>
              </a:defRPr>
            </a:lvl1pPr>
          </a:lstStyle>
          <a:p>
            <a:pPr lvl="0"/>
            <a:r>
              <a:rPr lang="en-US" dirty="0" err="1"/>
              <a:t>Utilizar</a:t>
            </a:r>
            <a:r>
              <a:rPr lang="en-US" dirty="0"/>
              <a:t> </a:t>
            </a:r>
            <a:r>
              <a:rPr lang="en-US" dirty="0" err="1"/>
              <a:t>esta</a:t>
            </a:r>
            <a:r>
              <a:rPr lang="en-US" dirty="0"/>
              <a:t> </a:t>
            </a:r>
            <a:r>
              <a:rPr lang="en-US" dirty="0" err="1"/>
              <a:t>caixa</a:t>
            </a:r>
            <a:r>
              <a:rPr lang="en-US" dirty="0"/>
              <a:t> de </a:t>
            </a:r>
            <a:r>
              <a:rPr lang="en-US" dirty="0" err="1"/>
              <a:t>texto</a:t>
            </a:r>
            <a:r>
              <a:rPr lang="en-US" dirty="0"/>
              <a:t> </a:t>
            </a:r>
            <a:r>
              <a:rPr lang="en-US" dirty="0" err="1"/>
              <a:t>caso</a:t>
            </a:r>
            <a:r>
              <a:rPr lang="en-US" dirty="0"/>
              <a:t> </a:t>
            </a:r>
            <a:r>
              <a:rPr lang="en-US" dirty="0" err="1"/>
              <a:t>seja</a:t>
            </a:r>
            <a:r>
              <a:rPr lang="en-US" dirty="0"/>
              <a:t> </a:t>
            </a:r>
            <a:r>
              <a:rPr lang="en-US" dirty="0" err="1"/>
              <a:t>aplicável</a:t>
            </a:r>
            <a:endParaRPr lang="pt-PT" dirty="0"/>
          </a:p>
        </p:txBody>
      </p:sp>
      <p:cxnSp>
        <p:nvCxnSpPr>
          <p:cNvPr id="19" name="Straight Connector 18"/>
          <p:cNvCxnSpPr/>
          <p:nvPr userDrawn="1"/>
        </p:nvCxnSpPr>
        <p:spPr>
          <a:xfrm>
            <a:off x="359532" y="4876006"/>
            <a:ext cx="84249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59532" y="1001544"/>
            <a:ext cx="84249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68" y="92864"/>
            <a:ext cx="1260000" cy="155799"/>
          </a:xfrm>
          <a:prstGeom prst="rect">
            <a:avLst/>
          </a:prstGeom>
        </p:spPr>
      </p:pic>
    </p:spTree>
    <p:extLst>
      <p:ext uri="{BB962C8B-B14F-4D97-AF65-F5344CB8AC3E}">
        <p14:creationId xmlns:p14="http://schemas.microsoft.com/office/powerpoint/2010/main" val="110567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359532" y="341528"/>
            <a:ext cx="8424936" cy="646046"/>
          </a:xfrm>
          <a:prstGeom prst="rect">
            <a:avLst/>
          </a:prstGeom>
        </p:spPr>
        <p:txBody>
          <a:bodyPr anchor="ctr" anchorCtr="0">
            <a:normAutofit/>
          </a:bodyPr>
          <a:lstStyle>
            <a:lvl1pPr algn="l">
              <a:defRPr sz="2600" b="1" cap="all" baseline="0">
                <a:solidFill>
                  <a:schemeClr val="tx1"/>
                </a:solidFill>
                <a:latin typeface="+mj-lt"/>
              </a:defRPr>
            </a:lvl1pPr>
          </a:lstStyle>
          <a:p>
            <a:r>
              <a:rPr lang="pt-PT" noProof="0" dirty="0"/>
              <a:t>Título</a:t>
            </a:r>
          </a:p>
        </p:txBody>
      </p:sp>
      <p:cxnSp>
        <p:nvCxnSpPr>
          <p:cNvPr id="21" name="Straight Connector 20"/>
          <p:cNvCxnSpPr/>
          <p:nvPr userDrawn="1"/>
        </p:nvCxnSpPr>
        <p:spPr>
          <a:xfrm>
            <a:off x="359532" y="341528"/>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
        <p:nvSpPr>
          <p:cNvPr id="24" name="Picture Placeholder 4"/>
          <p:cNvSpPr>
            <a:spLocks noGrp="1"/>
          </p:cNvSpPr>
          <p:nvPr>
            <p:ph type="pic" sz="quarter" idx="15" hasCustomPrompt="1"/>
          </p:nvPr>
        </p:nvSpPr>
        <p:spPr>
          <a:xfrm>
            <a:off x="358775" y="1059582"/>
            <a:ext cx="3060000" cy="3744416"/>
          </a:xfrm>
          <a:prstGeom prst="rect">
            <a:avLst/>
          </a:prstGeom>
        </p:spPr>
        <p:txBody>
          <a:bodyPr/>
          <a:lstStyle>
            <a:lvl1pPr marL="0" indent="0">
              <a:buNone/>
              <a:defRPr baseline="0"/>
            </a:lvl1pPr>
          </a:lstStyle>
          <a:p>
            <a:r>
              <a:rPr lang="en-US" dirty="0" err="1"/>
              <a:t>Clicar</a:t>
            </a:r>
            <a:r>
              <a:rPr lang="en-US" dirty="0"/>
              <a:t> </a:t>
            </a:r>
            <a:r>
              <a:rPr lang="en-US" dirty="0" err="1"/>
              <a:t>para</a:t>
            </a:r>
            <a:r>
              <a:rPr lang="en-US" dirty="0"/>
              <a:t> </a:t>
            </a:r>
            <a:r>
              <a:rPr lang="en-US" dirty="0" err="1"/>
              <a:t>adicionar</a:t>
            </a:r>
            <a:r>
              <a:rPr lang="en-US" dirty="0"/>
              <a:t> </a:t>
            </a:r>
            <a:r>
              <a:rPr lang="en-US" dirty="0" err="1"/>
              <a:t>imagem</a:t>
            </a:r>
            <a:endParaRPr lang="pt-PT" dirty="0"/>
          </a:p>
        </p:txBody>
      </p:sp>
      <p:sp>
        <p:nvSpPr>
          <p:cNvPr id="25" name="Text Placeholder 10"/>
          <p:cNvSpPr>
            <a:spLocks noGrp="1"/>
          </p:cNvSpPr>
          <p:nvPr>
            <p:ph type="body" sz="quarter" idx="16" hasCustomPrompt="1"/>
          </p:nvPr>
        </p:nvSpPr>
        <p:spPr>
          <a:xfrm>
            <a:off x="3492500" y="1059582"/>
            <a:ext cx="5292725" cy="540000"/>
          </a:xfrm>
          <a:prstGeom prst="rect">
            <a:avLst/>
          </a:prstGeom>
        </p:spPr>
        <p:txBody>
          <a:bodyPr>
            <a:normAutofit/>
          </a:bodyPr>
          <a:lstStyle>
            <a:lvl1pPr marL="0" indent="0" algn="just">
              <a:buNone/>
              <a:defRPr b="1" baseline="0">
                <a:solidFill>
                  <a:srgbClr val="00B388"/>
                </a:solidFill>
              </a:defRPr>
            </a:lvl1pPr>
          </a:lstStyle>
          <a:p>
            <a:pPr lvl="0"/>
            <a:r>
              <a:rPr lang="en-US" dirty="0"/>
              <a:t>SUB TÍTULO</a:t>
            </a:r>
          </a:p>
        </p:txBody>
      </p:sp>
      <p:sp>
        <p:nvSpPr>
          <p:cNvPr id="26" name="Text Placeholder 10"/>
          <p:cNvSpPr>
            <a:spLocks noGrp="1"/>
          </p:cNvSpPr>
          <p:nvPr>
            <p:ph type="body" sz="quarter" idx="18" hasCustomPrompt="1"/>
          </p:nvPr>
        </p:nvSpPr>
        <p:spPr>
          <a:xfrm>
            <a:off x="3492500" y="1635646"/>
            <a:ext cx="5292725" cy="3168352"/>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solidFill>
                  <a:schemeClr val="tx1"/>
                </a:solidFill>
              </a:defRPr>
            </a:lvl1pPr>
          </a:lstStyle>
          <a:p>
            <a:pPr lvl="0"/>
            <a:r>
              <a:rPr lang="en-US" dirty="0"/>
              <a:t>TEXTO</a:t>
            </a:r>
          </a:p>
        </p:txBody>
      </p:sp>
      <p:sp>
        <p:nvSpPr>
          <p:cNvPr id="28" name="Slide Number Placeholder 5"/>
          <p:cNvSpPr>
            <a:spLocks noGrp="1"/>
          </p:cNvSpPr>
          <p:nvPr>
            <p:ph type="sldNum" sz="quarter" idx="12"/>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cxnSp>
        <p:nvCxnSpPr>
          <p:cNvPr id="29" name="Straight Connector 28"/>
          <p:cNvCxnSpPr/>
          <p:nvPr userDrawn="1"/>
        </p:nvCxnSpPr>
        <p:spPr>
          <a:xfrm>
            <a:off x="359532" y="1001544"/>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468" y="92865"/>
            <a:ext cx="1260000" cy="15579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userDrawn="1"/>
        </p:nvCxnSpPr>
        <p:spPr>
          <a:xfrm>
            <a:off x="359532" y="4876006"/>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62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cxnSp>
        <p:nvCxnSpPr>
          <p:cNvPr id="9" name="Straight Connector 8"/>
          <p:cNvCxnSpPr/>
          <p:nvPr userDrawn="1"/>
        </p:nvCxnSpPr>
        <p:spPr>
          <a:xfrm>
            <a:off x="359532" y="341528"/>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328" y="92865"/>
            <a:ext cx="1260000" cy="1557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0"/>
          <p:cNvSpPr>
            <a:spLocks noGrp="1"/>
          </p:cNvSpPr>
          <p:nvPr>
            <p:ph type="body" sz="quarter" idx="17" hasCustomPrompt="1"/>
          </p:nvPr>
        </p:nvSpPr>
        <p:spPr>
          <a:xfrm>
            <a:off x="359532" y="894569"/>
            <a:ext cx="8424936" cy="453969"/>
          </a:xfrm>
          <a:prstGeom prst="rect">
            <a:avLst/>
          </a:prstGeom>
        </p:spPr>
        <p:txBody>
          <a:bodyPr>
            <a:normAutofit/>
          </a:bodyPr>
          <a:lstStyle>
            <a:lvl1pPr marL="0" indent="0" algn="just">
              <a:buNone/>
              <a:defRPr b="1">
                <a:solidFill>
                  <a:schemeClr val="tx1"/>
                </a:solidFill>
              </a:defRPr>
            </a:lvl1pPr>
          </a:lstStyle>
          <a:p>
            <a:pPr lvl="0"/>
            <a:r>
              <a:rPr lang="en-US" dirty="0"/>
              <a:t>SUB TÍTULO</a:t>
            </a:r>
          </a:p>
        </p:txBody>
      </p:sp>
      <p:sp>
        <p:nvSpPr>
          <p:cNvPr id="18" name="Text Placeholder 10"/>
          <p:cNvSpPr>
            <a:spLocks noGrp="1"/>
          </p:cNvSpPr>
          <p:nvPr>
            <p:ph type="body" sz="quarter" idx="18" hasCustomPrompt="1"/>
          </p:nvPr>
        </p:nvSpPr>
        <p:spPr>
          <a:xfrm>
            <a:off x="359532" y="1420084"/>
            <a:ext cx="8424000" cy="3384376"/>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solidFill>
                  <a:schemeClr val="tx1"/>
                </a:solidFill>
              </a:defRPr>
            </a:lvl1pPr>
          </a:lstStyle>
          <a:p>
            <a:pPr lvl="0"/>
            <a:r>
              <a:rPr lang="en-US" dirty="0"/>
              <a:t>TEXTO</a:t>
            </a:r>
          </a:p>
        </p:txBody>
      </p:sp>
      <p:sp>
        <p:nvSpPr>
          <p:cNvPr id="19" name="Text Placeholder 10"/>
          <p:cNvSpPr>
            <a:spLocks noGrp="1"/>
          </p:cNvSpPr>
          <p:nvPr>
            <p:ph type="body" sz="quarter" idx="16" hasCustomPrompt="1"/>
          </p:nvPr>
        </p:nvSpPr>
        <p:spPr>
          <a:xfrm>
            <a:off x="359532" y="413074"/>
            <a:ext cx="8424936" cy="409949"/>
          </a:xfrm>
          <a:prstGeom prst="rect">
            <a:avLst/>
          </a:prstGeom>
        </p:spPr>
        <p:txBody>
          <a:bodyPr>
            <a:normAutofit/>
          </a:bodyPr>
          <a:lstStyle>
            <a:lvl1pPr marL="0" indent="0" algn="just">
              <a:buNone/>
              <a:defRPr b="1" baseline="0">
                <a:solidFill>
                  <a:srgbClr val="00B388"/>
                </a:solidFill>
              </a:defRPr>
            </a:lvl1pPr>
          </a:lstStyle>
          <a:p>
            <a:pPr lvl="0"/>
            <a:r>
              <a:rPr lang="en-US" dirty="0"/>
              <a:t>TÍTULO</a:t>
            </a:r>
            <a:endParaRPr lang="pt-PT" dirty="0"/>
          </a:p>
        </p:txBody>
      </p:sp>
      <p:cxnSp>
        <p:nvCxnSpPr>
          <p:cNvPr id="10" name="Straight Connector 9"/>
          <p:cNvCxnSpPr/>
          <p:nvPr userDrawn="1"/>
        </p:nvCxnSpPr>
        <p:spPr>
          <a:xfrm>
            <a:off x="359532" y="4876006"/>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70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cxnSp>
        <p:nvCxnSpPr>
          <p:cNvPr id="7" name="Straight Connector 6"/>
          <p:cNvCxnSpPr/>
          <p:nvPr userDrawn="1"/>
        </p:nvCxnSpPr>
        <p:spPr>
          <a:xfrm>
            <a:off x="359532" y="341528"/>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cxnSp>
        <p:nvCxnSpPr>
          <p:cNvPr id="8" name="Straight Connector 7"/>
          <p:cNvCxnSpPr/>
          <p:nvPr userDrawn="1"/>
        </p:nvCxnSpPr>
        <p:spPr>
          <a:xfrm>
            <a:off x="359532" y="4876006"/>
            <a:ext cx="8424936" cy="0"/>
          </a:xfrm>
          <a:prstGeom prst="line">
            <a:avLst/>
          </a:prstGeom>
          <a:ln w="12700">
            <a:solidFill>
              <a:srgbClr val="494949"/>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468" y="92865"/>
            <a:ext cx="1260000" cy="155798"/>
          </a:xfrm>
          <a:prstGeom prst="rect">
            <a:avLst/>
          </a:prstGeom>
          <a:noFill/>
          <a:extLst>
            <a:ext uri="{909E8E84-426E-40DD-AFC4-6F175D3DCCD1}">
              <a14:hiddenFill xmlns:a14="http://schemas.microsoft.com/office/drawing/2010/main">
                <a:solidFill>
                  <a:srgbClr val="FFFFFF"/>
                </a:solidFill>
              </a14:hiddenFill>
            </a:ext>
          </a:extLst>
        </p:spPr>
      </p:pic>
      <p:sp>
        <p:nvSpPr>
          <p:cNvPr id="56" name="Chart Placeholder 55"/>
          <p:cNvSpPr>
            <a:spLocks noGrp="1"/>
          </p:cNvSpPr>
          <p:nvPr>
            <p:ph type="chart" sz="quarter" idx="18" hasCustomPrompt="1"/>
          </p:nvPr>
        </p:nvSpPr>
        <p:spPr>
          <a:xfrm>
            <a:off x="359532" y="412523"/>
            <a:ext cx="8424936" cy="4392488"/>
          </a:xfrm>
          <a:prstGeom prst="rect">
            <a:avLst/>
          </a:prstGeom>
        </p:spPr>
        <p:txBody>
          <a:bodyPr/>
          <a:lstStyle>
            <a:lvl1pPr marL="0" indent="0">
              <a:buNone/>
              <a:defRPr sz="1400" b="1">
                <a:solidFill>
                  <a:srgbClr val="00B388"/>
                </a:solidFill>
              </a:defRPr>
            </a:lvl1pPr>
          </a:lstStyle>
          <a:p>
            <a:r>
              <a:rPr lang="pt-PT" dirty="0"/>
              <a:t>GRÁFICOS – Inserir gráficos caso seja aplicável</a:t>
            </a:r>
          </a:p>
        </p:txBody>
      </p:sp>
    </p:spTree>
    <p:extLst>
      <p:ext uri="{BB962C8B-B14F-4D97-AF65-F5344CB8AC3E}">
        <p14:creationId xmlns:p14="http://schemas.microsoft.com/office/powerpoint/2010/main" val="79002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965" r="7965"/>
          <a:stretch/>
        </p:blipFill>
        <p:spPr bwMode="auto">
          <a:xfrm>
            <a:off x="-1" y="-450"/>
            <a:ext cx="9144001" cy="514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84644" y="2449664"/>
            <a:ext cx="1974713" cy="2441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032000" y="4479419"/>
            <a:ext cx="1080000" cy="246221"/>
          </a:xfrm>
          <a:prstGeom prst="rect">
            <a:avLst/>
          </a:prstGeom>
          <a:noFill/>
        </p:spPr>
        <p:txBody>
          <a:bodyPr wrap="square" rtlCol="0">
            <a:spAutoFit/>
          </a:bodyPr>
          <a:lstStyle/>
          <a:p>
            <a:pPr algn="ctr"/>
            <a:r>
              <a:rPr lang="pt-PT" sz="1000" b="1" dirty="0">
                <a:solidFill>
                  <a:srgbClr val="00B388"/>
                </a:solidFill>
              </a:rPr>
              <a:t>www.vda.pt</a:t>
            </a:r>
          </a:p>
        </p:txBody>
      </p:sp>
    </p:spTree>
    <p:extLst>
      <p:ext uri="{BB962C8B-B14F-4D97-AF65-F5344CB8AC3E}">
        <p14:creationId xmlns:p14="http://schemas.microsoft.com/office/powerpoint/2010/main" val="428493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650868" y="4873500"/>
            <a:ext cx="2133600" cy="180000"/>
          </a:xfrm>
          <a:prstGeom prst="rect">
            <a:avLst/>
          </a:prstGeom>
        </p:spPr>
        <p:txBody>
          <a:bodyPr/>
          <a:lstStyle>
            <a:lvl1pPr algn="r">
              <a:defRPr sz="700" b="1">
                <a:solidFill>
                  <a:srgbClr val="00B388"/>
                </a:solidFill>
              </a:defRPr>
            </a:lvl1pPr>
          </a:lstStyle>
          <a:p>
            <a:fld id="{5F94B4A4-2EC7-4A32-8537-AA254319187D}" type="slidenum">
              <a:rPr lang="pt-PT" smtClean="0"/>
              <a:pPr/>
              <a:t>‹#›</a:t>
            </a:fld>
            <a:endParaRPr lang="pt-PT" dirty="0"/>
          </a:p>
        </p:txBody>
      </p:sp>
    </p:spTree>
    <p:extLst>
      <p:ext uri="{BB962C8B-B14F-4D97-AF65-F5344CB8AC3E}">
        <p14:creationId xmlns:p14="http://schemas.microsoft.com/office/powerpoint/2010/main" val="401587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55" r:id="rId9"/>
    <p:sldLayoutId id="214748366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2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5.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4.jpe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pt-PT" dirty="0"/>
              <a:t>Aspetos Essenciais dos Fundos de Serviço Universal – Abordagem CPLP</a:t>
            </a:r>
          </a:p>
        </p:txBody>
      </p:sp>
      <p:pic>
        <p:nvPicPr>
          <p:cNvPr id="3" name="Picture 2">
            <a:extLst>
              <a:ext uri="{FF2B5EF4-FFF2-40B4-BE49-F238E27FC236}">
                <a16:creationId xmlns:a16="http://schemas.microsoft.com/office/drawing/2014/main" id="{C6716C08-B782-4F1C-8A55-0C4CE9D40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360000"/>
            <a:ext cx="864096" cy="864096"/>
          </a:xfrm>
          <a:prstGeom prst="rect">
            <a:avLst/>
          </a:prstGeom>
        </p:spPr>
      </p:pic>
    </p:spTree>
    <p:extLst>
      <p:ext uri="{BB962C8B-B14F-4D97-AF65-F5344CB8AC3E}">
        <p14:creationId xmlns:p14="http://schemas.microsoft.com/office/powerpoint/2010/main" val="216826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a:prstGeom prst="rtTriangle">
            <a:avLst/>
          </a:prstGeom>
          <a:solidFill>
            <a:srgbClr val="00AA88">
              <a:alpha val="50196"/>
            </a:srgbClr>
          </a:solidFill>
        </p:spPr>
        <p:txBody>
          <a:bodyPr>
            <a:normAutofit/>
          </a:bodyPr>
          <a:lstStyle/>
          <a:p>
            <a:pPr algn="l"/>
            <a:r>
              <a:rPr lang="pt-PT" b="1" dirty="0">
                <a:solidFill>
                  <a:schemeClr val="bg1"/>
                </a:solidFill>
              </a:rPr>
              <a:t>O FINANCIAMENTO DO SERVIÇO UNIVERSAL</a:t>
            </a:r>
          </a:p>
        </p:txBody>
      </p:sp>
      <p:sp>
        <p:nvSpPr>
          <p:cNvPr id="3" name="Slide Number Placeholder 2"/>
          <p:cNvSpPr>
            <a:spLocks noGrp="1"/>
          </p:cNvSpPr>
          <p:nvPr>
            <p:ph type="sldNum" sz="quarter" idx="4294967295"/>
          </p:nvPr>
        </p:nvSpPr>
        <p:spPr>
          <a:xfrm>
            <a:off x="7010400" y="4873625"/>
            <a:ext cx="2133600" cy="179388"/>
          </a:xfrm>
        </p:spPr>
        <p:txBody>
          <a:bodyPr/>
          <a:lstStyle/>
          <a:p>
            <a:fld id="{5F94B4A4-2EC7-4A32-8537-AA254319187D}" type="slidenum">
              <a:rPr lang="pt-PT" smtClean="0"/>
              <a:pPr/>
              <a:t>10</a:t>
            </a:fld>
            <a:endParaRPr lang="pt-PT" dirty="0"/>
          </a:p>
        </p:txBody>
      </p:sp>
    </p:spTree>
    <p:extLst>
      <p:ext uri="{BB962C8B-B14F-4D97-AF65-F5344CB8AC3E}">
        <p14:creationId xmlns:p14="http://schemas.microsoft.com/office/powerpoint/2010/main" val="115096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85EA4872-D4DE-4E2E-BF46-BDE37F96657C}"/>
              </a:ext>
            </a:extLst>
          </p:cNvPr>
          <p:cNvCxnSpPr/>
          <p:nvPr/>
        </p:nvCxnSpPr>
        <p:spPr>
          <a:xfrm>
            <a:off x="827583" y="1995686"/>
            <a:ext cx="7488832"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B19A8D3-747E-4ADA-9435-19498246C973}"/>
              </a:ext>
            </a:extLst>
          </p:cNvPr>
          <p:cNvGrpSpPr/>
          <p:nvPr/>
        </p:nvGrpSpPr>
        <p:grpSpPr>
          <a:xfrm>
            <a:off x="1756914" y="1595658"/>
            <a:ext cx="1972747" cy="1909232"/>
            <a:chOff x="1756914" y="1595658"/>
            <a:chExt cx="1972747" cy="1909232"/>
          </a:xfrm>
        </p:grpSpPr>
        <p:sp>
          <p:nvSpPr>
            <p:cNvPr id="17" name="Oval 16">
              <a:extLst>
                <a:ext uri="{FF2B5EF4-FFF2-40B4-BE49-F238E27FC236}">
                  <a16:creationId xmlns:a16="http://schemas.microsoft.com/office/drawing/2014/main" id="{E779C1EF-189E-4A6C-AE01-CD9C81A5E833}"/>
                </a:ext>
              </a:extLst>
            </p:cNvPr>
            <p:cNvSpPr/>
            <p:nvPr/>
          </p:nvSpPr>
          <p:spPr>
            <a:xfrm>
              <a:off x="1756914" y="1595658"/>
              <a:ext cx="1972747" cy="1909232"/>
            </a:xfrm>
            <a:prstGeom prst="ellipse">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600" b="1" dirty="0">
                  <a:solidFill>
                    <a:schemeClr val="bg1"/>
                  </a:solidFill>
                </a:rPr>
                <a:t>Monopólio</a:t>
              </a:r>
            </a:p>
          </p:txBody>
        </p:sp>
        <p:sp>
          <p:nvSpPr>
            <p:cNvPr id="23" name="TextBox 22">
              <a:extLst>
                <a:ext uri="{FF2B5EF4-FFF2-40B4-BE49-F238E27FC236}">
                  <a16:creationId xmlns:a16="http://schemas.microsoft.com/office/drawing/2014/main" id="{0C43464F-457E-4264-8CF2-2E5B361AB83F}"/>
                </a:ext>
              </a:extLst>
            </p:cNvPr>
            <p:cNvSpPr txBox="1"/>
            <p:nvPr/>
          </p:nvSpPr>
          <p:spPr>
            <a:xfrm>
              <a:off x="2247690" y="1791374"/>
              <a:ext cx="1028165" cy="374571"/>
            </a:xfrm>
            <a:prstGeom prst="roundRect">
              <a:avLst/>
            </a:prstGeom>
            <a:noFill/>
            <a:ln w="19050">
              <a:solidFill>
                <a:schemeClr val="bg1"/>
              </a:solidFill>
            </a:ln>
          </p:spPr>
          <p:txBody>
            <a:bodyPr wrap="square" rtlCol="0">
              <a:spAutoFit/>
            </a:bodyPr>
            <a:lstStyle/>
            <a:p>
              <a:pPr algn="ctr"/>
              <a:r>
                <a:rPr lang="pt-PT" sz="1600" b="1" cap="small" dirty="0">
                  <a:solidFill>
                    <a:schemeClr val="bg1"/>
                  </a:solidFill>
                </a:rPr>
                <a:t>1.ª fase</a:t>
              </a:r>
            </a:p>
          </p:txBody>
        </p:sp>
      </p:grpSp>
      <p:sp>
        <p:nvSpPr>
          <p:cNvPr id="12" name="Oval 11">
            <a:extLst>
              <a:ext uri="{FF2B5EF4-FFF2-40B4-BE49-F238E27FC236}">
                <a16:creationId xmlns:a16="http://schemas.microsoft.com/office/drawing/2014/main" id="{B2B0671E-958E-4B32-B245-1848C0041076}"/>
              </a:ext>
            </a:extLst>
          </p:cNvPr>
          <p:cNvSpPr/>
          <p:nvPr/>
        </p:nvSpPr>
        <p:spPr>
          <a:xfrm>
            <a:off x="5414341" y="1611373"/>
            <a:ext cx="1972747" cy="1909232"/>
          </a:xfrm>
          <a:prstGeom prst="ellipse">
            <a:avLst/>
          </a:prstGeom>
          <a:solidFill>
            <a:srgbClr val="6CC6B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600" b="1" dirty="0">
                <a:solidFill>
                  <a:schemeClr val="bg1"/>
                </a:solidFill>
              </a:rPr>
              <a:t>Liberalização</a:t>
            </a:r>
          </a:p>
        </p:txBody>
      </p:sp>
      <p:sp>
        <p:nvSpPr>
          <p:cNvPr id="3" name="Slide Number Placeholder 2"/>
          <p:cNvSpPr>
            <a:spLocks noGrp="1"/>
          </p:cNvSpPr>
          <p:nvPr>
            <p:ph type="sldNum" sz="quarter" idx="12"/>
          </p:nvPr>
        </p:nvSpPr>
        <p:spPr/>
        <p:txBody>
          <a:bodyPr/>
          <a:lstStyle/>
          <a:p>
            <a:fld id="{5F94B4A4-2EC7-4A32-8537-AA254319187D}" type="slidenum">
              <a:rPr lang="pt-PT" smtClean="0"/>
              <a:pPr/>
              <a:t>11</a:t>
            </a:fld>
            <a:endParaRPr lang="pt-PT" dirty="0"/>
          </a:p>
        </p:txBody>
      </p:sp>
      <p:sp>
        <p:nvSpPr>
          <p:cNvPr id="6" name="Text Placeholder 5"/>
          <p:cNvSpPr>
            <a:spLocks noGrp="1"/>
          </p:cNvSpPr>
          <p:nvPr>
            <p:ph type="body" sz="quarter" idx="17"/>
          </p:nvPr>
        </p:nvSpPr>
        <p:spPr/>
        <p:txBody>
          <a:bodyPr/>
          <a:lstStyle/>
          <a:p>
            <a:r>
              <a:rPr lang="pt-PT" dirty="0"/>
              <a:t>JUSTIFICAÇÃO</a:t>
            </a:r>
          </a:p>
        </p:txBody>
      </p:sp>
      <p:sp>
        <p:nvSpPr>
          <p:cNvPr id="5" name="Text Placeholder 4"/>
          <p:cNvSpPr>
            <a:spLocks noGrp="1"/>
          </p:cNvSpPr>
          <p:nvPr>
            <p:ph type="body" sz="quarter" idx="16"/>
          </p:nvPr>
        </p:nvSpPr>
        <p:spPr/>
        <p:txBody>
          <a:bodyPr/>
          <a:lstStyle/>
          <a:p>
            <a:r>
              <a:rPr lang="pt-PT" dirty="0"/>
              <a:t>O FINANCIAMENTO DO SERVIÇO UNIVERSAL</a:t>
            </a:r>
          </a:p>
        </p:txBody>
      </p:sp>
      <p:sp>
        <p:nvSpPr>
          <p:cNvPr id="14" name="TextBox 12">
            <a:extLst>
              <a:ext uri="{FF2B5EF4-FFF2-40B4-BE49-F238E27FC236}">
                <a16:creationId xmlns:a16="http://schemas.microsoft.com/office/drawing/2014/main" id="{4E500228-E25E-475E-89D8-29CC72A70854}"/>
              </a:ext>
            </a:extLst>
          </p:cNvPr>
          <p:cNvSpPr txBox="1"/>
          <p:nvPr/>
        </p:nvSpPr>
        <p:spPr>
          <a:xfrm>
            <a:off x="993935" y="3792052"/>
            <a:ext cx="3498707" cy="867930"/>
          </a:xfrm>
          <a:prstGeom prst="rect">
            <a:avLst/>
          </a:prstGeom>
          <a:noFill/>
          <a:ln w="12700">
            <a:solidFill>
              <a:srgbClr val="4890AF"/>
            </a:solidFill>
            <a:prstDash val="dash"/>
          </a:ln>
        </p:spPr>
        <p:txBody>
          <a:bodyPr wrap="square" rtlCol="0">
            <a:spAutoFit/>
          </a:bodyPr>
          <a:lstStyle/>
          <a:p>
            <a:pPr lvl="0" algn="just">
              <a:spcBef>
                <a:spcPct val="20000"/>
              </a:spcBef>
            </a:pPr>
            <a:r>
              <a:rPr lang="pt-PT" sz="1200" dirty="0"/>
              <a:t>Serviço de telecomunicações estavam reservados a um único operador</a:t>
            </a:r>
          </a:p>
          <a:p>
            <a:pPr lvl="0" algn="just">
              <a:spcBef>
                <a:spcPct val="20000"/>
              </a:spcBef>
            </a:pPr>
            <a:r>
              <a:rPr lang="pt-PT" sz="1200" dirty="0"/>
              <a:t>Questão do financiamento não se colocava (custos internalizados)</a:t>
            </a:r>
          </a:p>
        </p:txBody>
      </p:sp>
      <p:sp>
        <p:nvSpPr>
          <p:cNvPr id="15" name="TextBox 12">
            <a:extLst>
              <a:ext uri="{FF2B5EF4-FFF2-40B4-BE49-F238E27FC236}">
                <a16:creationId xmlns:a16="http://schemas.microsoft.com/office/drawing/2014/main" id="{1A7CE7EF-5FE0-4ED8-BFE9-1406170CCD1C}"/>
              </a:ext>
            </a:extLst>
          </p:cNvPr>
          <p:cNvSpPr txBox="1"/>
          <p:nvPr/>
        </p:nvSpPr>
        <p:spPr>
          <a:xfrm>
            <a:off x="4817708" y="3795886"/>
            <a:ext cx="3498707" cy="867930"/>
          </a:xfrm>
          <a:prstGeom prst="rect">
            <a:avLst/>
          </a:prstGeom>
          <a:noFill/>
          <a:ln w="12700">
            <a:solidFill>
              <a:srgbClr val="4890AF"/>
            </a:solidFill>
            <a:prstDash val="dash"/>
          </a:ln>
        </p:spPr>
        <p:txBody>
          <a:bodyPr wrap="square" rtlCol="0">
            <a:spAutoFit/>
          </a:bodyPr>
          <a:lstStyle/>
          <a:p>
            <a:pPr lvl="0" algn="just">
              <a:spcBef>
                <a:spcPct val="20000"/>
              </a:spcBef>
            </a:pPr>
            <a:r>
              <a:rPr lang="pt-PT" sz="1200" dirty="0"/>
              <a:t>Todo e qualquer operador pode prestar os serviços incluídos no Serviço Universal</a:t>
            </a:r>
          </a:p>
          <a:p>
            <a:pPr lvl="0" algn="just">
              <a:spcBef>
                <a:spcPct val="20000"/>
              </a:spcBef>
            </a:pPr>
            <a:r>
              <a:rPr lang="pt-PT" sz="1200" b="1" dirty="0"/>
              <a:t>Problema</a:t>
            </a:r>
            <a:r>
              <a:rPr lang="pt-PT" sz="1200" dirty="0"/>
              <a:t>: disponibilização dos serviços a todos os cidadãos em todas as áreas por iniciativa privada?</a:t>
            </a:r>
            <a:endParaRPr lang="pt-PT" sz="1200" b="1" dirty="0"/>
          </a:p>
        </p:txBody>
      </p:sp>
      <p:pic>
        <p:nvPicPr>
          <p:cNvPr id="20" name="Graphic 19" descr="City">
            <a:extLst>
              <a:ext uri="{FF2B5EF4-FFF2-40B4-BE49-F238E27FC236}">
                <a16:creationId xmlns:a16="http://schemas.microsoft.com/office/drawing/2014/main" id="{D2EB8C2B-3E40-4801-A7D2-F5DAFF4AD2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4695" y="2819556"/>
            <a:ext cx="692036" cy="692036"/>
          </a:xfrm>
          <a:prstGeom prst="rect">
            <a:avLst/>
          </a:prstGeom>
        </p:spPr>
      </p:pic>
      <p:sp>
        <p:nvSpPr>
          <p:cNvPr id="27" name="TextBox 26">
            <a:extLst>
              <a:ext uri="{FF2B5EF4-FFF2-40B4-BE49-F238E27FC236}">
                <a16:creationId xmlns:a16="http://schemas.microsoft.com/office/drawing/2014/main" id="{3295F794-F027-42A6-AFD0-307A0E9F5E7C}"/>
              </a:ext>
            </a:extLst>
          </p:cNvPr>
          <p:cNvSpPr txBox="1"/>
          <p:nvPr/>
        </p:nvSpPr>
        <p:spPr>
          <a:xfrm>
            <a:off x="5886631" y="1791373"/>
            <a:ext cx="1028165" cy="374571"/>
          </a:xfrm>
          <a:prstGeom prst="roundRect">
            <a:avLst/>
          </a:prstGeom>
          <a:noFill/>
          <a:ln w="19050">
            <a:solidFill>
              <a:schemeClr val="bg1"/>
            </a:solidFill>
          </a:ln>
        </p:spPr>
        <p:txBody>
          <a:bodyPr wrap="square" rtlCol="0">
            <a:spAutoFit/>
          </a:bodyPr>
          <a:lstStyle/>
          <a:p>
            <a:pPr algn="ctr"/>
            <a:r>
              <a:rPr lang="pt-PT" sz="1600" b="1" cap="small" dirty="0">
                <a:solidFill>
                  <a:schemeClr val="bg1"/>
                </a:solidFill>
              </a:rPr>
              <a:t>2.ª fase</a:t>
            </a:r>
          </a:p>
        </p:txBody>
      </p:sp>
      <p:grpSp>
        <p:nvGrpSpPr>
          <p:cNvPr id="29" name="Group 28">
            <a:extLst>
              <a:ext uri="{FF2B5EF4-FFF2-40B4-BE49-F238E27FC236}">
                <a16:creationId xmlns:a16="http://schemas.microsoft.com/office/drawing/2014/main" id="{2393E68F-0DC3-4250-9662-3B1E162E9306}"/>
              </a:ext>
            </a:extLst>
          </p:cNvPr>
          <p:cNvGrpSpPr/>
          <p:nvPr/>
        </p:nvGrpSpPr>
        <p:grpSpPr>
          <a:xfrm>
            <a:off x="2521939" y="2995900"/>
            <a:ext cx="465885" cy="465885"/>
            <a:chOff x="2521939" y="2995900"/>
            <a:chExt cx="465885" cy="465885"/>
          </a:xfrm>
        </p:grpSpPr>
        <p:pic>
          <p:nvPicPr>
            <p:cNvPr id="4" name="Graphic 3" descr="Building">
              <a:extLst>
                <a:ext uri="{FF2B5EF4-FFF2-40B4-BE49-F238E27FC236}">
                  <a16:creationId xmlns:a16="http://schemas.microsoft.com/office/drawing/2014/main" id="{0FEB3A31-B746-4D70-9FED-FBFC4DEE48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21939" y="2995900"/>
              <a:ext cx="465885" cy="465885"/>
            </a:xfrm>
            <a:prstGeom prst="rect">
              <a:avLst/>
            </a:prstGeom>
          </p:spPr>
        </p:pic>
        <p:sp>
          <p:nvSpPr>
            <p:cNvPr id="28" name="Rectangle 27">
              <a:extLst>
                <a:ext uri="{FF2B5EF4-FFF2-40B4-BE49-F238E27FC236}">
                  <a16:creationId xmlns:a16="http://schemas.microsoft.com/office/drawing/2014/main" id="{C99CA846-51C2-4A98-9E85-95E7DB51FF59}"/>
                </a:ext>
              </a:extLst>
            </p:cNvPr>
            <p:cNvSpPr/>
            <p:nvPr/>
          </p:nvSpPr>
          <p:spPr>
            <a:xfrm>
              <a:off x="2576856" y="3394854"/>
              <a:ext cx="410968" cy="66931"/>
            </a:xfrm>
            <a:prstGeom prst="rect">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pt-PT" sz="1600" b="1" dirty="0">
                <a:solidFill>
                  <a:schemeClr val="bg1"/>
                </a:solidFill>
              </a:endParaRPr>
            </a:p>
          </p:txBody>
        </p:sp>
      </p:grpSp>
    </p:spTree>
    <p:extLst>
      <p:ext uri="{BB962C8B-B14F-4D97-AF65-F5344CB8AC3E}">
        <p14:creationId xmlns:p14="http://schemas.microsoft.com/office/powerpoint/2010/main" val="166803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61A3E7-B499-4BA3-BD8F-D1AE53B1B014}"/>
              </a:ext>
            </a:extLst>
          </p:cNvPr>
          <p:cNvSpPr>
            <a:spLocks noGrp="1"/>
          </p:cNvSpPr>
          <p:nvPr>
            <p:ph type="sldNum" sz="quarter" idx="12"/>
          </p:nvPr>
        </p:nvSpPr>
        <p:spPr/>
        <p:txBody>
          <a:bodyPr/>
          <a:lstStyle/>
          <a:p>
            <a:fld id="{5F94B4A4-2EC7-4A32-8537-AA254319187D}" type="slidenum">
              <a:rPr lang="pt-PT" smtClean="0"/>
              <a:pPr/>
              <a:t>12</a:t>
            </a:fld>
            <a:endParaRPr lang="pt-PT" dirty="0"/>
          </a:p>
        </p:txBody>
      </p:sp>
      <p:sp>
        <p:nvSpPr>
          <p:cNvPr id="3" name="Text Placeholder 2">
            <a:extLst>
              <a:ext uri="{FF2B5EF4-FFF2-40B4-BE49-F238E27FC236}">
                <a16:creationId xmlns:a16="http://schemas.microsoft.com/office/drawing/2014/main" id="{0B8F429B-D55D-40D2-B6CE-F21EF1C8F22D}"/>
              </a:ext>
            </a:extLst>
          </p:cNvPr>
          <p:cNvSpPr>
            <a:spLocks noGrp="1"/>
          </p:cNvSpPr>
          <p:nvPr>
            <p:ph type="body" sz="quarter" idx="17"/>
          </p:nvPr>
        </p:nvSpPr>
        <p:spPr/>
        <p:txBody>
          <a:bodyPr/>
          <a:lstStyle/>
          <a:p>
            <a:r>
              <a:rPr lang="pt-PT" dirty="0"/>
              <a:t>JUSTIFICAÇÃO</a:t>
            </a:r>
          </a:p>
        </p:txBody>
      </p:sp>
      <p:sp>
        <p:nvSpPr>
          <p:cNvPr id="5" name="Text Placeholder 4">
            <a:extLst>
              <a:ext uri="{FF2B5EF4-FFF2-40B4-BE49-F238E27FC236}">
                <a16:creationId xmlns:a16="http://schemas.microsoft.com/office/drawing/2014/main" id="{F3BDAF5E-0952-4C84-BA01-F2E6371ABF57}"/>
              </a:ext>
            </a:extLst>
          </p:cNvPr>
          <p:cNvSpPr>
            <a:spLocks noGrp="1"/>
          </p:cNvSpPr>
          <p:nvPr>
            <p:ph type="body" sz="quarter" idx="16"/>
          </p:nvPr>
        </p:nvSpPr>
        <p:spPr/>
        <p:txBody>
          <a:bodyPr/>
          <a:lstStyle/>
          <a:p>
            <a:r>
              <a:rPr lang="pt-PT" dirty="0"/>
              <a:t>O FINANCIAMENTO DO SERVIÇO UNIVERSAL</a:t>
            </a:r>
          </a:p>
        </p:txBody>
      </p:sp>
      <p:sp>
        <p:nvSpPr>
          <p:cNvPr id="11" name="Rectangle: Rounded Corners 10">
            <a:extLst>
              <a:ext uri="{FF2B5EF4-FFF2-40B4-BE49-F238E27FC236}">
                <a16:creationId xmlns:a16="http://schemas.microsoft.com/office/drawing/2014/main" id="{871D0151-400C-43F7-B419-9C30DA62749D}"/>
              </a:ext>
            </a:extLst>
          </p:cNvPr>
          <p:cNvSpPr/>
          <p:nvPr/>
        </p:nvSpPr>
        <p:spPr>
          <a:xfrm>
            <a:off x="1232756" y="1652543"/>
            <a:ext cx="6678488" cy="578882"/>
          </a:xfrm>
          <a:prstGeom prst="roundRect">
            <a:avLst/>
          </a:prstGeom>
          <a:solidFill>
            <a:srgbClr val="BFBFBF">
              <a:alpha val="61961"/>
            </a:srgbClr>
          </a:solidFill>
        </p:spPr>
        <p:txBody>
          <a:bodyPr wrap="square">
            <a:spAutoFit/>
          </a:bodyPr>
          <a:lstStyle/>
          <a:p>
            <a:pPr algn="ctr"/>
            <a:r>
              <a:rPr lang="pt-PT" sz="1400" i="1" dirty="0"/>
              <a:t>Assegurar que os operadores são devidamente compensados pela prestação de serviços ou construção de infraestruturas em zonas comercialmente não apelativas</a:t>
            </a:r>
          </a:p>
        </p:txBody>
      </p:sp>
      <p:sp>
        <p:nvSpPr>
          <p:cNvPr id="12" name="TextBox 11">
            <a:extLst>
              <a:ext uri="{FF2B5EF4-FFF2-40B4-BE49-F238E27FC236}">
                <a16:creationId xmlns:a16="http://schemas.microsoft.com/office/drawing/2014/main" id="{6B510A4D-B447-415F-993B-E00FEDF1C118}"/>
              </a:ext>
            </a:extLst>
          </p:cNvPr>
          <p:cNvSpPr txBox="1"/>
          <p:nvPr/>
        </p:nvSpPr>
        <p:spPr>
          <a:xfrm>
            <a:off x="359532" y="2715766"/>
            <a:ext cx="8388932" cy="1569660"/>
          </a:xfrm>
          <a:prstGeom prst="rect">
            <a:avLst/>
          </a:prstGeom>
          <a:noFill/>
          <a:ln w="12700">
            <a:noFill/>
            <a:prstDash val="dash"/>
          </a:ln>
        </p:spPr>
        <p:txBody>
          <a:bodyPr wrap="square" rtlCol="0">
            <a:spAutoFit/>
          </a:bodyPr>
          <a:lstStyle/>
          <a:p>
            <a:pPr marL="171450" lvl="0" indent="-171450" algn="just">
              <a:spcBef>
                <a:spcPct val="20000"/>
              </a:spcBef>
              <a:buFont typeface="Arial" panose="020B0604020202020204" pitchFamily="34" charset="0"/>
              <a:buChar char="•"/>
            </a:pPr>
            <a:r>
              <a:rPr lang="pt-PT" sz="1200" dirty="0"/>
              <a:t>As necessidades de financiamento do serviço universal variam substancialmente de um país para o outro e são influenciadas por diversos fatores:</a:t>
            </a:r>
          </a:p>
          <a:p>
            <a:pPr marL="742950" lvl="1" indent="-285750" algn="just">
              <a:spcBef>
                <a:spcPct val="20000"/>
              </a:spcBef>
              <a:buFont typeface="Arial" panose="020B0604020202020204" pitchFamily="34" charset="0"/>
              <a:buChar char="•"/>
            </a:pPr>
            <a:r>
              <a:rPr lang="pt-PT" sz="1200" dirty="0"/>
              <a:t>Características demográficas, geográficas e socioeconómicas de cada país;</a:t>
            </a:r>
          </a:p>
          <a:p>
            <a:pPr marL="742950" lvl="1" indent="-285750" algn="just">
              <a:spcBef>
                <a:spcPct val="20000"/>
              </a:spcBef>
              <a:buFont typeface="Arial" panose="020B0604020202020204" pitchFamily="34" charset="0"/>
              <a:buChar char="•"/>
            </a:pPr>
            <a:r>
              <a:rPr lang="pt-PT" sz="1200" dirty="0"/>
              <a:t>Número de operadores no mercado;</a:t>
            </a:r>
          </a:p>
          <a:p>
            <a:pPr marL="742950" lvl="1" indent="-285750" algn="just">
              <a:spcBef>
                <a:spcPct val="20000"/>
              </a:spcBef>
              <a:buFont typeface="Arial" panose="020B0604020202020204" pitchFamily="34" charset="0"/>
              <a:buChar char="•"/>
            </a:pPr>
            <a:r>
              <a:rPr lang="pt-PT" sz="1200" dirty="0"/>
              <a:t>Enquadramento legal e regulatório;</a:t>
            </a:r>
          </a:p>
          <a:p>
            <a:pPr marL="742950" lvl="1" indent="-285750" algn="just">
              <a:spcBef>
                <a:spcPct val="20000"/>
              </a:spcBef>
              <a:buFont typeface="Arial" panose="020B0604020202020204" pitchFamily="34" charset="0"/>
              <a:buChar char="•"/>
            </a:pPr>
            <a:r>
              <a:rPr lang="pt-PT" sz="1200" dirty="0"/>
              <a:t>Políticas de universalização existentes.</a:t>
            </a:r>
          </a:p>
          <a:p>
            <a:pPr marL="177800" lvl="1" indent="-177800" algn="just">
              <a:spcBef>
                <a:spcPct val="20000"/>
              </a:spcBef>
              <a:buFont typeface="Arial" panose="020B0604020202020204" pitchFamily="34" charset="0"/>
              <a:buChar char="•"/>
            </a:pPr>
            <a:endParaRPr lang="pt-PT" sz="1200" dirty="0"/>
          </a:p>
        </p:txBody>
      </p:sp>
    </p:spTree>
    <p:extLst>
      <p:ext uri="{BB962C8B-B14F-4D97-AF65-F5344CB8AC3E}">
        <p14:creationId xmlns:p14="http://schemas.microsoft.com/office/powerpoint/2010/main" val="24262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13</a:t>
            </a:fld>
            <a:endParaRPr lang="pt-PT" dirty="0"/>
          </a:p>
        </p:txBody>
      </p:sp>
      <p:sp>
        <p:nvSpPr>
          <p:cNvPr id="6" name="Text Placeholder 5"/>
          <p:cNvSpPr>
            <a:spLocks noGrp="1"/>
          </p:cNvSpPr>
          <p:nvPr>
            <p:ph type="body" sz="quarter" idx="17"/>
          </p:nvPr>
        </p:nvSpPr>
        <p:spPr/>
        <p:txBody>
          <a:bodyPr/>
          <a:lstStyle/>
          <a:p>
            <a:r>
              <a:rPr lang="pt-PT" dirty="0"/>
              <a:t>MODELOS DE FINANCIAMENTO</a:t>
            </a:r>
          </a:p>
        </p:txBody>
      </p:sp>
      <p:sp>
        <p:nvSpPr>
          <p:cNvPr id="5" name="Text Placeholder 4"/>
          <p:cNvSpPr>
            <a:spLocks noGrp="1"/>
          </p:cNvSpPr>
          <p:nvPr>
            <p:ph type="body" sz="quarter" idx="16"/>
          </p:nvPr>
        </p:nvSpPr>
        <p:spPr/>
        <p:txBody>
          <a:bodyPr/>
          <a:lstStyle/>
          <a:p>
            <a:r>
              <a:rPr lang="pt-PT" dirty="0"/>
              <a:t>O FINANCIAMENTO DO SERVIÇO UNIVERSAL</a:t>
            </a:r>
          </a:p>
        </p:txBody>
      </p:sp>
      <p:sp>
        <p:nvSpPr>
          <p:cNvPr id="13" name="Oval 12">
            <a:extLst>
              <a:ext uri="{FF2B5EF4-FFF2-40B4-BE49-F238E27FC236}">
                <a16:creationId xmlns:a16="http://schemas.microsoft.com/office/drawing/2014/main" id="{8E68DD97-4C85-4BD8-93CC-48B32957EED6}"/>
              </a:ext>
            </a:extLst>
          </p:cNvPr>
          <p:cNvSpPr/>
          <p:nvPr/>
        </p:nvSpPr>
        <p:spPr>
          <a:xfrm>
            <a:off x="539552" y="3130102"/>
            <a:ext cx="1662958" cy="1658059"/>
          </a:xfrm>
          <a:prstGeom prst="ellipse">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400" b="1" dirty="0">
                <a:solidFill>
                  <a:schemeClr val="bg1"/>
                </a:solidFill>
              </a:rPr>
              <a:t>Financiamento através de Fundos Públicos</a:t>
            </a:r>
          </a:p>
        </p:txBody>
      </p:sp>
      <p:sp>
        <p:nvSpPr>
          <p:cNvPr id="15" name="Oval 14">
            <a:extLst>
              <a:ext uri="{FF2B5EF4-FFF2-40B4-BE49-F238E27FC236}">
                <a16:creationId xmlns:a16="http://schemas.microsoft.com/office/drawing/2014/main" id="{AED2CC67-4E39-427C-98E6-6E7346B8DE57}"/>
              </a:ext>
            </a:extLst>
          </p:cNvPr>
          <p:cNvSpPr/>
          <p:nvPr/>
        </p:nvSpPr>
        <p:spPr>
          <a:xfrm>
            <a:off x="1994327" y="1348537"/>
            <a:ext cx="1662958" cy="1658059"/>
          </a:xfrm>
          <a:prstGeom prst="ellipse">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200" b="1" dirty="0">
                <a:solidFill>
                  <a:schemeClr val="bg1"/>
                </a:solidFill>
              </a:rPr>
              <a:t>Taxas ou Contribuições sobre serviços de interligação ou encargos sobre utilizadores</a:t>
            </a:r>
          </a:p>
        </p:txBody>
      </p:sp>
      <p:sp>
        <p:nvSpPr>
          <p:cNvPr id="16" name="Oval 15">
            <a:extLst>
              <a:ext uri="{FF2B5EF4-FFF2-40B4-BE49-F238E27FC236}">
                <a16:creationId xmlns:a16="http://schemas.microsoft.com/office/drawing/2014/main" id="{092939D0-D403-4160-B22A-51DCAACD05FA}"/>
              </a:ext>
            </a:extLst>
          </p:cNvPr>
          <p:cNvSpPr/>
          <p:nvPr/>
        </p:nvSpPr>
        <p:spPr>
          <a:xfrm>
            <a:off x="5292080" y="1348538"/>
            <a:ext cx="1662958" cy="1658059"/>
          </a:xfrm>
          <a:prstGeom prst="ellipse">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400" b="1" dirty="0">
                <a:solidFill>
                  <a:schemeClr val="bg1"/>
                </a:solidFill>
              </a:rPr>
              <a:t>Fundos de Compensação</a:t>
            </a:r>
          </a:p>
        </p:txBody>
      </p:sp>
      <p:sp>
        <p:nvSpPr>
          <p:cNvPr id="17" name="Oval 16">
            <a:extLst>
              <a:ext uri="{FF2B5EF4-FFF2-40B4-BE49-F238E27FC236}">
                <a16:creationId xmlns:a16="http://schemas.microsoft.com/office/drawing/2014/main" id="{C04549E2-7044-4A2F-9DCA-CE578D7E20DF}"/>
              </a:ext>
            </a:extLst>
          </p:cNvPr>
          <p:cNvSpPr/>
          <p:nvPr/>
        </p:nvSpPr>
        <p:spPr>
          <a:xfrm>
            <a:off x="6732240" y="3130103"/>
            <a:ext cx="1662958" cy="1658059"/>
          </a:xfrm>
          <a:prstGeom prst="ellipse">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400" b="1" dirty="0">
                <a:solidFill>
                  <a:schemeClr val="bg1"/>
                </a:solidFill>
              </a:rPr>
              <a:t>Outras</a:t>
            </a:r>
          </a:p>
          <a:p>
            <a:pPr algn="ctr"/>
            <a:r>
              <a:rPr lang="pt-PT" sz="1400" b="1" dirty="0">
                <a:solidFill>
                  <a:schemeClr val="bg1"/>
                </a:solidFill>
              </a:rPr>
              <a:t>fontes de financiamento</a:t>
            </a:r>
          </a:p>
        </p:txBody>
      </p:sp>
      <p:sp>
        <p:nvSpPr>
          <p:cNvPr id="18" name="Chord 17">
            <a:extLst>
              <a:ext uri="{FF2B5EF4-FFF2-40B4-BE49-F238E27FC236}">
                <a16:creationId xmlns:a16="http://schemas.microsoft.com/office/drawing/2014/main" id="{1E06F847-37EC-49D9-9858-96E6B05AD31F}"/>
              </a:ext>
            </a:extLst>
          </p:cNvPr>
          <p:cNvSpPr/>
          <p:nvPr/>
        </p:nvSpPr>
        <p:spPr>
          <a:xfrm rot="6760651">
            <a:off x="3515418" y="3395098"/>
            <a:ext cx="2113160" cy="2133933"/>
          </a:xfrm>
          <a:prstGeom prst="chord">
            <a:avLst>
              <a:gd name="adj1" fmla="val 2700000"/>
              <a:gd name="adj2" fmla="val 16175875"/>
            </a:avLst>
          </a:prstGeom>
          <a:solidFill>
            <a:srgbClr val="00B38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pt-PT" sz="1400" b="1" dirty="0">
              <a:solidFill>
                <a:schemeClr val="bg1"/>
              </a:solidFill>
            </a:endParaRPr>
          </a:p>
        </p:txBody>
      </p:sp>
      <p:sp>
        <p:nvSpPr>
          <p:cNvPr id="2" name="TextBox 1">
            <a:extLst>
              <a:ext uri="{FF2B5EF4-FFF2-40B4-BE49-F238E27FC236}">
                <a16:creationId xmlns:a16="http://schemas.microsoft.com/office/drawing/2014/main" id="{C46B8529-013D-4719-AB60-F1E778538BDE}"/>
              </a:ext>
            </a:extLst>
          </p:cNvPr>
          <p:cNvSpPr txBox="1"/>
          <p:nvPr/>
        </p:nvSpPr>
        <p:spPr>
          <a:xfrm>
            <a:off x="3815914" y="3969372"/>
            <a:ext cx="1512168" cy="584775"/>
          </a:xfrm>
          <a:prstGeom prst="rect">
            <a:avLst/>
          </a:prstGeom>
          <a:noFill/>
        </p:spPr>
        <p:txBody>
          <a:bodyPr wrap="square" rtlCol="0">
            <a:spAutoFit/>
          </a:bodyPr>
          <a:lstStyle/>
          <a:p>
            <a:pPr algn="ctr"/>
            <a:r>
              <a:rPr lang="pt-PT" sz="1600" b="1" dirty="0">
                <a:solidFill>
                  <a:schemeClr val="bg1"/>
                </a:solidFill>
              </a:rPr>
              <a:t>Modelos de Financiamento</a:t>
            </a:r>
          </a:p>
        </p:txBody>
      </p:sp>
    </p:spTree>
    <p:extLst>
      <p:ext uri="{BB962C8B-B14F-4D97-AF65-F5344CB8AC3E}">
        <p14:creationId xmlns:p14="http://schemas.microsoft.com/office/powerpoint/2010/main" val="10233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61A3E7-B499-4BA3-BD8F-D1AE53B1B014}"/>
              </a:ext>
            </a:extLst>
          </p:cNvPr>
          <p:cNvSpPr>
            <a:spLocks noGrp="1"/>
          </p:cNvSpPr>
          <p:nvPr>
            <p:ph type="sldNum" sz="quarter" idx="12"/>
          </p:nvPr>
        </p:nvSpPr>
        <p:spPr/>
        <p:txBody>
          <a:bodyPr/>
          <a:lstStyle/>
          <a:p>
            <a:fld id="{5F94B4A4-2EC7-4A32-8537-AA254319187D}" type="slidenum">
              <a:rPr lang="pt-PT" smtClean="0"/>
              <a:pPr/>
              <a:t>14</a:t>
            </a:fld>
            <a:endParaRPr lang="pt-PT" dirty="0"/>
          </a:p>
        </p:txBody>
      </p:sp>
      <p:sp>
        <p:nvSpPr>
          <p:cNvPr id="3" name="Text Placeholder 2">
            <a:extLst>
              <a:ext uri="{FF2B5EF4-FFF2-40B4-BE49-F238E27FC236}">
                <a16:creationId xmlns:a16="http://schemas.microsoft.com/office/drawing/2014/main" id="{0B8F429B-D55D-40D2-B6CE-F21EF1C8F22D}"/>
              </a:ext>
            </a:extLst>
          </p:cNvPr>
          <p:cNvSpPr>
            <a:spLocks noGrp="1"/>
          </p:cNvSpPr>
          <p:nvPr>
            <p:ph type="body" sz="quarter" idx="17"/>
          </p:nvPr>
        </p:nvSpPr>
        <p:spPr/>
        <p:txBody>
          <a:bodyPr/>
          <a:lstStyle/>
          <a:p>
            <a:r>
              <a:rPr lang="pt-PT" dirty="0"/>
              <a:t>MODELOS DE FINANCIAMENTO</a:t>
            </a:r>
          </a:p>
        </p:txBody>
      </p:sp>
      <p:sp>
        <p:nvSpPr>
          <p:cNvPr id="5" name="Text Placeholder 4">
            <a:extLst>
              <a:ext uri="{FF2B5EF4-FFF2-40B4-BE49-F238E27FC236}">
                <a16:creationId xmlns:a16="http://schemas.microsoft.com/office/drawing/2014/main" id="{F3BDAF5E-0952-4C84-BA01-F2E6371ABF57}"/>
              </a:ext>
            </a:extLst>
          </p:cNvPr>
          <p:cNvSpPr>
            <a:spLocks noGrp="1"/>
          </p:cNvSpPr>
          <p:nvPr>
            <p:ph type="body" sz="quarter" idx="16"/>
          </p:nvPr>
        </p:nvSpPr>
        <p:spPr/>
        <p:txBody>
          <a:bodyPr/>
          <a:lstStyle/>
          <a:p>
            <a:r>
              <a:rPr lang="pt-PT" dirty="0"/>
              <a:t>O FINANCIAMENTO DO SERVIÇO UNIVERSAL</a:t>
            </a:r>
          </a:p>
        </p:txBody>
      </p:sp>
      <p:sp>
        <p:nvSpPr>
          <p:cNvPr id="11" name="Rectangle: Rounded Corners 10">
            <a:extLst>
              <a:ext uri="{FF2B5EF4-FFF2-40B4-BE49-F238E27FC236}">
                <a16:creationId xmlns:a16="http://schemas.microsoft.com/office/drawing/2014/main" id="{871D0151-400C-43F7-B419-9C30DA62749D}"/>
              </a:ext>
            </a:extLst>
          </p:cNvPr>
          <p:cNvSpPr/>
          <p:nvPr/>
        </p:nvSpPr>
        <p:spPr>
          <a:xfrm>
            <a:off x="1115616" y="1491055"/>
            <a:ext cx="6678488" cy="817245"/>
          </a:xfrm>
          <a:prstGeom prst="roundRect">
            <a:avLst/>
          </a:prstGeom>
          <a:solidFill>
            <a:srgbClr val="BFBFBF">
              <a:alpha val="61961"/>
            </a:srgbClr>
          </a:solidFill>
        </p:spPr>
        <p:txBody>
          <a:bodyPr wrap="square">
            <a:spAutoFit/>
          </a:bodyPr>
          <a:lstStyle/>
          <a:p>
            <a:pPr algn="ctr"/>
            <a:r>
              <a:rPr lang="pt-PT" sz="1400" dirty="0"/>
              <a:t>Não há um único modelo de financiamento que seja apropriado para todos os projetos ou países, pelo que a </a:t>
            </a:r>
            <a:r>
              <a:rPr lang="pt-PT" sz="1400" i="1" dirty="0" err="1"/>
              <a:t>policy-making</a:t>
            </a:r>
            <a:r>
              <a:rPr lang="pt-PT" sz="1400" dirty="0"/>
              <a:t> nesta matéria deve sempre atender a várias especificidades</a:t>
            </a:r>
          </a:p>
        </p:txBody>
      </p:sp>
      <p:sp>
        <p:nvSpPr>
          <p:cNvPr id="12" name="TextBox 11">
            <a:extLst>
              <a:ext uri="{FF2B5EF4-FFF2-40B4-BE49-F238E27FC236}">
                <a16:creationId xmlns:a16="http://schemas.microsoft.com/office/drawing/2014/main" id="{6B510A4D-B447-415F-993B-E00FEDF1C118}"/>
              </a:ext>
            </a:extLst>
          </p:cNvPr>
          <p:cNvSpPr txBox="1"/>
          <p:nvPr/>
        </p:nvSpPr>
        <p:spPr>
          <a:xfrm>
            <a:off x="359532" y="2715766"/>
            <a:ext cx="8388932" cy="461665"/>
          </a:xfrm>
          <a:prstGeom prst="rect">
            <a:avLst/>
          </a:prstGeom>
          <a:noFill/>
          <a:ln w="12700">
            <a:noFill/>
            <a:prstDash val="dash"/>
          </a:ln>
        </p:spPr>
        <p:txBody>
          <a:bodyPr wrap="square" rtlCol="0">
            <a:spAutoFit/>
          </a:bodyPr>
          <a:lstStyle/>
          <a:p>
            <a:pPr marL="0" lvl="1" algn="just">
              <a:spcBef>
                <a:spcPct val="20000"/>
              </a:spcBef>
            </a:pPr>
            <a:r>
              <a:rPr lang="pt-PT" sz="1200" dirty="0"/>
              <a:t>A forma mais comum e teorizada de financiamento é a dos Fundos de Compensação (Fundos de Serviço Universal, FSU) – segundo a UIT, existem 69 fundos em todo o mundo com objetivos de universalização, sendo que 22 se encontram em países africanos:</a:t>
            </a:r>
          </a:p>
        </p:txBody>
      </p:sp>
      <p:graphicFrame>
        <p:nvGraphicFramePr>
          <p:cNvPr id="6" name="Table 5">
            <a:extLst>
              <a:ext uri="{FF2B5EF4-FFF2-40B4-BE49-F238E27FC236}">
                <a16:creationId xmlns:a16="http://schemas.microsoft.com/office/drawing/2014/main" id="{A9183B9F-03F1-4924-B9AA-42450494769C}"/>
              </a:ext>
            </a:extLst>
          </p:cNvPr>
          <p:cNvGraphicFramePr>
            <a:graphicFrameLocks noGrp="1"/>
          </p:cNvGraphicFramePr>
          <p:nvPr>
            <p:extLst>
              <p:ext uri="{D42A27DB-BD31-4B8C-83A1-F6EECF244321}">
                <p14:modId xmlns:p14="http://schemas.microsoft.com/office/powerpoint/2010/main" val="2019098882"/>
              </p:ext>
            </p:extLst>
          </p:nvPr>
        </p:nvGraphicFramePr>
        <p:xfrm>
          <a:off x="1799691" y="3523069"/>
          <a:ext cx="5544617" cy="962600"/>
        </p:xfrm>
        <a:graphic>
          <a:graphicData uri="http://schemas.openxmlformats.org/drawingml/2006/table">
            <a:tbl>
              <a:tblPr firstRow="1" firstCol="1" bandRow="1">
                <a:tableStyleId>{5C22544A-7EE6-4342-B048-85BDC9FD1C3A}</a:tableStyleId>
              </a:tblPr>
              <a:tblGrid>
                <a:gridCol w="797421">
                  <a:extLst>
                    <a:ext uri="{9D8B030D-6E8A-4147-A177-3AD203B41FA5}">
                      <a16:colId xmlns:a16="http://schemas.microsoft.com/office/drawing/2014/main" val="467374658"/>
                    </a:ext>
                  </a:extLst>
                </a:gridCol>
                <a:gridCol w="788242">
                  <a:extLst>
                    <a:ext uri="{9D8B030D-6E8A-4147-A177-3AD203B41FA5}">
                      <a16:colId xmlns:a16="http://schemas.microsoft.com/office/drawing/2014/main" val="2093135974"/>
                    </a:ext>
                  </a:extLst>
                </a:gridCol>
                <a:gridCol w="792525">
                  <a:extLst>
                    <a:ext uri="{9D8B030D-6E8A-4147-A177-3AD203B41FA5}">
                      <a16:colId xmlns:a16="http://schemas.microsoft.com/office/drawing/2014/main" val="278162165"/>
                    </a:ext>
                  </a:extLst>
                </a:gridCol>
                <a:gridCol w="792525">
                  <a:extLst>
                    <a:ext uri="{9D8B030D-6E8A-4147-A177-3AD203B41FA5}">
                      <a16:colId xmlns:a16="http://schemas.microsoft.com/office/drawing/2014/main" val="958137445"/>
                    </a:ext>
                  </a:extLst>
                </a:gridCol>
                <a:gridCol w="791301">
                  <a:extLst>
                    <a:ext uri="{9D8B030D-6E8A-4147-A177-3AD203B41FA5}">
                      <a16:colId xmlns:a16="http://schemas.microsoft.com/office/drawing/2014/main" val="1581791168"/>
                    </a:ext>
                  </a:extLst>
                </a:gridCol>
                <a:gridCol w="795585">
                  <a:extLst>
                    <a:ext uri="{9D8B030D-6E8A-4147-A177-3AD203B41FA5}">
                      <a16:colId xmlns:a16="http://schemas.microsoft.com/office/drawing/2014/main" val="512281845"/>
                    </a:ext>
                  </a:extLst>
                </a:gridCol>
                <a:gridCol w="787018">
                  <a:extLst>
                    <a:ext uri="{9D8B030D-6E8A-4147-A177-3AD203B41FA5}">
                      <a16:colId xmlns:a16="http://schemas.microsoft.com/office/drawing/2014/main" val="3777369302"/>
                    </a:ext>
                  </a:extLst>
                </a:gridCol>
              </a:tblGrid>
              <a:tr h="504219">
                <a:tc>
                  <a:txBody>
                    <a:bodyPr/>
                    <a:lstStyle/>
                    <a:p>
                      <a:pPr>
                        <a:spcBef>
                          <a:spcPts val="300"/>
                        </a:spcBef>
                        <a:spcAft>
                          <a:spcPts val="300"/>
                        </a:spcAft>
                      </a:pPr>
                      <a:r>
                        <a:rPr lang="pt-PT" sz="1100" dirty="0">
                          <a:effectLst/>
                        </a:rPr>
                        <a:t>Região</a:t>
                      </a:r>
                      <a:endParaRPr lang="pt-PT"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tc>
                  <a:txBody>
                    <a:bodyPr/>
                    <a:lstStyle/>
                    <a:p>
                      <a:pPr>
                        <a:spcBef>
                          <a:spcPts val="300"/>
                        </a:spcBef>
                        <a:spcAft>
                          <a:spcPts val="300"/>
                        </a:spcAft>
                      </a:pPr>
                      <a:r>
                        <a:rPr lang="pt-PT" sz="1100" dirty="0">
                          <a:effectLst/>
                        </a:rPr>
                        <a:t>África</a:t>
                      </a:r>
                      <a:endParaRPr lang="pt-PT"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tc>
                  <a:txBody>
                    <a:bodyPr/>
                    <a:lstStyle/>
                    <a:p>
                      <a:pPr>
                        <a:spcBef>
                          <a:spcPts val="300"/>
                        </a:spcBef>
                        <a:spcAft>
                          <a:spcPts val="300"/>
                        </a:spcAft>
                      </a:pPr>
                      <a:r>
                        <a:rPr lang="pt-PT" sz="1100" dirty="0">
                          <a:effectLst/>
                        </a:rPr>
                        <a:t>Estados Árabes</a:t>
                      </a:r>
                      <a:endParaRPr lang="pt-PT"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tc>
                  <a:txBody>
                    <a:bodyPr/>
                    <a:lstStyle/>
                    <a:p>
                      <a:pPr>
                        <a:spcBef>
                          <a:spcPts val="300"/>
                        </a:spcBef>
                        <a:spcAft>
                          <a:spcPts val="300"/>
                        </a:spcAft>
                      </a:pPr>
                      <a:r>
                        <a:rPr lang="pt-PT" sz="1100">
                          <a:effectLst/>
                        </a:rPr>
                        <a:t>Ásia-Pacífico</a:t>
                      </a:r>
                      <a:endParaRPr lang="pt-PT" sz="1100" b="1">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tc>
                  <a:txBody>
                    <a:bodyPr/>
                    <a:lstStyle/>
                    <a:p>
                      <a:pPr>
                        <a:spcBef>
                          <a:spcPts val="300"/>
                        </a:spcBef>
                        <a:spcAft>
                          <a:spcPts val="300"/>
                        </a:spcAft>
                      </a:pPr>
                      <a:r>
                        <a:rPr lang="pt-PT" sz="1100" dirty="0">
                          <a:effectLst/>
                        </a:rPr>
                        <a:t>Europa e CEI</a:t>
                      </a:r>
                      <a:endParaRPr lang="pt-PT"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tc>
                  <a:txBody>
                    <a:bodyPr/>
                    <a:lstStyle/>
                    <a:p>
                      <a:pPr>
                        <a:spcBef>
                          <a:spcPts val="300"/>
                        </a:spcBef>
                        <a:spcAft>
                          <a:spcPts val="300"/>
                        </a:spcAft>
                      </a:pPr>
                      <a:r>
                        <a:rPr lang="pt-PT" sz="1100" dirty="0">
                          <a:effectLst/>
                        </a:rPr>
                        <a:t>Américas</a:t>
                      </a:r>
                      <a:endParaRPr lang="pt-PT"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tc>
                  <a:txBody>
                    <a:bodyPr/>
                    <a:lstStyle/>
                    <a:p>
                      <a:pPr>
                        <a:spcBef>
                          <a:spcPts val="300"/>
                        </a:spcBef>
                        <a:spcAft>
                          <a:spcPts val="300"/>
                        </a:spcAft>
                      </a:pPr>
                      <a:r>
                        <a:rPr lang="pt-PT" sz="1100" dirty="0">
                          <a:effectLst/>
                        </a:rPr>
                        <a:t>Total</a:t>
                      </a:r>
                      <a:endParaRPr lang="pt-PT"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extLst>
                  <a:ext uri="{0D108BD9-81ED-4DB2-BD59-A6C34878D82A}">
                    <a16:rowId xmlns:a16="http://schemas.microsoft.com/office/drawing/2014/main" val="2619655139"/>
                  </a:ext>
                </a:extLst>
              </a:tr>
              <a:tr h="458381">
                <a:tc>
                  <a:txBody>
                    <a:bodyPr/>
                    <a:lstStyle/>
                    <a:p>
                      <a:pPr>
                        <a:spcBef>
                          <a:spcPts val="300"/>
                        </a:spcBef>
                        <a:spcAft>
                          <a:spcPts val="300"/>
                        </a:spcAft>
                      </a:pPr>
                      <a:r>
                        <a:rPr lang="pt-PT" sz="1000" dirty="0">
                          <a:effectLst/>
                        </a:rPr>
                        <a:t>Fundos Existentes</a:t>
                      </a:r>
                      <a:endParaRPr lang="pt-PT" sz="10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388"/>
                    </a:solidFill>
                  </a:tcPr>
                </a:tc>
                <a:tc>
                  <a:txBody>
                    <a:bodyPr/>
                    <a:lstStyle/>
                    <a:p>
                      <a:pPr algn="ctr">
                        <a:spcBef>
                          <a:spcPts val="300"/>
                        </a:spcBef>
                        <a:spcAft>
                          <a:spcPts val="300"/>
                        </a:spcAft>
                      </a:pPr>
                      <a:r>
                        <a:rPr lang="pt-PT" sz="1000">
                          <a:effectLst/>
                        </a:rPr>
                        <a:t>22</a:t>
                      </a:r>
                      <a:endParaRPr lang="pt-PT" sz="10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Bef>
                          <a:spcPts val="300"/>
                        </a:spcBef>
                        <a:spcAft>
                          <a:spcPts val="300"/>
                        </a:spcAft>
                      </a:pPr>
                      <a:r>
                        <a:rPr lang="pt-PT" sz="1000">
                          <a:effectLst/>
                        </a:rPr>
                        <a:t>7</a:t>
                      </a:r>
                      <a:endParaRPr lang="pt-PT" sz="10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Bef>
                          <a:spcPts val="300"/>
                        </a:spcBef>
                        <a:spcAft>
                          <a:spcPts val="300"/>
                        </a:spcAft>
                      </a:pPr>
                      <a:r>
                        <a:rPr lang="pt-PT" sz="1000">
                          <a:effectLst/>
                        </a:rPr>
                        <a:t>16</a:t>
                      </a:r>
                      <a:endParaRPr lang="pt-PT" sz="10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Bef>
                          <a:spcPts val="300"/>
                        </a:spcBef>
                        <a:spcAft>
                          <a:spcPts val="300"/>
                        </a:spcAft>
                      </a:pPr>
                      <a:r>
                        <a:rPr lang="pt-PT" sz="1000">
                          <a:effectLst/>
                        </a:rPr>
                        <a:t>8</a:t>
                      </a:r>
                      <a:endParaRPr lang="pt-PT" sz="10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Bef>
                          <a:spcPts val="300"/>
                        </a:spcBef>
                        <a:spcAft>
                          <a:spcPts val="300"/>
                        </a:spcAft>
                      </a:pPr>
                      <a:r>
                        <a:rPr lang="pt-PT" sz="1000">
                          <a:effectLst/>
                        </a:rPr>
                        <a:t>16</a:t>
                      </a:r>
                      <a:endParaRPr lang="pt-PT" sz="10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Bef>
                          <a:spcPts val="300"/>
                        </a:spcBef>
                        <a:spcAft>
                          <a:spcPts val="300"/>
                        </a:spcAft>
                      </a:pPr>
                      <a:r>
                        <a:rPr lang="pt-PT" sz="1000" dirty="0">
                          <a:effectLst/>
                        </a:rPr>
                        <a:t>69</a:t>
                      </a:r>
                      <a:endParaRPr lang="pt-PT" sz="10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97832183"/>
                  </a:ext>
                </a:extLst>
              </a:tr>
            </a:tbl>
          </a:graphicData>
        </a:graphic>
      </p:graphicFrame>
    </p:spTree>
    <p:extLst>
      <p:ext uri="{BB962C8B-B14F-4D97-AF65-F5344CB8AC3E}">
        <p14:creationId xmlns:p14="http://schemas.microsoft.com/office/powerpoint/2010/main" val="36403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DF5B02A-44F7-4514-B082-1BD6A9F23713}"/>
              </a:ext>
            </a:extLst>
          </p:cNvPr>
          <p:cNvSpPr txBox="1"/>
          <p:nvPr/>
        </p:nvSpPr>
        <p:spPr>
          <a:xfrm>
            <a:off x="353287" y="1360181"/>
            <a:ext cx="8388932" cy="3693319"/>
          </a:xfrm>
          <a:prstGeom prst="rect">
            <a:avLst/>
          </a:prstGeom>
          <a:noFill/>
          <a:ln w="12700">
            <a:noFill/>
            <a:prstDash val="dash"/>
          </a:ln>
        </p:spPr>
        <p:txBody>
          <a:bodyPr wrap="square" rtlCol="0">
            <a:spAutoFit/>
          </a:bodyPr>
          <a:lstStyle/>
          <a:p>
            <a:pPr marL="177800" lvl="1" indent="-177800" algn="just">
              <a:spcBef>
                <a:spcPct val="20000"/>
              </a:spcBef>
              <a:buFont typeface="Arial" panose="020B0604020202020204" pitchFamily="34" charset="0"/>
              <a:buChar char="•"/>
            </a:pPr>
            <a:r>
              <a:rPr lang="pt-PT" sz="1200" dirty="0"/>
              <a:t>Vistos com um mecanismo independente e transparente, com vista a financiar a expansão e manutenção de redes e serviços</a:t>
            </a:r>
          </a:p>
          <a:p>
            <a:pPr marL="171450" lvl="1" indent="-171450" algn="just">
              <a:spcBef>
                <a:spcPct val="20000"/>
              </a:spcBef>
              <a:buFont typeface="Arial" panose="020B0604020202020204" pitchFamily="34" charset="0"/>
              <a:buChar char="•"/>
            </a:pPr>
            <a:endParaRPr lang="pt-PT" sz="1200" dirty="0"/>
          </a:p>
          <a:p>
            <a:pPr marL="171450" lvl="1" indent="-171450" algn="just">
              <a:spcBef>
                <a:spcPct val="20000"/>
              </a:spcBef>
              <a:buFont typeface="Arial" panose="020B0604020202020204" pitchFamily="34" charset="0"/>
              <a:buChar char="•"/>
            </a:pPr>
            <a:r>
              <a:rPr lang="pt-PT" sz="1200" dirty="0"/>
              <a:t>Tipicamente financiados por contribuições dos operadores (fixos ou móveis)</a:t>
            </a:r>
          </a:p>
          <a:p>
            <a:pPr marL="0" lvl="1" algn="just">
              <a:spcBef>
                <a:spcPct val="20000"/>
              </a:spcBef>
            </a:pPr>
            <a:endParaRPr lang="pt-PT" sz="1200" i="1" dirty="0"/>
          </a:p>
          <a:p>
            <a:pPr marL="177800" lvl="1" indent="-177800" algn="just">
              <a:spcBef>
                <a:spcPct val="20000"/>
              </a:spcBef>
              <a:buFont typeface="Arial" panose="020B0604020202020204" pitchFamily="34" charset="0"/>
              <a:buChar char="•"/>
            </a:pPr>
            <a:r>
              <a:rPr lang="pt-PT" sz="1200" dirty="0"/>
              <a:t>Para a garantia de um bom funcionamento destes fundos:</a:t>
            </a:r>
          </a:p>
          <a:p>
            <a:pPr marL="358775" lvl="1" indent="-177800" algn="just">
              <a:spcBef>
                <a:spcPct val="20000"/>
              </a:spcBef>
              <a:buFont typeface="Arial" panose="020B0604020202020204" pitchFamily="34" charset="0"/>
              <a:buChar char="•"/>
            </a:pPr>
            <a:r>
              <a:rPr lang="pt-PT" sz="1100" dirty="0"/>
              <a:t>Existência de um bom modelo de gestão;</a:t>
            </a:r>
          </a:p>
          <a:p>
            <a:pPr marL="358775" lvl="1" indent="-177800" algn="just">
              <a:spcBef>
                <a:spcPct val="20000"/>
              </a:spcBef>
              <a:buFont typeface="Arial" panose="020B0604020202020204" pitchFamily="34" charset="0"/>
              <a:buChar char="•"/>
            </a:pPr>
            <a:r>
              <a:rPr lang="pt-PT" sz="1100" dirty="0"/>
              <a:t>Ligação com as normas e políticas públicas;</a:t>
            </a:r>
          </a:p>
          <a:p>
            <a:pPr marL="358775" lvl="1" indent="-177800" algn="just">
              <a:spcBef>
                <a:spcPct val="20000"/>
              </a:spcBef>
              <a:buFont typeface="Arial" panose="020B0604020202020204" pitchFamily="34" charset="0"/>
              <a:buChar char="•"/>
            </a:pPr>
            <a:r>
              <a:rPr lang="pt-PT" sz="1100" dirty="0"/>
              <a:t>Neutralidade tecnológica no </a:t>
            </a:r>
            <a:r>
              <a:rPr lang="pt-PT" sz="1100" i="1" dirty="0"/>
              <a:t>design </a:t>
            </a:r>
            <a:r>
              <a:rPr lang="pt-PT" sz="1100" dirty="0"/>
              <a:t>e implementação de projetos.</a:t>
            </a:r>
          </a:p>
          <a:p>
            <a:pPr marL="177800" lvl="1" indent="-177800" algn="just">
              <a:spcBef>
                <a:spcPct val="20000"/>
              </a:spcBef>
              <a:buFont typeface="Arial" panose="020B0604020202020204" pitchFamily="34" charset="0"/>
              <a:buChar char="•"/>
            </a:pPr>
            <a:endParaRPr lang="pt-PT" sz="1200" dirty="0"/>
          </a:p>
          <a:p>
            <a:pPr marL="177800" lvl="1" indent="-177800" algn="just">
              <a:spcBef>
                <a:spcPct val="20000"/>
              </a:spcBef>
              <a:buFont typeface="Arial" panose="020B0604020202020204" pitchFamily="34" charset="0"/>
              <a:buChar char="•"/>
            </a:pPr>
            <a:r>
              <a:rPr lang="pt-PT" sz="1200" dirty="0"/>
              <a:t>Gestão</a:t>
            </a:r>
          </a:p>
          <a:p>
            <a:pPr marL="361950" lvl="0" indent="-171450" algn="just">
              <a:spcBef>
                <a:spcPct val="20000"/>
              </a:spcBef>
              <a:buFont typeface="Arial" panose="020B0604020202020204" pitchFamily="34" charset="0"/>
              <a:buChar char="•"/>
            </a:pPr>
            <a:r>
              <a:rPr lang="pt-PT" sz="1200" dirty="0"/>
              <a:t>Depende da natureza do Fundo de Compensação;</a:t>
            </a:r>
          </a:p>
          <a:p>
            <a:pPr marL="819150" lvl="1" indent="-171450" algn="just">
              <a:spcBef>
                <a:spcPct val="20000"/>
              </a:spcBef>
              <a:buFont typeface="Arial" panose="020B0604020202020204" pitchFamily="34" charset="0"/>
              <a:buChar char="•"/>
            </a:pPr>
            <a:r>
              <a:rPr lang="pt-PT" sz="1100" dirty="0"/>
              <a:t>Património autónomo – órgão regulador;</a:t>
            </a:r>
          </a:p>
          <a:p>
            <a:pPr marL="819150" lvl="1" indent="-171450" algn="just">
              <a:spcBef>
                <a:spcPct val="20000"/>
              </a:spcBef>
              <a:buFont typeface="Arial" panose="020B0604020202020204" pitchFamily="34" charset="0"/>
              <a:buChar char="•"/>
            </a:pPr>
            <a:r>
              <a:rPr lang="pt-PT" sz="1100" dirty="0"/>
              <a:t>Entidade com autonomia jurídica – órgãos de administração (é comum serem preenchidos pela entidade reguladora).</a:t>
            </a:r>
          </a:p>
          <a:p>
            <a:pPr marL="361950" indent="-171450" algn="just">
              <a:spcBef>
                <a:spcPct val="20000"/>
              </a:spcBef>
              <a:buFont typeface="Arial" panose="020B0604020202020204" pitchFamily="34" charset="0"/>
              <a:buChar char="•"/>
            </a:pPr>
            <a:r>
              <a:rPr lang="pt-PT" sz="1200" dirty="0"/>
              <a:t>Porquê?</a:t>
            </a:r>
          </a:p>
          <a:p>
            <a:pPr marL="819150" lvl="1" indent="-171450" algn="just">
              <a:spcBef>
                <a:spcPct val="20000"/>
              </a:spcBef>
              <a:buFont typeface="Arial" panose="020B0604020202020204" pitchFamily="34" charset="0"/>
              <a:buChar char="•"/>
            </a:pPr>
            <a:r>
              <a:rPr lang="pt-PT" sz="1100" dirty="0"/>
              <a:t>Grau de autonomia face ao Governo e operadores;</a:t>
            </a:r>
          </a:p>
          <a:p>
            <a:pPr marL="819150" lvl="1" indent="-171450" algn="just">
              <a:spcBef>
                <a:spcPct val="20000"/>
              </a:spcBef>
              <a:buFont typeface="Arial" panose="020B0604020202020204" pitchFamily="34" charset="0"/>
              <a:buChar char="•"/>
            </a:pPr>
            <a:r>
              <a:rPr lang="pt-PT" sz="1100" dirty="0"/>
              <a:t>Dispõe das necessárias competências técnicas e regulatórias.</a:t>
            </a:r>
          </a:p>
          <a:p>
            <a:pPr marL="177800" lvl="1" indent="-177800" algn="just">
              <a:spcBef>
                <a:spcPct val="20000"/>
              </a:spcBef>
              <a:buFont typeface="Arial" panose="020B0604020202020204" pitchFamily="34" charset="0"/>
              <a:buChar char="•"/>
            </a:pPr>
            <a:endParaRPr lang="pt-PT" sz="1200" dirty="0"/>
          </a:p>
        </p:txBody>
      </p:sp>
      <p:sp>
        <p:nvSpPr>
          <p:cNvPr id="3" name="Slide Number Placeholder 2"/>
          <p:cNvSpPr>
            <a:spLocks noGrp="1"/>
          </p:cNvSpPr>
          <p:nvPr>
            <p:ph type="sldNum" sz="quarter" idx="12"/>
          </p:nvPr>
        </p:nvSpPr>
        <p:spPr/>
        <p:txBody>
          <a:bodyPr/>
          <a:lstStyle/>
          <a:p>
            <a:fld id="{5F94B4A4-2EC7-4A32-8537-AA254319187D}" type="slidenum">
              <a:rPr lang="pt-PT" smtClean="0"/>
              <a:pPr/>
              <a:t>15</a:t>
            </a:fld>
            <a:endParaRPr lang="pt-PT" dirty="0"/>
          </a:p>
        </p:txBody>
      </p:sp>
      <p:sp>
        <p:nvSpPr>
          <p:cNvPr id="6" name="Text Placeholder 5"/>
          <p:cNvSpPr>
            <a:spLocks noGrp="1"/>
          </p:cNvSpPr>
          <p:nvPr>
            <p:ph type="body" sz="quarter" idx="17"/>
          </p:nvPr>
        </p:nvSpPr>
        <p:spPr>
          <a:xfrm>
            <a:off x="359532" y="894569"/>
            <a:ext cx="8424936" cy="453969"/>
          </a:xfrm>
        </p:spPr>
        <p:txBody>
          <a:bodyPr/>
          <a:lstStyle/>
          <a:p>
            <a:r>
              <a:rPr lang="pt-PT" dirty="0"/>
              <a:t>FUNDOS DE COMPENSAÇÃO</a:t>
            </a:r>
          </a:p>
        </p:txBody>
      </p:sp>
      <p:sp>
        <p:nvSpPr>
          <p:cNvPr id="5" name="Text Placeholder 4"/>
          <p:cNvSpPr>
            <a:spLocks noGrp="1"/>
          </p:cNvSpPr>
          <p:nvPr>
            <p:ph type="body" sz="quarter" idx="16"/>
          </p:nvPr>
        </p:nvSpPr>
        <p:spPr/>
        <p:txBody>
          <a:bodyPr/>
          <a:lstStyle/>
          <a:p>
            <a:r>
              <a:rPr lang="pt-PT" dirty="0"/>
              <a:t>O FINANCIAMENTO DO SERVIÇO UNIVERSAL</a:t>
            </a:r>
          </a:p>
        </p:txBody>
      </p:sp>
      <p:grpSp>
        <p:nvGrpSpPr>
          <p:cNvPr id="26" name="Group 25">
            <a:extLst>
              <a:ext uri="{FF2B5EF4-FFF2-40B4-BE49-F238E27FC236}">
                <a16:creationId xmlns:a16="http://schemas.microsoft.com/office/drawing/2014/main" id="{3852B6DE-D4F0-4006-89B2-84A1E5853D18}"/>
              </a:ext>
            </a:extLst>
          </p:cNvPr>
          <p:cNvGrpSpPr/>
          <p:nvPr/>
        </p:nvGrpSpPr>
        <p:grpSpPr>
          <a:xfrm>
            <a:off x="6948264" y="2211710"/>
            <a:ext cx="1998114" cy="1498870"/>
            <a:chOff x="6930211" y="1670983"/>
            <a:chExt cx="1998114" cy="1498870"/>
          </a:xfrm>
        </p:grpSpPr>
        <p:pic>
          <p:nvPicPr>
            <p:cNvPr id="24" name="Graphic 23" descr="User">
              <a:extLst>
                <a:ext uri="{FF2B5EF4-FFF2-40B4-BE49-F238E27FC236}">
                  <a16:creationId xmlns:a16="http://schemas.microsoft.com/office/drawing/2014/main" id="{59D093E3-DD5E-4935-BB1F-EB5DF98EB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1904" y="1685038"/>
              <a:ext cx="936104" cy="936104"/>
            </a:xfrm>
            <a:prstGeom prst="rect">
              <a:avLst/>
            </a:prstGeom>
          </p:spPr>
        </p:pic>
        <p:pic>
          <p:nvPicPr>
            <p:cNvPr id="12" name="Graphic 11" descr="User">
              <a:extLst>
                <a:ext uri="{FF2B5EF4-FFF2-40B4-BE49-F238E27FC236}">
                  <a16:creationId xmlns:a16="http://schemas.microsoft.com/office/drawing/2014/main" id="{F0854507-685F-4024-AD55-366A9286E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8140" y="1670983"/>
              <a:ext cx="936104" cy="936104"/>
            </a:xfrm>
            <a:prstGeom prst="rect">
              <a:avLst/>
            </a:prstGeom>
          </p:spPr>
        </p:pic>
        <p:pic>
          <p:nvPicPr>
            <p:cNvPr id="20" name="Graphic 19" descr="User">
              <a:extLst>
                <a:ext uri="{FF2B5EF4-FFF2-40B4-BE49-F238E27FC236}">
                  <a16:creationId xmlns:a16="http://schemas.microsoft.com/office/drawing/2014/main" id="{B9F13491-865D-44A0-A054-0B4A4CFF8C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30211" y="1987307"/>
              <a:ext cx="936104" cy="936104"/>
            </a:xfrm>
            <a:prstGeom prst="rect">
              <a:avLst/>
            </a:prstGeom>
          </p:spPr>
        </p:pic>
        <p:pic>
          <p:nvPicPr>
            <p:cNvPr id="15" name="Graphic 14" descr="User">
              <a:extLst>
                <a:ext uri="{FF2B5EF4-FFF2-40B4-BE49-F238E27FC236}">
                  <a16:creationId xmlns:a16="http://schemas.microsoft.com/office/drawing/2014/main" id="{F3035D18-1978-45BE-87A6-CF9F577623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2644" y="2233749"/>
              <a:ext cx="936104" cy="936104"/>
            </a:xfrm>
            <a:prstGeom prst="rect">
              <a:avLst/>
            </a:prstGeom>
          </p:spPr>
        </p:pic>
        <p:pic>
          <p:nvPicPr>
            <p:cNvPr id="19" name="Graphic 18" descr="User">
              <a:extLst>
                <a:ext uri="{FF2B5EF4-FFF2-40B4-BE49-F238E27FC236}">
                  <a16:creationId xmlns:a16="http://schemas.microsoft.com/office/drawing/2014/main" id="{D437EBA3-E338-4A5F-BFFD-5AE826626B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92221" y="1952366"/>
              <a:ext cx="936104" cy="936104"/>
            </a:xfrm>
            <a:prstGeom prst="rect">
              <a:avLst/>
            </a:prstGeom>
          </p:spPr>
        </p:pic>
      </p:grpSp>
      <p:pic>
        <p:nvPicPr>
          <p:cNvPr id="4" name="Graphic 3" descr="Coins">
            <a:extLst>
              <a:ext uri="{FF2B5EF4-FFF2-40B4-BE49-F238E27FC236}">
                <a16:creationId xmlns:a16="http://schemas.microsoft.com/office/drawing/2014/main" id="{B39B3091-7445-4C34-8ACE-EF3C390EE9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7518" y="1930327"/>
            <a:ext cx="463938" cy="463938"/>
          </a:xfrm>
          <a:prstGeom prst="rect">
            <a:avLst/>
          </a:prstGeom>
        </p:spPr>
      </p:pic>
      <p:pic>
        <p:nvPicPr>
          <p:cNvPr id="25" name="Graphic 24" descr="Money">
            <a:extLst>
              <a:ext uri="{FF2B5EF4-FFF2-40B4-BE49-F238E27FC236}">
                <a16:creationId xmlns:a16="http://schemas.microsoft.com/office/drawing/2014/main" id="{15081156-A622-45FC-9029-D6A23BBF1C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58289" y="1702404"/>
            <a:ext cx="463938" cy="463938"/>
          </a:xfrm>
          <a:prstGeom prst="rect">
            <a:avLst/>
          </a:prstGeom>
        </p:spPr>
      </p:pic>
    </p:spTree>
    <p:extLst>
      <p:ext uri="{BB962C8B-B14F-4D97-AF65-F5344CB8AC3E}">
        <p14:creationId xmlns:p14="http://schemas.microsoft.com/office/powerpoint/2010/main" val="39861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16</a:t>
            </a:fld>
            <a:endParaRPr lang="pt-PT" dirty="0"/>
          </a:p>
        </p:txBody>
      </p:sp>
      <p:sp>
        <p:nvSpPr>
          <p:cNvPr id="6" name="Text Placeholder 5"/>
          <p:cNvSpPr>
            <a:spLocks noGrp="1"/>
          </p:cNvSpPr>
          <p:nvPr>
            <p:ph type="body" sz="quarter" idx="17"/>
          </p:nvPr>
        </p:nvSpPr>
        <p:spPr/>
        <p:txBody>
          <a:bodyPr/>
          <a:lstStyle/>
          <a:p>
            <a:r>
              <a:rPr lang="pt-PT" dirty="0"/>
              <a:t>FUNDOS DE COMPENSAÇÃO</a:t>
            </a:r>
          </a:p>
        </p:txBody>
      </p:sp>
      <p:sp>
        <p:nvSpPr>
          <p:cNvPr id="5" name="Text Placeholder 4"/>
          <p:cNvSpPr>
            <a:spLocks noGrp="1"/>
          </p:cNvSpPr>
          <p:nvPr>
            <p:ph type="body" sz="quarter" idx="16"/>
          </p:nvPr>
        </p:nvSpPr>
        <p:spPr/>
        <p:txBody>
          <a:bodyPr/>
          <a:lstStyle/>
          <a:p>
            <a:r>
              <a:rPr lang="pt-PT" dirty="0"/>
              <a:t>O FINANCIAMENTO DO SERVIÇO UNIVERSAL</a:t>
            </a:r>
          </a:p>
        </p:txBody>
      </p:sp>
      <p:grpSp>
        <p:nvGrpSpPr>
          <p:cNvPr id="7" name="Group 6">
            <a:extLst>
              <a:ext uri="{FF2B5EF4-FFF2-40B4-BE49-F238E27FC236}">
                <a16:creationId xmlns:a16="http://schemas.microsoft.com/office/drawing/2014/main" id="{539DD6A3-D692-43B3-B99F-76FD2CE170BC}"/>
              </a:ext>
            </a:extLst>
          </p:cNvPr>
          <p:cNvGrpSpPr/>
          <p:nvPr/>
        </p:nvGrpSpPr>
        <p:grpSpPr>
          <a:xfrm>
            <a:off x="3275856" y="1571940"/>
            <a:ext cx="2592288" cy="1123558"/>
            <a:chOff x="3276486" y="2146953"/>
            <a:chExt cx="2592288" cy="1123558"/>
          </a:xfrm>
          <a:solidFill>
            <a:schemeClr val="accent6"/>
          </a:solidFill>
        </p:grpSpPr>
        <p:sp>
          <p:nvSpPr>
            <p:cNvPr id="8" name="Rectangle: Diagonal Corners Rounded 7">
              <a:extLst>
                <a:ext uri="{FF2B5EF4-FFF2-40B4-BE49-F238E27FC236}">
                  <a16:creationId xmlns:a16="http://schemas.microsoft.com/office/drawing/2014/main" id="{BD211CF4-B6FD-4DD3-B946-0C6D1DAF8D35}"/>
                </a:ext>
              </a:extLst>
            </p:cNvPr>
            <p:cNvSpPr/>
            <p:nvPr/>
          </p:nvSpPr>
          <p:spPr>
            <a:xfrm>
              <a:off x="3276486" y="2146953"/>
              <a:ext cx="2592288" cy="1123558"/>
            </a:xfrm>
            <a:prstGeom prst="round2DiagRect">
              <a:avLst>
                <a:gd name="adj1" fmla="val 50000"/>
                <a:gd name="adj2" fmla="val 50000"/>
              </a:avLst>
            </a:prstGeom>
            <a:grp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endParaRPr lang="pt-PT" sz="3600" b="1" dirty="0">
                <a:solidFill>
                  <a:schemeClr val="bg1"/>
                </a:solidFill>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74C4941-B160-48D5-9D45-F01F3CD2270C}"/>
                </a:ext>
              </a:extLst>
            </p:cNvPr>
            <p:cNvSpPr/>
            <p:nvPr/>
          </p:nvSpPr>
          <p:spPr>
            <a:xfrm>
              <a:off x="3536421" y="2751536"/>
              <a:ext cx="2072418" cy="369332"/>
            </a:xfrm>
            <a:prstGeom prst="rect">
              <a:avLst/>
            </a:prstGeom>
            <a:grpFill/>
          </p:spPr>
          <p:txBody>
            <a:bodyPr wrap="square">
              <a:spAutoFit/>
            </a:bodyPr>
            <a:lstStyle/>
            <a:p>
              <a:pPr algn="ctr"/>
              <a:r>
                <a:rPr lang="pt-PT" dirty="0">
                  <a:solidFill>
                    <a:srgbClr val="FFFFFF"/>
                  </a:solidFill>
                  <a:latin typeface="Calibri" panose="020F0502020204030204" pitchFamily="34" charset="0"/>
                  <a:ea typeface="Calibri" panose="020F0502020204030204" pitchFamily="34" charset="0"/>
                </a:rPr>
                <a:t>associados</a:t>
              </a:r>
              <a:endParaRPr lang="pt-PT" sz="1400" dirty="0"/>
            </a:p>
          </p:txBody>
        </p:sp>
        <p:sp>
          <p:nvSpPr>
            <p:cNvPr id="10" name="Rectangle 9">
              <a:extLst>
                <a:ext uri="{FF2B5EF4-FFF2-40B4-BE49-F238E27FC236}">
                  <a16:creationId xmlns:a16="http://schemas.microsoft.com/office/drawing/2014/main" id="{9B75FAC3-13B3-41D4-95AF-A9240B053A59}"/>
                </a:ext>
              </a:extLst>
            </p:cNvPr>
            <p:cNvSpPr/>
            <p:nvPr/>
          </p:nvSpPr>
          <p:spPr>
            <a:xfrm>
              <a:off x="3545202" y="2211737"/>
              <a:ext cx="2054858" cy="646331"/>
            </a:xfrm>
            <a:prstGeom prst="rect">
              <a:avLst/>
            </a:prstGeom>
            <a:noFill/>
          </p:spPr>
          <p:txBody>
            <a:bodyPr wrap="none">
              <a:spAutoFit/>
            </a:bodyPr>
            <a:lstStyle/>
            <a:p>
              <a:pPr algn="ctr">
                <a:spcAft>
                  <a:spcPts val="0"/>
                </a:spcAft>
              </a:pPr>
              <a:r>
                <a:rPr lang="pt-PT" sz="3600" b="1" dirty="0">
                  <a:solidFill>
                    <a:schemeClr val="bg1"/>
                  </a:solidFill>
                  <a:latin typeface="Calibri" panose="020F0502020204030204" pitchFamily="34" charset="0"/>
                  <a:ea typeface="Calibri" panose="020F0502020204030204" pitchFamily="34" charset="0"/>
                </a:rPr>
                <a:t>DESAFIOS</a:t>
              </a:r>
            </a:p>
          </p:txBody>
        </p:sp>
      </p:grpSp>
      <p:sp>
        <p:nvSpPr>
          <p:cNvPr id="11" name="Rectangle 10">
            <a:extLst>
              <a:ext uri="{FF2B5EF4-FFF2-40B4-BE49-F238E27FC236}">
                <a16:creationId xmlns:a16="http://schemas.microsoft.com/office/drawing/2014/main" id="{65AE6B7B-7E90-4364-B02C-F64B190F03A4}"/>
              </a:ext>
            </a:extLst>
          </p:cNvPr>
          <p:cNvSpPr/>
          <p:nvPr/>
        </p:nvSpPr>
        <p:spPr>
          <a:xfrm>
            <a:off x="971600" y="3764393"/>
            <a:ext cx="3445944" cy="523220"/>
          </a:xfrm>
          <a:prstGeom prst="rect">
            <a:avLst/>
          </a:prstGeom>
        </p:spPr>
        <p:txBody>
          <a:bodyPr wrap="none">
            <a:spAutoFit/>
          </a:bodyPr>
          <a:lstStyle/>
          <a:p>
            <a:pPr algn="ctr">
              <a:spcAft>
                <a:spcPts val="0"/>
              </a:spcAft>
            </a:pPr>
            <a:r>
              <a:rPr lang="pt-PT" sz="2800" b="1" dirty="0">
                <a:solidFill>
                  <a:srgbClr val="7ECDC3"/>
                </a:solidFill>
                <a:latin typeface="Calibri" panose="020F0502020204030204" pitchFamily="34" charset="0"/>
                <a:ea typeface="Calibri" panose="020F0502020204030204" pitchFamily="34" charset="0"/>
              </a:rPr>
              <a:t>Adequação do tributo</a:t>
            </a:r>
          </a:p>
        </p:txBody>
      </p:sp>
      <p:sp>
        <p:nvSpPr>
          <p:cNvPr id="12" name="Rectangle 11">
            <a:extLst>
              <a:ext uri="{FF2B5EF4-FFF2-40B4-BE49-F238E27FC236}">
                <a16:creationId xmlns:a16="http://schemas.microsoft.com/office/drawing/2014/main" id="{B0108798-A271-4232-BE4E-175AC3FC3F93}"/>
              </a:ext>
            </a:extLst>
          </p:cNvPr>
          <p:cNvSpPr/>
          <p:nvPr/>
        </p:nvSpPr>
        <p:spPr>
          <a:xfrm>
            <a:off x="2195736" y="3257767"/>
            <a:ext cx="3328027" cy="461665"/>
          </a:xfrm>
          <a:prstGeom prst="rect">
            <a:avLst/>
          </a:prstGeom>
        </p:spPr>
        <p:txBody>
          <a:bodyPr wrap="none">
            <a:spAutoFit/>
          </a:bodyPr>
          <a:lstStyle/>
          <a:p>
            <a:pPr algn="ctr">
              <a:spcAft>
                <a:spcPts val="0"/>
              </a:spcAft>
            </a:pPr>
            <a:r>
              <a:rPr lang="pt-PT" sz="2400" b="1" dirty="0">
                <a:solidFill>
                  <a:schemeClr val="accent6"/>
                </a:solidFill>
                <a:latin typeface="Calibri" panose="020F0502020204030204" pitchFamily="34" charset="0"/>
                <a:ea typeface="Calibri" panose="020F0502020204030204" pitchFamily="34" charset="0"/>
              </a:rPr>
              <a:t>Falta de regulamentação</a:t>
            </a:r>
          </a:p>
        </p:txBody>
      </p:sp>
      <p:sp>
        <p:nvSpPr>
          <p:cNvPr id="14" name="Rectangle 13">
            <a:extLst>
              <a:ext uri="{FF2B5EF4-FFF2-40B4-BE49-F238E27FC236}">
                <a16:creationId xmlns:a16="http://schemas.microsoft.com/office/drawing/2014/main" id="{49C08E4D-7FFE-40BA-9FC6-9047C8BBA8FE}"/>
              </a:ext>
            </a:extLst>
          </p:cNvPr>
          <p:cNvSpPr/>
          <p:nvPr/>
        </p:nvSpPr>
        <p:spPr>
          <a:xfrm>
            <a:off x="5599430" y="2460876"/>
            <a:ext cx="3485634" cy="523220"/>
          </a:xfrm>
          <a:prstGeom prst="rect">
            <a:avLst/>
          </a:prstGeom>
        </p:spPr>
        <p:txBody>
          <a:bodyPr wrap="none">
            <a:spAutoFit/>
          </a:bodyPr>
          <a:lstStyle/>
          <a:p>
            <a:pPr algn="ctr">
              <a:spcAft>
                <a:spcPts val="0"/>
              </a:spcAft>
            </a:pPr>
            <a:r>
              <a:rPr lang="pt-PT" sz="2800" b="1" dirty="0">
                <a:solidFill>
                  <a:srgbClr val="7ECDC3"/>
                </a:solidFill>
                <a:latin typeface="Calibri" panose="020F0502020204030204" pitchFamily="34" charset="0"/>
                <a:ea typeface="Calibri" panose="020F0502020204030204" pitchFamily="34" charset="0"/>
              </a:rPr>
              <a:t>Falta de transparência</a:t>
            </a:r>
          </a:p>
        </p:txBody>
      </p:sp>
      <p:sp>
        <p:nvSpPr>
          <p:cNvPr id="16" name="Rectangle 15">
            <a:extLst>
              <a:ext uri="{FF2B5EF4-FFF2-40B4-BE49-F238E27FC236}">
                <a16:creationId xmlns:a16="http://schemas.microsoft.com/office/drawing/2014/main" id="{AE24C223-F171-4AFD-80F9-2F0C42AA283B}"/>
              </a:ext>
            </a:extLst>
          </p:cNvPr>
          <p:cNvSpPr/>
          <p:nvPr/>
        </p:nvSpPr>
        <p:spPr>
          <a:xfrm>
            <a:off x="144016" y="2230196"/>
            <a:ext cx="4315638" cy="954107"/>
          </a:xfrm>
          <a:prstGeom prst="rect">
            <a:avLst/>
          </a:prstGeom>
        </p:spPr>
        <p:txBody>
          <a:bodyPr wrap="square">
            <a:spAutoFit/>
          </a:bodyPr>
          <a:lstStyle/>
          <a:p>
            <a:pPr algn="ctr">
              <a:spcAft>
                <a:spcPts val="0"/>
              </a:spcAft>
            </a:pPr>
            <a:r>
              <a:rPr lang="pt-PT" sz="2800" b="1" dirty="0">
                <a:solidFill>
                  <a:srgbClr val="257BA0"/>
                </a:solidFill>
                <a:latin typeface="Calibri" panose="020F0502020204030204" pitchFamily="34" charset="0"/>
                <a:ea typeface="Calibri" panose="020F0502020204030204" pitchFamily="34" charset="0"/>
              </a:rPr>
              <a:t>Entraves</a:t>
            </a:r>
          </a:p>
          <a:p>
            <a:pPr algn="ctr">
              <a:spcAft>
                <a:spcPts val="0"/>
              </a:spcAft>
            </a:pPr>
            <a:r>
              <a:rPr lang="pt-PT" sz="2800" b="1" dirty="0">
                <a:solidFill>
                  <a:srgbClr val="257BA0"/>
                </a:solidFill>
                <a:latin typeface="Calibri" panose="020F0502020204030204" pitchFamily="34" charset="0"/>
                <a:ea typeface="Calibri" panose="020F0502020204030204" pitchFamily="34" charset="0"/>
              </a:rPr>
              <a:t>normativos e burocráticos</a:t>
            </a:r>
          </a:p>
        </p:txBody>
      </p:sp>
      <p:sp>
        <p:nvSpPr>
          <p:cNvPr id="18" name="Rectangle 17">
            <a:extLst>
              <a:ext uri="{FF2B5EF4-FFF2-40B4-BE49-F238E27FC236}">
                <a16:creationId xmlns:a16="http://schemas.microsoft.com/office/drawing/2014/main" id="{12D85AFE-F45D-4006-8EAF-D49AC235ED7F}"/>
              </a:ext>
            </a:extLst>
          </p:cNvPr>
          <p:cNvSpPr/>
          <p:nvPr/>
        </p:nvSpPr>
        <p:spPr>
          <a:xfrm>
            <a:off x="5876925" y="1587041"/>
            <a:ext cx="2619050" cy="707886"/>
          </a:xfrm>
          <a:prstGeom prst="rect">
            <a:avLst/>
          </a:prstGeom>
        </p:spPr>
        <p:txBody>
          <a:bodyPr wrap="none">
            <a:spAutoFit/>
          </a:bodyPr>
          <a:lstStyle/>
          <a:p>
            <a:pPr algn="ctr">
              <a:spcAft>
                <a:spcPts val="0"/>
              </a:spcAft>
            </a:pPr>
            <a:r>
              <a:rPr lang="pt-PT" sz="2000" b="1" dirty="0">
                <a:solidFill>
                  <a:schemeClr val="accent6"/>
                </a:solidFill>
                <a:latin typeface="Calibri" panose="020F0502020204030204" pitchFamily="34" charset="0"/>
                <a:ea typeface="Calibri" panose="020F0502020204030204" pitchFamily="34" charset="0"/>
              </a:rPr>
              <a:t>Pouca competitividade</a:t>
            </a:r>
          </a:p>
          <a:p>
            <a:pPr algn="ctr">
              <a:spcAft>
                <a:spcPts val="0"/>
              </a:spcAft>
            </a:pPr>
            <a:r>
              <a:rPr lang="pt-PT" sz="2000" b="1" dirty="0">
                <a:solidFill>
                  <a:schemeClr val="accent6"/>
                </a:solidFill>
                <a:latin typeface="Calibri" panose="020F0502020204030204" pitchFamily="34" charset="0"/>
                <a:ea typeface="Calibri" panose="020F0502020204030204" pitchFamily="34" charset="0"/>
              </a:rPr>
              <a:t>do mercado</a:t>
            </a:r>
          </a:p>
        </p:txBody>
      </p:sp>
      <p:sp>
        <p:nvSpPr>
          <p:cNvPr id="19" name="Rectangle 18">
            <a:extLst>
              <a:ext uri="{FF2B5EF4-FFF2-40B4-BE49-F238E27FC236}">
                <a16:creationId xmlns:a16="http://schemas.microsoft.com/office/drawing/2014/main" id="{95716891-D110-4999-9835-840E9278782F}"/>
              </a:ext>
            </a:extLst>
          </p:cNvPr>
          <p:cNvSpPr/>
          <p:nvPr/>
        </p:nvSpPr>
        <p:spPr>
          <a:xfrm>
            <a:off x="5608209" y="3150045"/>
            <a:ext cx="3294300" cy="338554"/>
          </a:xfrm>
          <a:prstGeom prst="rect">
            <a:avLst/>
          </a:prstGeom>
        </p:spPr>
        <p:txBody>
          <a:bodyPr wrap="none">
            <a:spAutoFit/>
          </a:bodyPr>
          <a:lstStyle/>
          <a:p>
            <a:pPr algn="ctr">
              <a:spcAft>
                <a:spcPts val="0"/>
              </a:spcAft>
            </a:pPr>
            <a:r>
              <a:rPr lang="pt-PT" sz="1600" b="1" dirty="0">
                <a:solidFill>
                  <a:srgbClr val="257BA0"/>
                </a:solidFill>
                <a:latin typeface="Calibri" panose="020F0502020204030204" pitchFamily="34" charset="0"/>
                <a:ea typeface="Calibri" panose="020F0502020204030204" pitchFamily="34" charset="0"/>
              </a:rPr>
              <a:t>Subdesenvolvimento de certas áreas</a:t>
            </a:r>
          </a:p>
        </p:txBody>
      </p:sp>
      <p:sp>
        <p:nvSpPr>
          <p:cNvPr id="23" name="Rectangle 22">
            <a:extLst>
              <a:ext uri="{FF2B5EF4-FFF2-40B4-BE49-F238E27FC236}">
                <a16:creationId xmlns:a16="http://schemas.microsoft.com/office/drawing/2014/main" id="{9003D7B8-342A-403C-95A9-04D51ECC4987}"/>
              </a:ext>
            </a:extLst>
          </p:cNvPr>
          <p:cNvSpPr/>
          <p:nvPr/>
        </p:nvSpPr>
        <p:spPr>
          <a:xfrm>
            <a:off x="4211960" y="3625893"/>
            <a:ext cx="3411511" cy="400110"/>
          </a:xfrm>
          <a:prstGeom prst="rect">
            <a:avLst/>
          </a:prstGeom>
        </p:spPr>
        <p:txBody>
          <a:bodyPr wrap="none">
            <a:spAutoFit/>
          </a:bodyPr>
          <a:lstStyle/>
          <a:p>
            <a:pPr algn="ctr">
              <a:spcAft>
                <a:spcPts val="0"/>
              </a:spcAft>
            </a:pPr>
            <a:r>
              <a:rPr lang="pt-PT" sz="2000" b="1" dirty="0">
                <a:solidFill>
                  <a:srgbClr val="7ECDC3"/>
                </a:solidFill>
                <a:latin typeface="Calibri" panose="020F0502020204030204" pitchFamily="34" charset="0"/>
                <a:ea typeface="Calibri" panose="020F0502020204030204" pitchFamily="34" charset="0"/>
              </a:rPr>
              <a:t>Outras deficiências estruturais</a:t>
            </a:r>
          </a:p>
        </p:txBody>
      </p:sp>
    </p:spTree>
    <p:extLst>
      <p:ext uri="{BB962C8B-B14F-4D97-AF65-F5344CB8AC3E}">
        <p14:creationId xmlns:p14="http://schemas.microsoft.com/office/powerpoint/2010/main" val="36355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a:prstGeom prst="rtTriangle">
            <a:avLst/>
          </a:prstGeom>
          <a:solidFill>
            <a:srgbClr val="00AA88">
              <a:alpha val="50196"/>
            </a:srgbClr>
          </a:solidFill>
        </p:spPr>
        <p:txBody>
          <a:bodyPr>
            <a:normAutofit/>
          </a:bodyPr>
          <a:lstStyle/>
          <a:p>
            <a:pPr algn="l"/>
            <a:r>
              <a:rPr lang="pt-PT" b="1" dirty="0">
                <a:solidFill>
                  <a:schemeClr val="bg1"/>
                </a:solidFill>
              </a:rPr>
              <a:t>MODELOS DE FINANCIAMENTO NA CPLP</a:t>
            </a:r>
          </a:p>
        </p:txBody>
      </p:sp>
      <p:sp>
        <p:nvSpPr>
          <p:cNvPr id="3" name="Slide Number Placeholder 2"/>
          <p:cNvSpPr>
            <a:spLocks noGrp="1"/>
          </p:cNvSpPr>
          <p:nvPr>
            <p:ph type="sldNum" sz="quarter" idx="4294967295"/>
          </p:nvPr>
        </p:nvSpPr>
        <p:spPr>
          <a:xfrm>
            <a:off x="7010400" y="4873625"/>
            <a:ext cx="2133600" cy="179388"/>
          </a:xfrm>
        </p:spPr>
        <p:txBody>
          <a:bodyPr/>
          <a:lstStyle/>
          <a:p>
            <a:fld id="{5F94B4A4-2EC7-4A32-8537-AA254319187D}" type="slidenum">
              <a:rPr lang="pt-PT" smtClean="0"/>
              <a:pPr/>
              <a:t>17</a:t>
            </a:fld>
            <a:endParaRPr lang="pt-PT" dirty="0"/>
          </a:p>
        </p:txBody>
      </p:sp>
    </p:spTree>
    <p:extLst>
      <p:ext uri="{BB962C8B-B14F-4D97-AF65-F5344CB8AC3E}">
        <p14:creationId xmlns:p14="http://schemas.microsoft.com/office/powerpoint/2010/main" val="369983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18</a:t>
            </a:fld>
            <a:endParaRPr lang="pt-PT" dirty="0"/>
          </a:p>
        </p:txBody>
      </p:sp>
      <p:sp>
        <p:nvSpPr>
          <p:cNvPr id="6" name="Text Placeholder 5"/>
          <p:cNvSpPr>
            <a:spLocks noGrp="1"/>
          </p:cNvSpPr>
          <p:nvPr>
            <p:ph type="body" sz="quarter" idx="17"/>
          </p:nvPr>
        </p:nvSpPr>
        <p:spPr/>
        <p:txBody>
          <a:bodyPr/>
          <a:lstStyle/>
          <a:p>
            <a:r>
              <a:rPr lang="pt-PT" dirty="0"/>
              <a:t>NOTAS GERAIS</a:t>
            </a:r>
          </a:p>
        </p:txBody>
      </p:sp>
      <p:sp>
        <p:nvSpPr>
          <p:cNvPr id="7" name="Text Placeholder 6"/>
          <p:cNvSpPr>
            <a:spLocks noGrp="1"/>
          </p:cNvSpPr>
          <p:nvPr>
            <p:ph type="body" sz="quarter" idx="18"/>
          </p:nvPr>
        </p:nvSpPr>
        <p:spPr/>
        <p:txBody>
          <a:bodyPr>
            <a:normAutofit/>
          </a:bodyPr>
          <a:lstStyle/>
          <a:p>
            <a:pPr marL="171450" indent="-171450">
              <a:buFont typeface="Arial" panose="020B0604020202020204" pitchFamily="34" charset="0"/>
              <a:buChar char="•"/>
            </a:pPr>
            <a:r>
              <a:rPr lang="pt-PT" sz="1400" dirty="0"/>
              <a:t>Todos os Estados que integram a CPLP preveem o financiamento do serviço universal com recurso a:</a:t>
            </a:r>
          </a:p>
          <a:p>
            <a:pPr marL="538163" indent="-179388">
              <a:buFont typeface="Arial" panose="020B0604020202020204" pitchFamily="34" charset="0"/>
              <a:buChar char="•"/>
            </a:pPr>
            <a:r>
              <a:rPr lang="pt-PT" sz="1400" dirty="0"/>
              <a:t>Financiamento a partir de fundos públicos;</a:t>
            </a:r>
          </a:p>
          <a:p>
            <a:pPr marL="538163" indent="-179388">
              <a:buFont typeface="Arial" panose="020B0604020202020204" pitchFamily="34" charset="0"/>
              <a:buChar char="•"/>
            </a:pPr>
            <a:r>
              <a:rPr lang="pt-PT" sz="1400" dirty="0"/>
              <a:t>Financiamento a partir de um fundo específico.</a:t>
            </a:r>
          </a:p>
          <a:p>
            <a:pPr marL="358775"/>
            <a:r>
              <a:rPr lang="pt-PT" dirty="0"/>
              <a:t>      (podem ainda obter receitas de outras fontes)</a:t>
            </a:r>
          </a:p>
          <a:p>
            <a:pPr marL="538163" indent="-179388">
              <a:buFont typeface="Arial" panose="020B0604020202020204" pitchFamily="34" charset="0"/>
              <a:buChar char="•"/>
            </a:pPr>
            <a:endParaRPr lang="pt-PT" sz="1400" dirty="0"/>
          </a:p>
          <a:p>
            <a:pPr marL="171450" indent="-171450">
              <a:buFont typeface="Arial" panose="020B0604020202020204" pitchFamily="34" charset="0"/>
              <a:buChar char="•"/>
            </a:pPr>
            <a:r>
              <a:rPr lang="pt-PT" sz="1400" dirty="0"/>
              <a:t>Em alguns países, o fundo pode servir única e exclusivamente para compensar os operadores onerados com a prestação do serviço universal. O financiamento pressupõe que a prestação do serviço universal constitua um </a:t>
            </a:r>
            <a:r>
              <a:rPr lang="pt-PT" sz="1400" b="1" dirty="0"/>
              <a:t>encargo excessivo</a:t>
            </a:r>
            <a:r>
              <a:rPr lang="pt-PT" sz="1400" dirty="0"/>
              <a:t>, o qual é tomado em consideração para efeitos de cálculo do custo líquido do serviço universal invocados pelo prestador (Portugal e Cabo Verde)</a:t>
            </a:r>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r>
              <a:rPr lang="pt-PT" sz="1400" dirty="0"/>
              <a:t>Em outros países, os fundos podem também servir para financiar projetos e iniciativas no domínio digital, indo assim para além de uma mera compensação pelos custos líquidos (Moçambique e Angola)</a:t>
            </a:r>
          </a:p>
        </p:txBody>
      </p:sp>
      <p:sp>
        <p:nvSpPr>
          <p:cNvPr id="5" name="Text Placeholder 4"/>
          <p:cNvSpPr>
            <a:spLocks noGrp="1"/>
          </p:cNvSpPr>
          <p:nvPr>
            <p:ph type="body" sz="quarter" idx="16"/>
          </p:nvPr>
        </p:nvSpPr>
        <p:spPr/>
        <p:txBody>
          <a:bodyPr/>
          <a:lstStyle/>
          <a:p>
            <a:r>
              <a:rPr lang="pt-PT" dirty="0"/>
              <a:t>MODELOS DE FINANCIAMENTO NA CPLP</a:t>
            </a:r>
          </a:p>
        </p:txBody>
      </p:sp>
    </p:spTree>
    <p:extLst>
      <p:ext uri="{BB962C8B-B14F-4D97-AF65-F5344CB8AC3E}">
        <p14:creationId xmlns:p14="http://schemas.microsoft.com/office/powerpoint/2010/main" val="39146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09F8021-DD2F-4038-B60F-73E69D1B6A76}"/>
              </a:ext>
            </a:extLst>
          </p:cNvPr>
          <p:cNvPicPr/>
          <p:nvPr/>
        </p:nvPicPr>
        <p:blipFill>
          <a:blip r:embed="rId3"/>
          <a:stretch>
            <a:fillRect/>
          </a:stretch>
        </p:blipFill>
        <p:spPr>
          <a:xfrm>
            <a:off x="7489068" y="385241"/>
            <a:ext cx="1295400" cy="862330"/>
          </a:xfrm>
          <a:prstGeom prst="rect">
            <a:avLst/>
          </a:prstGeom>
        </p:spPr>
      </p:pic>
      <p:sp>
        <p:nvSpPr>
          <p:cNvPr id="3" name="Slide Number Placeholder 2"/>
          <p:cNvSpPr>
            <a:spLocks noGrp="1"/>
          </p:cNvSpPr>
          <p:nvPr>
            <p:ph type="sldNum" sz="quarter" idx="12"/>
          </p:nvPr>
        </p:nvSpPr>
        <p:spPr/>
        <p:txBody>
          <a:bodyPr/>
          <a:lstStyle/>
          <a:p>
            <a:fld id="{5F94B4A4-2EC7-4A32-8537-AA254319187D}" type="slidenum">
              <a:rPr lang="pt-PT" smtClean="0"/>
              <a:pPr/>
              <a:t>19</a:t>
            </a:fld>
            <a:endParaRPr lang="pt-PT" dirty="0"/>
          </a:p>
        </p:txBody>
      </p:sp>
      <p:sp>
        <p:nvSpPr>
          <p:cNvPr id="6" name="Text Placeholder 5"/>
          <p:cNvSpPr>
            <a:spLocks noGrp="1"/>
          </p:cNvSpPr>
          <p:nvPr>
            <p:ph type="body" sz="quarter" idx="17"/>
          </p:nvPr>
        </p:nvSpPr>
        <p:spPr/>
        <p:txBody>
          <a:bodyPr/>
          <a:lstStyle/>
          <a:p>
            <a:r>
              <a:rPr lang="pt-PT" dirty="0"/>
              <a:t>ANGOLA</a:t>
            </a:r>
          </a:p>
        </p:txBody>
      </p:sp>
      <p:sp>
        <p:nvSpPr>
          <p:cNvPr id="7" name="Text Placeholder 6"/>
          <p:cNvSpPr>
            <a:spLocks noGrp="1"/>
          </p:cNvSpPr>
          <p:nvPr>
            <p:ph type="body" sz="quarter" idx="18"/>
          </p:nvPr>
        </p:nvSpPr>
        <p:spPr>
          <a:xfrm>
            <a:off x="503179" y="1855822"/>
            <a:ext cx="3238241" cy="743210"/>
          </a:xfrm>
        </p:spPr>
        <p:txBody>
          <a:bodyPr>
            <a:normAutofit lnSpcReduction="10000"/>
          </a:bodyPr>
          <a:lstStyle/>
          <a:p>
            <a:pPr marL="171450" indent="-171450">
              <a:buFont typeface="Arial" panose="020B0604020202020204" pitchFamily="34" charset="0"/>
              <a:buChar char="•"/>
            </a:pPr>
            <a:r>
              <a:rPr lang="pt-PT" sz="1100" dirty="0"/>
              <a:t>Princípio da Universalidade de Acesso às TIC (Lei n.º 2/11, de 20 de junho)</a:t>
            </a:r>
          </a:p>
          <a:p>
            <a:pPr marL="171450" indent="-171450">
              <a:buFont typeface="Arial" panose="020B0604020202020204" pitchFamily="34" charset="0"/>
              <a:buChar char="•"/>
            </a:pPr>
            <a:r>
              <a:rPr lang="pt-PT" sz="1100" dirty="0"/>
              <a:t>Estatuto do FADCOM (Decreto Presidencial n.º 246/10, de 26 de novembro)</a:t>
            </a:r>
          </a:p>
        </p:txBody>
      </p:sp>
      <p:sp>
        <p:nvSpPr>
          <p:cNvPr id="5" name="Text Placeholder 4"/>
          <p:cNvSpPr>
            <a:spLocks noGrp="1"/>
          </p:cNvSpPr>
          <p:nvPr>
            <p:ph type="body" sz="quarter" idx="16"/>
          </p:nvPr>
        </p:nvSpPr>
        <p:spPr/>
        <p:txBody>
          <a:bodyPr/>
          <a:lstStyle/>
          <a:p>
            <a:r>
              <a:rPr lang="pt-PT" dirty="0"/>
              <a:t>MODELOS DE FINANCIAMENTO NA CPLP</a:t>
            </a:r>
          </a:p>
        </p:txBody>
      </p:sp>
      <p:sp>
        <p:nvSpPr>
          <p:cNvPr id="12" name="TextBox 11">
            <a:extLst>
              <a:ext uri="{FF2B5EF4-FFF2-40B4-BE49-F238E27FC236}">
                <a16:creationId xmlns:a16="http://schemas.microsoft.com/office/drawing/2014/main" id="{3F72BE66-BD3D-4C09-A660-206FFD05F153}"/>
              </a:ext>
            </a:extLst>
          </p:cNvPr>
          <p:cNvSpPr txBox="1"/>
          <p:nvPr/>
        </p:nvSpPr>
        <p:spPr>
          <a:xfrm>
            <a:off x="467544" y="1464530"/>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Enquadramento legal</a:t>
            </a:r>
          </a:p>
        </p:txBody>
      </p:sp>
      <p:sp>
        <p:nvSpPr>
          <p:cNvPr id="13" name="Text Placeholder 6">
            <a:extLst>
              <a:ext uri="{FF2B5EF4-FFF2-40B4-BE49-F238E27FC236}">
                <a16:creationId xmlns:a16="http://schemas.microsoft.com/office/drawing/2014/main" id="{E9711B65-A760-4C42-A795-8612F238574C}"/>
              </a:ext>
            </a:extLst>
          </p:cNvPr>
          <p:cNvSpPr txBox="1">
            <a:spLocks/>
          </p:cNvSpPr>
          <p:nvPr/>
        </p:nvSpPr>
        <p:spPr>
          <a:xfrm>
            <a:off x="501063" y="3015498"/>
            <a:ext cx="3240358"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Pessoa Coletiva dotada de autonomia jurídica, administrativa, financeira e patrimonial </a:t>
            </a:r>
          </a:p>
        </p:txBody>
      </p:sp>
      <p:sp>
        <p:nvSpPr>
          <p:cNvPr id="14" name="TextBox 13">
            <a:extLst>
              <a:ext uri="{FF2B5EF4-FFF2-40B4-BE49-F238E27FC236}">
                <a16:creationId xmlns:a16="http://schemas.microsoft.com/office/drawing/2014/main" id="{79815760-B0D5-4C51-9F2B-54273C2ECA4E}"/>
              </a:ext>
            </a:extLst>
          </p:cNvPr>
          <p:cNvSpPr txBox="1"/>
          <p:nvPr/>
        </p:nvSpPr>
        <p:spPr>
          <a:xfrm>
            <a:off x="467544" y="2599032"/>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Modelo</a:t>
            </a:r>
          </a:p>
        </p:txBody>
      </p:sp>
      <p:sp>
        <p:nvSpPr>
          <p:cNvPr id="15" name="Text Placeholder 6">
            <a:extLst>
              <a:ext uri="{FF2B5EF4-FFF2-40B4-BE49-F238E27FC236}">
                <a16:creationId xmlns:a16="http://schemas.microsoft.com/office/drawing/2014/main" id="{8ABAB710-615A-42EF-AE7C-637A802F402F}"/>
              </a:ext>
            </a:extLst>
          </p:cNvPr>
          <p:cNvSpPr txBox="1">
            <a:spLocks/>
          </p:cNvSpPr>
          <p:nvPr/>
        </p:nvSpPr>
        <p:spPr>
          <a:xfrm>
            <a:off x="501063" y="4145218"/>
            <a:ext cx="3240358" cy="695976"/>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Órgãos próprios do FADCOM</a:t>
            </a:r>
          </a:p>
        </p:txBody>
      </p:sp>
      <p:sp>
        <p:nvSpPr>
          <p:cNvPr id="16" name="TextBox 15">
            <a:extLst>
              <a:ext uri="{FF2B5EF4-FFF2-40B4-BE49-F238E27FC236}">
                <a16:creationId xmlns:a16="http://schemas.microsoft.com/office/drawing/2014/main" id="{743CE2B5-7C0C-489E-ABB9-394A51D46681}"/>
              </a:ext>
            </a:extLst>
          </p:cNvPr>
          <p:cNvSpPr txBox="1"/>
          <p:nvPr/>
        </p:nvSpPr>
        <p:spPr>
          <a:xfrm>
            <a:off x="467544"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Gestão</a:t>
            </a:r>
          </a:p>
        </p:txBody>
      </p:sp>
      <p:sp>
        <p:nvSpPr>
          <p:cNvPr id="19" name="TextBox 18">
            <a:extLst>
              <a:ext uri="{FF2B5EF4-FFF2-40B4-BE49-F238E27FC236}">
                <a16:creationId xmlns:a16="http://schemas.microsoft.com/office/drawing/2014/main" id="{E59778B2-60F9-4A17-9F8F-9CE9326BE6AD}"/>
              </a:ext>
            </a:extLst>
          </p:cNvPr>
          <p:cNvSpPr txBox="1"/>
          <p:nvPr/>
        </p:nvSpPr>
        <p:spPr>
          <a:xfrm>
            <a:off x="4337812" y="146371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Objetivos</a:t>
            </a:r>
          </a:p>
        </p:txBody>
      </p:sp>
      <p:sp>
        <p:nvSpPr>
          <p:cNvPr id="20" name="TextBox 19">
            <a:extLst>
              <a:ext uri="{FF2B5EF4-FFF2-40B4-BE49-F238E27FC236}">
                <a16:creationId xmlns:a16="http://schemas.microsoft.com/office/drawing/2014/main" id="{5E81E188-2ADD-4B09-BC51-8C3B9EA8DA8C}"/>
              </a:ext>
            </a:extLst>
          </p:cNvPr>
          <p:cNvSpPr txBox="1"/>
          <p:nvPr/>
        </p:nvSpPr>
        <p:spPr>
          <a:xfrm>
            <a:off x="4337812" y="2557919"/>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Financiamento</a:t>
            </a:r>
          </a:p>
        </p:txBody>
      </p:sp>
      <p:sp>
        <p:nvSpPr>
          <p:cNvPr id="21" name="TextBox 20">
            <a:extLst>
              <a:ext uri="{FF2B5EF4-FFF2-40B4-BE49-F238E27FC236}">
                <a16:creationId xmlns:a16="http://schemas.microsoft.com/office/drawing/2014/main" id="{57FE1D88-A92D-42EE-BD31-C20EC0F5394B}"/>
              </a:ext>
            </a:extLst>
          </p:cNvPr>
          <p:cNvSpPr txBox="1"/>
          <p:nvPr/>
        </p:nvSpPr>
        <p:spPr>
          <a:xfrm>
            <a:off x="4337812"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Beneficiários</a:t>
            </a:r>
          </a:p>
        </p:txBody>
      </p:sp>
      <p:sp>
        <p:nvSpPr>
          <p:cNvPr id="22" name="Text Placeholder 6">
            <a:extLst>
              <a:ext uri="{FF2B5EF4-FFF2-40B4-BE49-F238E27FC236}">
                <a16:creationId xmlns:a16="http://schemas.microsoft.com/office/drawing/2014/main" id="{9E378BF3-C5DD-44DB-A3ED-3EED71F6109F}"/>
              </a:ext>
            </a:extLst>
          </p:cNvPr>
          <p:cNvSpPr txBox="1">
            <a:spLocks/>
          </p:cNvSpPr>
          <p:nvPr/>
        </p:nvSpPr>
        <p:spPr>
          <a:xfrm>
            <a:off x="4454286" y="1838285"/>
            <a:ext cx="3654871" cy="743210"/>
          </a:xfrm>
          <a:prstGeom prst="rect">
            <a:avLst/>
          </a:prstGeom>
        </p:spPr>
        <p:txBody>
          <a:bodyPr>
            <a:normAutofit lnSpcReduction="10000"/>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Contribuir para promoção do acesso das populações rurais aos serviços de comunicações</a:t>
            </a:r>
          </a:p>
          <a:p>
            <a:pPr marL="171450" indent="-171450">
              <a:buFont typeface="Arial" panose="020B0604020202020204" pitchFamily="34" charset="0"/>
              <a:buChar char="•"/>
            </a:pPr>
            <a:r>
              <a:rPr lang="pt-PT" sz="1100" dirty="0"/>
              <a:t>Contribuir para a promoção do desenvolvimento da rede básica</a:t>
            </a:r>
          </a:p>
        </p:txBody>
      </p:sp>
      <p:sp>
        <p:nvSpPr>
          <p:cNvPr id="2" name="Rectangle 1">
            <a:extLst>
              <a:ext uri="{FF2B5EF4-FFF2-40B4-BE49-F238E27FC236}">
                <a16:creationId xmlns:a16="http://schemas.microsoft.com/office/drawing/2014/main" id="{3E3DF627-386E-42A5-A087-B40BC5414868}"/>
              </a:ext>
            </a:extLst>
          </p:cNvPr>
          <p:cNvSpPr/>
          <p:nvPr/>
        </p:nvSpPr>
        <p:spPr>
          <a:xfrm>
            <a:off x="4454287" y="2993687"/>
            <a:ext cx="3654872" cy="600164"/>
          </a:xfrm>
          <a:prstGeom prst="rect">
            <a:avLst/>
          </a:prstGeom>
        </p:spPr>
        <p:txBody>
          <a:bodyPr wrap="square">
            <a:spAutoFit/>
          </a:bodyPr>
          <a:lstStyle/>
          <a:p>
            <a:pPr marL="171450" indent="-171450">
              <a:buFont typeface="Arial" panose="020B0604020202020204" pitchFamily="34" charset="0"/>
              <a:buChar char="•"/>
            </a:pPr>
            <a:r>
              <a:rPr lang="pt-PT" sz="1100" dirty="0"/>
              <a:t>Quota de receitas do INACOM; financiamento dos operadores  (1% das receitas brutas), juros, empréstimos, etc.</a:t>
            </a:r>
          </a:p>
        </p:txBody>
      </p:sp>
      <p:sp>
        <p:nvSpPr>
          <p:cNvPr id="23" name="Rectangle 22">
            <a:extLst>
              <a:ext uri="{FF2B5EF4-FFF2-40B4-BE49-F238E27FC236}">
                <a16:creationId xmlns:a16="http://schemas.microsoft.com/office/drawing/2014/main" id="{4A402808-F7B0-41D1-AA49-B458395AC5AB}"/>
              </a:ext>
            </a:extLst>
          </p:cNvPr>
          <p:cNvSpPr/>
          <p:nvPr/>
        </p:nvSpPr>
        <p:spPr>
          <a:xfrm>
            <a:off x="4456705" y="4108105"/>
            <a:ext cx="3652452" cy="600164"/>
          </a:xfrm>
          <a:prstGeom prst="rect">
            <a:avLst/>
          </a:prstGeom>
        </p:spPr>
        <p:txBody>
          <a:bodyPr wrap="square">
            <a:spAutoFit/>
          </a:bodyPr>
          <a:lstStyle/>
          <a:p>
            <a:pPr marL="171450" indent="-171450" algn="just">
              <a:buFont typeface="Arial" panose="020B0604020202020204" pitchFamily="34" charset="0"/>
              <a:buChar char="•"/>
            </a:pPr>
            <a:r>
              <a:rPr lang="pt-PT" sz="1100" dirty="0"/>
              <a:t>Operadores de telecomunicações, instituições ou entidades evolvidos em projetos destinados a fomentar o acesso aos serviços universais</a:t>
            </a:r>
          </a:p>
        </p:txBody>
      </p:sp>
    </p:spTree>
    <p:extLst>
      <p:ext uri="{BB962C8B-B14F-4D97-AF65-F5344CB8AC3E}">
        <p14:creationId xmlns:p14="http://schemas.microsoft.com/office/powerpoint/2010/main" val="297322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532" y="341528"/>
            <a:ext cx="8424936" cy="646046"/>
          </a:xfrm>
        </p:spPr>
        <p:txBody>
          <a:bodyPr/>
          <a:lstStyle/>
          <a:p>
            <a:r>
              <a:rPr lang="pt-PT" dirty="0"/>
              <a:t>Índice</a:t>
            </a:r>
          </a:p>
        </p:txBody>
      </p:sp>
      <p:sp>
        <p:nvSpPr>
          <p:cNvPr id="15" name="Slide Number Placeholder 14"/>
          <p:cNvSpPr>
            <a:spLocks noGrp="1"/>
          </p:cNvSpPr>
          <p:nvPr>
            <p:ph type="sldNum" sz="quarter" idx="12"/>
          </p:nvPr>
        </p:nvSpPr>
        <p:spPr/>
        <p:txBody>
          <a:bodyPr/>
          <a:lstStyle/>
          <a:p>
            <a:fld id="{5F94B4A4-2EC7-4A32-8537-AA254319187D}" type="slidenum">
              <a:rPr lang="pt-PT" smtClean="0"/>
              <a:pPr/>
              <a:t>2</a:t>
            </a:fld>
            <a:endParaRPr lang="pt-PT" dirty="0"/>
          </a:p>
        </p:txBody>
      </p:sp>
      <p:graphicFrame>
        <p:nvGraphicFramePr>
          <p:cNvPr id="16" name="Table 15"/>
          <p:cNvGraphicFramePr>
            <a:graphicFrameLocks noGrp="1"/>
          </p:cNvGraphicFramePr>
          <p:nvPr>
            <p:extLst>
              <p:ext uri="{D42A27DB-BD31-4B8C-83A1-F6EECF244321}">
                <p14:modId xmlns:p14="http://schemas.microsoft.com/office/powerpoint/2010/main" val="2498484406"/>
              </p:ext>
            </p:extLst>
          </p:nvPr>
        </p:nvGraphicFramePr>
        <p:xfrm>
          <a:off x="359532" y="1275606"/>
          <a:ext cx="8424000" cy="2796552"/>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1980000">
                  <a:extLst>
                    <a:ext uri="{9D8B030D-6E8A-4147-A177-3AD203B41FA5}">
                      <a16:colId xmlns:a16="http://schemas.microsoft.com/office/drawing/2014/main" val="20004"/>
                    </a:ext>
                  </a:extLst>
                </a:gridCol>
                <a:gridCol w="432000">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gridCol w="1980000">
                  <a:extLst>
                    <a:ext uri="{9D8B030D-6E8A-4147-A177-3AD203B41FA5}">
                      <a16:colId xmlns:a16="http://schemas.microsoft.com/office/drawing/2014/main" val="20007"/>
                    </a:ext>
                  </a:extLst>
                </a:gridCol>
              </a:tblGrid>
              <a:tr h="636552">
                <a:tc>
                  <a:txBody>
                    <a:bodyPr/>
                    <a:lstStyle/>
                    <a:p>
                      <a:pPr algn="ctr"/>
                      <a:r>
                        <a:rPr lang="pt-PT" sz="2400" dirty="0">
                          <a:solidFill>
                            <a:schemeClr val="accent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pt-PT" sz="1400" b="1" dirty="0">
                          <a:solidFill>
                            <a:srgbClr val="FDB94A"/>
                          </a:solidFill>
                        </a:rPr>
                        <a:t>Introdução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400" dirty="0">
                          <a:solidFill>
                            <a:schemeClr val="accent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1" kern="1200" dirty="0">
                          <a:solidFill>
                            <a:srgbClr val="FDB94A"/>
                          </a:solidFill>
                          <a:latin typeface="+mn-lt"/>
                          <a:ea typeface="+mn-ea"/>
                          <a:cs typeface="+mn-cs"/>
                        </a:rPr>
                        <a:t>O Financiamento do Serviço Universal</a:t>
                      </a:r>
                      <a:endParaRPr lang="pt-PT" sz="1400" b="1" dirty="0">
                        <a:solidFill>
                          <a:srgbClr val="FDB94A"/>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PT" sz="2400" dirty="0">
                          <a:solidFill>
                            <a:schemeClr val="accent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dirty="0">
                          <a:solidFill>
                            <a:srgbClr val="FDB94A"/>
                          </a:solidFill>
                        </a:rPr>
                        <a:t>Modelos de Financiamento na CPLP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000">
                <a:tc>
                  <a:txBody>
                    <a:bodyPr/>
                    <a:lstStyle/>
                    <a:p>
                      <a:pPr algn="ctr"/>
                      <a:endParaRPr lang="pt-PT"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20000">
                <a:tc>
                  <a:txBody>
                    <a:bodyPr/>
                    <a:lstStyle/>
                    <a:p>
                      <a:pPr algn="ctr"/>
                      <a:r>
                        <a:rPr lang="pt-PT" sz="2400" b="1" dirty="0">
                          <a:solidFill>
                            <a:schemeClr val="accent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1" dirty="0">
                          <a:solidFill>
                            <a:srgbClr val="FDB94A"/>
                          </a:solidFill>
                        </a:rPr>
                        <a:t>Alguns exemplos práticos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PT" sz="2400" b="1" dirty="0">
                          <a:solidFill>
                            <a:schemeClr val="accent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1" dirty="0">
                          <a:solidFill>
                            <a:srgbClr val="FDB94A"/>
                          </a:solidFill>
                        </a:rPr>
                        <a:t>Recomendações</a:t>
                      </a:r>
                      <a:endParaRPr lang="pt-PT" sz="1400" b="1" i="1" dirty="0">
                        <a:solidFill>
                          <a:srgbClr val="FDB94A"/>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0000">
                <a:tc>
                  <a:txBody>
                    <a:bodyPr/>
                    <a:lstStyle/>
                    <a:p>
                      <a:pPr algn="ctr"/>
                      <a:endParaRPr lang="pt-PT"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20000">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t-PT"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pt-PT"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00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75C4E25-5EB3-4678-BA35-500310671628}"/>
              </a:ext>
            </a:extLst>
          </p:cNvPr>
          <p:cNvPicPr/>
          <p:nvPr/>
        </p:nvPicPr>
        <p:blipFill>
          <a:blip r:embed="rId3"/>
          <a:stretch>
            <a:fillRect/>
          </a:stretch>
        </p:blipFill>
        <p:spPr>
          <a:xfrm>
            <a:off x="7489068" y="369315"/>
            <a:ext cx="1295400" cy="907415"/>
          </a:xfrm>
          <a:prstGeom prst="rect">
            <a:avLst/>
          </a:prstGeom>
        </p:spPr>
      </p:pic>
      <p:sp>
        <p:nvSpPr>
          <p:cNvPr id="3" name="Slide Number Placeholder 2"/>
          <p:cNvSpPr>
            <a:spLocks noGrp="1"/>
          </p:cNvSpPr>
          <p:nvPr>
            <p:ph type="sldNum" sz="quarter" idx="12"/>
          </p:nvPr>
        </p:nvSpPr>
        <p:spPr/>
        <p:txBody>
          <a:bodyPr/>
          <a:lstStyle/>
          <a:p>
            <a:fld id="{5F94B4A4-2EC7-4A32-8537-AA254319187D}" type="slidenum">
              <a:rPr lang="pt-PT" smtClean="0"/>
              <a:pPr/>
              <a:t>20</a:t>
            </a:fld>
            <a:endParaRPr lang="pt-PT" dirty="0"/>
          </a:p>
        </p:txBody>
      </p:sp>
      <p:sp>
        <p:nvSpPr>
          <p:cNvPr id="6" name="Text Placeholder 5"/>
          <p:cNvSpPr>
            <a:spLocks noGrp="1"/>
          </p:cNvSpPr>
          <p:nvPr>
            <p:ph type="body" sz="quarter" idx="17"/>
          </p:nvPr>
        </p:nvSpPr>
        <p:spPr/>
        <p:txBody>
          <a:bodyPr/>
          <a:lstStyle/>
          <a:p>
            <a:r>
              <a:rPr lang="pt-PT" dirty="0"/>
              <a:t>BRASIL</a:t>
            </a:r>
          </a:p>
        </p:txBody>
      </p:sp>
      <p:sp>
        <p:nvSpPr>
          <p:cNvPr id="7" name="Text Placeholder 6"/>
          <p:cNvSpPr>
            <a:spLocks noGrp="1"/>
          </p:cNvSpPr>
          <p:nvPr>
            <p:ph type="body" sz="quarter" idx="18"/>
          </p:nvPr>
        </p:nvSpPr>
        <p:spPr>
          <a:xfrm>
            <a:off x="503179" y="1855822"/>
            <a:ext cx="3238241" cy="695976"/>
          </a:xfrm>
        </p:spPr>
        <p:txBody>
          <a:bodyPr>
            <a:normAutofit/>
          </a:bodyPr>
          <a:lstStyle/>
          <a:p>
            <a:pPr marL="171450" indent="-171450">
              <a:buFont typeface="Arial" panose="020B0604020202020204" pitchFamily="34" charset="0"/>
              <a:buChar char="•"/>
            </a:pPr>
            <a:r>
              <a:rPr lang="pt-PT" sz="1100" dirty="0"/>
              <a:t>Lei n.º 9.472, de 16 de julho de 1997</a:t>
            </a:r>
          </a:p>
          <a:p>
            <a:pPr marL="171450" indent="-171450">
              <a:buFont typeface="Arial" panose="020B0604020202020204" pitchFamily="34" charset="0"/>
              <a:buChar char="•"/>
            </a:pPr>
            <a:r>
              <a:rPr lang="pt-PT" sz="1100" dirty="0"/>
              <a:t>Lei n.º 9.998, de 17 de agosto de 2000</a:t>
            </a:r>
          </a:p>
          <a:p>
            <a:pPr marL="171450" indent="-171450">
              <a:buFont typeface="Arial" panose="020B0604020202020204" pitchFamily="34" charset="0"/>
              <a:buChar char="•"/>
            </a:pPr>
            <a:r>
              <a:rPr lang="pt-PT" sz="1100" dirty="0"/>
              <a:t>Decreto n.º 3.624, de 5 de outubro de 2000</a:t>
            </a:r>
          </a:p>
        </p:txBody>
      </p:sp>
      <p:sp>
        <p:nvSpPr>
          <p:cNvPr id="5" name="Text Placeholder 4"/>
          <p:cNvSpPr>
            <a:spLocks noGrp="1"/>
          </p:cNvSpPr>
          <p:nvPr>
            <p:ph type="body" sz="quarter" idx="16"/>
          </p:nvPr>
        </p:nvSpPr>
        <p:spPr/>
        <p:txBody>
          <a:bodyPr/>
          <a:lstStyle/>
          <a:p>
            <a:r>
              <a:rPr lang="pt-PT" dirty="0"/>
              <a:t>MODELOS DE FINANCIAMENTO NA CPLP</a:t>
            </a:r>
          </a:p>
        </p:txBody>
      </p:sp>
      <p:sp>
        <p:nvSpPr>
          <p:cNvPr id="12" name="TextBox 11">
            <a:extLst>
              <a:ext uri="{FF2B5EF4-FFF2-40B4-BE49-F238E27FC236}">
                <a16:creationId xmlns:a16="http://schemas.microsoft.com/office/drawing/2014/main" id="{3F72BE66-BD3D-4C09-A660-206FFD05F153}"/>
              </a:ext>
            </a:extLst>
          </p:cNvPr>
          <p:cNvSpPr txBox="1"/>
          <p:nvPr/>
        </p:nvSpPr>
        <p:spPr>
          <a:xfrm>
            <a:off x="467544" y="1464530"/>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Enquadramento legal</a:t>
            </a:r>
          </a:p>
        </p:txBody>
      </p:sp>
      <p:sp>
        <p:nvSpPr>
          <p:cNvPr id="13" name="Text Placeholder 6">
            <a:extLst>
              <a:ext uri="{FF2B5EF4-FFF2-40B4-BE49-F238E27FC236}">
                <a16:creationId xmlns:a16="http://schemas.microsoft.com/office/drawing/2014/main" id="{E9711B65-A760-4C42-A795-8612F238574C}"/>
              </a:ext>
            </a:extLst>
          </p:cNvPr>
          <p:cNvSpPr txBox="1">
            <a:spLocks/>
          </p:cNvSpPr>
          <p:nvPr/>
        </p:nvSpPr>
        <p:spPr>
          <a:xfrm>
            <a:off x="501063" y="3015498"/>
            <a:ext cx="3240358"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Fundo de Universalização dos Serviços de Telecomunicações (FUST)</a:t>
            </a:r>
          </a:p>
        </p:txBody>
      </p:sp>
      <p:sp>
        <p:nvSpPr>
          <p:cNvPr id="14" name="TextBox 13">
            <a:extLst>
              <a:ext uri="{FF2B5EF4-FFF2-40B4-BE49-F238E27FC236}">
                <a16:creationId xmlns:a16="http://schemas.microsoft.com/office/drawing/2014/main" id="{79815760-B0D5-4C51-9F2B-54273C2ECA4E}"/>
              </a:ext>
            </a:extLst>
          </p:cNvPr>
          <p:cNvSpPr txBox="1"/>
          <p:nvPr/>
        </p:nvSpPr>
        <p:spPr>
          <a:xfrm>
            <a:off x="467544" y="2599032"/>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Modelo</a:t>
            </a:r>
          </a:p>
        </p:txBody>
      </p:sp>
      <p:sp>
        <p:nvSpPr>
          <p:cNvPr id="15" name="Text Placeholder 6">
            <a:extLst>
              <a:ext uri="{FF2B5EF4-FFF2-40B4-BE49-F238E27FC236}">
                <a16:creationId xmlns:a16="http://schemas.microsoft.com/office/drawing/2014/main" id="{8ABAB710-615A-42EF-AE7C-637A802F402F}"/>
              </a:ext>
            </a:extLst>
          </p:cNvPr>
          <p:cNvSpPr txBox="1">
            <a:spLocks/>
          </p:cNvSpPr>
          <p:nvPr/>
        </p:nvSpPr>
        <p:spPr>
          <a:xfrm>
            <a:off x="501063" y="4145218"/>
            <a:ext cx="3240358" cy="695976"/>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ANATEL</a:t>
            </a:r>
          </a:p>
        </p:txBody>
      </p:sp>
      <p:sp>
        <p:nvSpPr>
          <p:cNvPr id="16" name="TextBox 15">
            <a:extLst>
              <a:ext uri="{FF2B5EF4-FFF2-40B4-BE49-F238E27FC236}">
                <a16:creationId xmlns:a16="http://schemas.microsoft.com/office/drawing/2014/main" id="{743CE2B5-7C0C-489E-ABB9-394A51D46681}"/>
              </a:ext>
            </a:extLst>
          </p:cNvPr>
          <p:cNvSpPr txBox="1"/>
          <p:nvPr/>
        </p:nvSpPr>
        <p:spPr>
          <a:xfrm>
            <a:off x="467544"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Gestão</a:t>
            </a:r>
          </a:p>
        </p:txBody>
      </p:sp>
      <p:sp>
        <p:nvSpPr>
          <p:cNvPr id="19" name="TextBox 18">
            <a:extLst>
              <a:ext uri="{FF2B5EF4-FFF2-40B4-BE49-F238E27FC236}">
                <a16:creationId xmlns:a16="http://schemas.microsoft.com/office/drawing/2014/main" id="{E59778B2-60F9-4A17-9F8F-9CE9326BE6AD}"/>
              </a:ext>
            </a:extLst>
          </p:cNvPr>
          <p:cNvSpPr txBox="1"/>
          <p:nvPr/>
        </p:nvSpPr>
        <p:spPr>
          <a:xfrm>
            <a:off x="4337812" y="146371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Objetivos</a:t>
            </a:r>
          </a:p>
        </p:txBody>
      </p:sp>
      <p:sp>
        <p:nvSpPr>
          <p:cNvPr id="20" name="TextBox 19">
            <a:extLst>
              <a:ext uri="{FF2B5EF4-FFF2-40B4-BE49-F238E27FC236}">
                <a16:creationId xmlns:a16="http://schemas.microsoft.com/office/drawing/2014/main" id="{5E81E188-2ADD-4B09-BC51-8C3B9EA8DA8C}"/>
              </a:ext>
            </a:extLst>
          </p:cNvPr>
          <p:cNvSpPr txBox="1"/>
          <p:nvPr/>
        </p:nvSpPr>
        <p:spPr>
          <a:xfrm>
            <a:off x="4337812" y="2557919"/>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Financiamento</a:t>
            </a:r>
          </a:p>
        </p:txBody>
      </p:sp>
      <p:sp>
        <p:nvSpPr>
          <p:cNvPr id="21" name="TextBox 20">
            <a:extLst>
              <a:ext uri="{FF2B5EF4-FFF2-40B4-BE49-F238E27FC236}">
                <a16:creationId xmlns:a16="http://schemas.microsoft.com/office/drawing/2014/main" id="{57FE1D88-A92D-42EE-BD31-C20EC0F5394B}"/>
              </a:ext>
            </a:extLst>
          </p:cNvPr>
          <p:cNvSpPr txBox="1"/>
          <p:nvPr/>
        </p:nvSpPr>
        <p:spPr>
          <a:xfrm>
            <a:off x="4337812"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Beneficiários</a:t>
            </a:r>
          </a:p>
        </p:txBody>
      </p:sp>
      <p:sp>
        <p:nvSpPr>
          <p:cNvPr id="22" name="Text Placeholder 6">
            <a:extLst>
              <a:ext uri="{FF2B5EF4-FFF2-40B4-BE49-F238E27FC236}">
                <a16:creationId xmlns:a16="http://schemas.microsoft.com/office/drawing/2014/main" id="{9E378BF3-C5DD-44DB-A3ED-3EED71F6109F}"/>
              </a:ext>
            </a:extLst>
          </p:cNvPr>
          <p:cNvSpPr txBox="1">
            <a:spLocks/>
          </p:cNvSpPr>
          <p:nvPr/>
        </p:nvSpPr>
        <p:spPr>
          <a:xfrm>
            <a:off x="4454287" y="1833916"/>
            <a:ext cx="4582209"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buFont typeface="Arial" panose="020B0604020202020204" pitchFamily="34" charset="0"/>
              <a:buChar char="•"/>
            </a:pPr>
            <a:r>
              <a:rPr lang="pt-PT" sz="1100" dirty="0"/>
              <a:t>Atendimento a localidades &lt;100 habitantes</a:t>
            </a:r>
          </a:p>
          <a:p>
            <a:pPr marL="171450" indent="-171450">
              <a:spcBef>
                <a:spcPts val="0"/>
              </a:spcBef>
              <a:buFont typeface="Arial" panose="020B0604020202020204" pitchFamily="34" charset="0"/>
              <a:buChar char="•"/>
            </a:pPr>
            <a:r>
              <a:rPr lang="pt-PT" sz="1100" dirty="0"/>
              <a:t>Complementação do Plano de Metas para a Universalização</a:t>
            </a:r>
          </a:p>
          <a:p>
            <a:pPr marL="171450" indent="-171450">
              <a:spcBef>
                <a:spcPts val="0"/>
              </a:spcBef>
              <a:buFont typeface="Arial" panose="020B0604020202020204" pitchFamily="34" charset="0"/>
              <a:buChar char="•"/>
            </a:pPr>
            <a:r>
              <a:rPr lang="pt-PT" sz="1100" dirty="0"/>
              <a:t>Implantação de acessos individuais para prestação do serviço telefónico a estabelecimentos de ensino, bibliotecas, institutos de saúde </a:t>
            </a:r>
          </a:p>
        </p:txBody>
      </p:sp>
      <p:sp>
        <p:nvSpPr>
          <p:cNvPr id="2" name="Rectangle 1">
            <a:extLst>
              <a:ext uri="{FF2B5EF4-FFF2-40B4-BE49-F238E27FC236}">
                <a16:creationId xmlns:a16="http://schemas.microsoft.com/office/drawing/2014/main" id="{3E3DF627-386E-42A5-A087-B40BC5414868}"/>
              </a:ext>
            </a:extLst>
          </p:cNvPr>
          <p:cNvSpPr/>
          <p:nvPr/>
        </p:nvSpPr>
        <p:spPr>
          <a:xfrm>
            <a:off x="4454286" y="2993687"/>
            <a:ext cx="4330181" cy="430887"/>
          </a:xfrm>
          <a:prstGeom prst="rect">
            <a:avLst/>
          </a:prstGeom>
        </p:spPr>
        <p:txBody>
          <a:bodyPr wrap="square">
            <a:spAutoFit/>
          </a:bodyPr>
          <a:lstStyle/>
          <a:p>
            <a:pPr marL="171450" indent="-171450">
              <a:buFont typeface="Arial" panose="020B0604020202020204" pitchFamily="34" charset="0"/>
              <a:buChar char="•"/>
            </a:pPr>
            <a:r>
              <a:rPr lang="pt-PT" sz="1100" dirty="0"/>
              <a:t>Financiamento dos operadores (1% da receita operacional bruta), dotações na lei orçamentária, etc.</a:t>
            </a:r>
          </a:p>
        </p:txBody>
      </p:sp>
      <p:sp>
        <p:nvSpPr>
          <p:cNvPr id="4" name="Rectangle 3">
            <a:extLst>
              <a:ext uri="{FF2B5EF4-FFF2-40B4-BE49-F238E27FC236}">
                <a16:creationId xmlns:a16="http://schemas.microsoft.com/office/drawing/2014/main" id="{A04BEEB9-7511-4EC1-B9DF-C19219746915}"/>
              </a:ext>
            </a:extLst>
          </p:cNvPr>
          <p:cNvSpPr/>
          <p:nvPr/>
        </p:nvSpPr>
        <p:spPr>
          <a:xfrm>
            <a:off x="4454287" y="4167081"/>
            <a:ext cx="4572000" cy="430887"/>
          </a:xfrm>
          <a:prstGeom prst="rect">
            <a:avLst/>
          </a:prstGeom>
        </p:spPr>
        <p:txBody>
          <a:bodyPr>
            <a:spAutoFit/>
          </a:bodyPr>
          <a:lstStyle/>
          <a:p>
            <a:pPr marL="171450" indent="-171450">
              <a:buFont typeface="Arial" panose="020B0604020202020204" pitchFamily="34" charset="0"/>
              <a:buChar char="•"/>
            </a:pPr>
            <a:r>
              <a:rPr lang="pt-PT" sz="1100" dirty="0"/>
              <a:t>prestadores das várias componentes do serviço universal, podendo ser designados vários prestadores para diferentes áreas geográficas</a:t>
            </a:r>
            <a:endParaRPr lang="en-GB" sz="1100" dirty="0"/>
          </a:p>
        </p:txBody>
      </p:sp>
    </p:spTree>
    <p:extLst>
      <p:ext uri="{BB962C8B-B14F-4D97-AF65-F5344CB8AC3E}">
        <p14:creationId xmlns:p14="http://schemas.microsoft.com/office/powerpoint/2010/main" val="360598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47B1691-3381-4412-AD27-D10A7DDE81D5}"/>
              </a:ext>
            </a:extLst>
          </p:cNvPr>
          <p:cNvPicPr/>
          <p:nvPr/>
        </p:nvPicPr>
        <p:blipFill>
          <a:blip r:embed="rId3"/>
          <a:stretch>
            <a:fillRect/>
          </a:stretch>
        </p:blipFill>
        <p:spPr>
          <a:xfrm>
            <a:off x="7489068" y="378513"/>
            <a:ext cx="1295400" cy="762000"/>
          </a:xfrm>
          <a:prstGeom prst="rect">
            <a:avLst/>
          </a:prstGeom>
        </p:spPr>
      </p:pic>
      <p:sp>
        <p:nvSpPr>
          <p:cNvPr id="3" name="Slide Number Placeholder 2"/>
          <p:cNvSpPr>
            <a:spLocks noGrp="1"/>
          </p:cNvSpPr>
          <p:nvPr>
            <p:ph type="sldNum" sz="quarter" idx="12"/>
          </p:nvPr>
        </p:nvSpPr>
        <p:spPr/>
        <p:txBody>
          <a:bodyPr/>
          <a:lstStyle/>
          <a:p>
            <a:fld id="{5F94B4A4-2EC7-4A32-8537-AA254319187D}" type="slidenum">
              <a:rPr lang="pt-PT" smtClean="0"/>
              <a:pPr/>
              <a:t>21</a:t>
            </a:fld>
            <a:endParaRPr lang="pt-PT" dirty="0"/>
          </a:p>
        </p:txBody>
      </p:sp>
      <p:sp>
        <p:nvSpPr>
          <p:cNvPr id="6" name="Text Placeholder 5"/>
          <p:cNvSpPr>
            <a:spLocks noGrp="1"/>
          </p:cNvSpPr>
          <p:nvPr>
            <p:ph type="body" sz="quarter" idx="17"/>
          </p:nvPr>
        </p:nvSpPr>
        <p:spPr/>
        <p:txBody>
          <a:bodyPr/>
          <a:lstStyle/>
          <a:p>
            <a:r>
              <a:rPr lang="pt-PT" dirty="0"/>
              <a:t>CABO VERDE</a:t>
            </a:r>
          </a:p>
        </p:txBody>
      </p:sp>
      <p:sp>
        <p:nvSpPr>
          <p:cNvPr id="7" name="Text Placeholder 6"/>
          <p:cNvSpPr>
            <a:spLocks noGrp="1"/>
          </p:cNvSpPr>
          <p:nvPr>
            <p:ph type="body" sz="quarter" idx="18"/>
          </p:nvPr>
        </p:nvSpPr>
        <p:spPr>
          <a:xfrm>
            <a:off x="503179" y="1855822"/>
            <a:ext cx="3238241" cy="695976"/>
          </a:xfrm>
        </p:spPr>
        <p:txBody>
          <a:bodyPr>
            <a:normAutofit/>
          </a:bodyPr>
          <a:lstStyle/>
          <a:p>
            <a:pPr marL="171450" indent="-171450">
              <a:buFont typeface="Arial" panose="020B0604020202020204" pitchFamily="34" charset="0"/>
              <a:buChar char="•"/>
            </a:pPr>
            <a:r>
              <a:rPr lang="pt-PT" sz="1100" dirty="0"/>
              <a:t>Decreto-Legislativo n.º 7/2005, de 24 de novembro</a:t>
            </a:r>
          </a:p>
          <a:p>
            <a:pPr marL="171450" indent="-171450">
              <a:buFont typeface="Arial" panose="020B0604020202020204" pitchFamily="34" charset="0"/>
              <a:buChar char="•"/>
            </a:pPr>
            <a:r>
              <a:rPr lang="pt-PT" sz="1100" dirty="0"/>
              <a:t>Decreto-Legislativo n.º 2/2014, de 13 de outubro</a:t>
            </a:r>
          </a:p>
        </p:txBody>
      </p:sp>
      <p:sp>
        <p:nvSpPr>
          <p:cNvPr id="5" name="Text Placeholder 4"/>
          <p:cNvSpPr>
            <a:spLocks noGrp="1"/>
          </p:cNvSpPr>
          <p:nvPr>
            <p:ph type="body" sz="quarter" idx="16"/>
          </p:nvPr>
        </p:nvSpPr>
        <p:spPr/>
        <p:txBody>
          <a:bodyPr/>
          <a:lstStyle/>
          <a:p>
            <a:r>
              <a:rPr lang="pt-PT" dirty="0"/>
              <a:t>MODELOS DE FINANCIAMENTO NA CPLP</a:t>
            </a:r>
          </a:p>
        </p:txBody>
      </p:sp>
      <p:sp>
        <p:nvSpPr>
          <p:cNvPr id="12" name="TextBox 11">
            <a:extLst>
              <a:ext uri="{FF2B5EF4-FFF2-40B4-BE49-F238E27FC236}">
                <a16:creationId xmlns:a16="http://schemas.microsoft.com/office/drawing/2014/main" id="{3F72BE66-BD3D-4C09-A660-206FFD05F153}"/>
              </a:ext>
            </a:extLst>
          </p:cNvPr>
          <p:cNvSpPr txBox="1"/>
          <p:nvPr/>
        </p:nvSpPr>
        <p:spPr>
          <a:xfrm>
            <a:off x="467544" y="1464530"/>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Enquadramento legal</a:t>
            </a:r>
          </a:p>
        </p:txBody>
      </p:sp>
      <p:sp>
        <p:nvSpPr>
          <p:cNvPr id="13" name="Text Placeholder 6">
            <a:extLst>
              <a:ext uri="{FF2B5EF4-FFF2-40B4-BE49-F238E27FC236}">
                <a16:creationId xmlns:a16="http://schemas.microsoft.com/office/drawing/2014/main" id="{E9711B65-A760-4C42-A795-8612F238574C}"/>
              </a:ext>
            </a:extLst>
          </p:cNvPr>
          <p:cNvSpPr txBox="1">
            <a:spLocks/>
          </p:cNvSpPr>
          <p:nvPr/>
        </p:nvSpPr>
        <p:spPr>
          <a:xfrm>
            <a:off x="501063" y="3015498"/>
            <a:ext cx="3240358"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Fundo do Serviço Universal e Desenvolvimento da Sociedade da Informação (FUSI)</a:t>
            </a:r>
          </a:p>
        </p:txBody>
      </p:sp>
      <p:sp>
        <p:nvSpPr>
          <p:cNvPr id="14" name="TextBox 13">
            <a:extLst>
              <a:ext uri="{FF2B5EF4-FFF2-40B4-BE49-F238E27FC236}">
                <a16:creationId xmlns:a16="http://schemas.microsoft.com/office/drawing/2014/main" id="{79815760-B0D5-4C51-9F2B-54273C2ECA4E}"/>
              </a:ext>
            </a:extLst>
          </p:cNvPr>
          <p:cNvSpPr txBox="1"/>
          <p:nvPr/>
        </p:nvSpPr>
        <p:spPr>
          <a:xfrm>
            <a:off x="467544" y="2599032"/>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Modelo</a:t>
            </a:r>
          </a:p>
        </p:txBody>
      </p:sp>
      <p:sp>
        <p:nvSpPr>
          <p:cNvPr id="15" name="Text Placeholder 6">
            <a:extLst>
              <a:ext uri="{FF2B5EF4-FFF2-40B4-BE49-F238E27FC236}">
                <a16:creationId xmlns:a16="http://schemas.microsoft.com/office/drawing/2014/main" id="{8ABAB710-615A-42EF-AE7C-637A802F402F}"/>
              </a:ext>
            </a:extLst>
          </p:cNvPr>
          <p:cNvSpPr txBox="1">
            <a:spLocks/>
          </p:cNvSpPr>
          <p:nvPr/>
        </p:nvSpPr>
        <p:spPr>
          <a:xfrm>
            <a:off x="501063" y="4145218"/>
            <a:ext cx="3240358" cy="695976"/>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ARME</a:t>
            </a:r>
          </a:p>
        </p:txBody>
      </p:sp>
      <p:sp>
        <p:nvSpPr>
          <p:cNvPr id="16" name="TextBox 15">
            <a:extLst>
              <a:ext uri="{FF2B5EF4-FFF2-40B4-BE49-F238E27FC236}">
                <a16:creationId xmlns:a16="http://schemas.microsoft.com/office/drawing/2014/main" id="{743CE2B5-7C0C-489E-ABB9-394A51D46681}"/>
              </a:ext>
            </a:extLst>
          </p:cNvPr>
          <p:cNvSpPr txBox="1"/>
          <p:nvPr/>
        </p:nvSpPr>
        <p:spPr>
          <a:xfrm>
            <a:off x="467544"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Gestão</a:t>
            </a:r>
          </a:p>
        </p:txBody>
      </p:sp>
      <p:sp>
        <p:nvSpPr>
          <p:cNvPr id="19" name="TextBox 18">
            <a:extLst>
              <a:ext uri="{FF2B5EF4-FFF2-40B4-BE49-F238E27FC236}">
                <a16:creationId xmlns:a16="http://schemas.microsoft.com/office/drawing/2014/main" id="{E59778B2-60F9-4A17-9F8F-9CE9326BE6AD}"/>
              </a:ext>
            </a:extLst>
          </p:cNvPr>
          <p:cNvSpPr txBox="1"/>
          <p:nvPr/>
        </p:nvSpPr>
        <p:spPr>
          <a:xfrm>
            <a:off x="4337812" y="146371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Objetivos</a:t>
            </a:r>
          </a:p>
        </p:txBody>
      </p:sp>
      <p:sp>
        <p:nvSpPr>
          <p:cNvPr id="20" name="TextBox 19">
            <a:extLst>
              <a:ext uri="{FF2B5EF4-FFF2-40B4-BE49-F238E27FC236}">
                <a16:creationId xmlns:a16="http://schemas.microsoft.com/office/drawing/2014/main" id="{5E81E188-2ADD-4B09-BC51-8C3B9EA8DA8C}"/>
              </a:ext>
            </a:extLst>
          </p:cNvPr>
          <p:cNvSpPr txBox="1"/>
          <p:nvPr/>
        </p:nvSpPr>
        <p:spPr>
          <a:xfrm>
            <a:off x="4337812" y="2557919"/>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Financiamento</a:t>
            </a:r>
          </a:p>
        </p:txBody>
      </p:sp>
      <p:sp>
        <p:nvSpPr>
          <p:cNvPr id="21" name="TextBox 20">
            <a:extLst>
              <a:ext uri="{FF2B5EF4-FFF2-40B4-BE49-F238E27FC236}">
                <a16:creationId xmlns:a16="http://schemas.microsoft.com/office/drawing/2014/main" id="{57FE1D88-A92D-42EE-BD31-C20EC0F5394B}"/>
              </a:ext>
            </a:extLst>
          </p:cNvPr>
          <p:cNvSpPr txBox="1"/>
          <p:nvPr/>
        </p:nvSpPr>
        <p:spPr>
          <a:xfrm>
            <a:off x="4337812"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Beneficiários</a:t>
            </a:r>
          </a:p>
        </p:txBody>
      </p:sp>
      <p:sp>
        <p:nvSpPr>
          <p:cNvPr id="22" name="Text Placeholder 6">
            <a:extLst>
              <a:ext uri="{FF2B5EF4-FFF2-40B4-BE49-F238E27FC236}">
                <a16:creationId xmlns:a16="http://schemas.microsoft.com/office/drawing/2014/main" id="{9E378BF3-C5DD-44DB-A3ED-3EED71F6109F}"/>
              </a:ext>
            </a:extLst>
          </p:cNvPr>
          <p:cNvSpPr txBox="1">
            <a:spLocks/>
          </p:cNvSpPr>
          <p:nvPr/>
        </p:nvSpPr>
        <p:spPr>
          <a:xfrm>
            <a:off x="4454286" y="1838285"/>
            <a:ext cx="4438193"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buFont typeface="Arial" panose="020B0604020202020204" pitchFamily="34" charset="0"/>
              <a:buChar char="•"/>
            </a:pPr>
            <a:r>
              <a:rPr lang="pt-PT" sz="1100" dirty="0"/>
              <a:t>Garantir a prestação do serviço universal</a:t>
            </a:r>
          </a:p>
          <a:p>
            <a:pPr marL="171450" indent="-171450">
              <a:spcBef>
                <a:spcPts val="0"/>
              </a:spcBef>
              <a:buFont typeface="Arial" panose="020B0604020202020204" pitchFamily="34" charset="0"/>
              <a:buChar char="•"/>
            </a:pPr>
            <a:r>
              <a:rPr lang="pt-PT" sz="1100" dirty="0"/>
              <a:t>Financiamento dos programas desenvolvimento da sociedade de informação no território nacional</a:t>
            </a:r>
          </a:p>
          <a:p>
            <a:pPr marL="171450" indent="-171450">
              <a:spcBef>
                <a:spcPts val="0"/>
              </a:spcBef>
              <a:buFont typeface="Arial" panose="020B0604020202020204" pitchFamily="34" charset="0"/>
              <a:buChar char="•"/>
            </a:pPr>
            <a:r>
              <a:rPr lang="pt-PT" sz="1100" dirty="0"/>
              <a:t>Compensação custos líquidos inerentes à prestação do serviço universal</a:t>
            </a:r>
          </a:p>
        </p:txBody>
      </p:sp>
      <p:sp>
        <p:nvSpPr>
          <p:cNvPr id="2" name="Rectangle 1">
            <a:extLst>
              <a:ext uri="{FF2B5EF4-FFF2-40B4-BE49-F238E27FC236}">
                <a16:creationId xmlns:a16="http://schemas.microsoft.com/office/drawing/2014/main" id="{3E3DF627-386E-42A5-A087-B40BC5414868}"/>
              </a:ext>
            </a:extLst>
          </p:cNvPr>
          <p:cNvSpPr/>
          <p:nvPr/>
        </p:nvSpPr>
        <p:spPr>
          <a:xfrm>
            <a:off x="4454287" y="2993687"/>
            <a:ext cx="3654872" cy="430887"/>
          </a:xfrm>
          <a:prstGeom prst="rect">
            <a:avLst/>
          </a:prstGeom>
        </p:spPr>
        <p:txBody>
          <a:bodyPr wrap="square">
            <a:spAutoFit/>
          </a:bodyPr>
          <a:lstStyle/>
          <a:p>
            <a:pPr marL="171450" indent="-171450">
              <a:buFont typeface="Arial" panose="020B0604020202020204" pitchFamily="34" charset="0"/>
              <a:buChar char="•"/>
            </a:pPr>
            <a:r>
              <a:rPr lang="pt-PT" sz="1100" dirty="0"/>
              <a:t>Financiamento dos operadores (0,25% das receitas liquidas) , doações, etc.</a:t>
            </a:r>
          </a:p>
        </p:txBody>
      </p:sp>
      <p:sp>
        <p:nvSpPr>
          <p:cNvPr id="18" name="Rectangle 17">
            <a:extLst>
              <a:ext uri="{FF2B5EF4-FFF2-40B4-BE49-F238E27FC236}">
                <a16:creationId xmlns:a16="http://schemas.microsoft.com/office/drawing/2014/main" id="{A6E01531-F24F-4570-B833-F48BFF58050F}"/>
              </a:ext>
            </a:extLst>
          </p:cNvPr>
          <p:cNvSpPr/>
          <p:nvPr/>
        </p:nvSpPr>
        <p:spPr>
          <a:xfrm>
            <a:off x="4481896" y="4145218"/>
            <a:ext cx="3654872" cy="261610"/>
          </a:xfrm>
          <a:prstGeom prst="rect">
            <a:avLst/>
          </a:prstGeom>
        </p:spPr>
        <p:txBody>
          <a:bodyPr wrap="square">
            <a:spAutoFit/>
          </a:bodyPr>
          <a:lstStyle/>
          <a:p>
            <a:pPr marL="171450" indent="-171450">
              <a:buFont typeface="Arial" panose="020B0604020202020204" pitchFamily="34" charset="0"/>
              <a:buChar char="•"/>
            </a:pPr>
            <a:r>
              <a:rPr lang="pt-PT" sz="1100" dirty="0"/>
              <a:t>Prestador do Serviço Universal</a:t>
            </a:r>
          </a:p>
        </p:txBody>
      </p:sp>
    </p:spTree>
    <p:extLst>
      <p:ext uri="{BB962C8B-B14F-4D97-AF65-F5344CB8AC3E}">
        <p14:creationId xmlns:p14="http://schemas.microsoft.com/office/powerpoint/2010/main" val="229042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46786E-DE87-468B-8EF5-CD36EB4C1E1B}"/>
              </a:ext>
            </a:extLst>
          </p:cNvPr>
          <p:cNvPicPr/>
          <p:nvPr/>
        </p:nvPicPr>
        <p:blipFill>
          <a:blip r:embed="rId3"/>
          <a:stretch>
            <a:fillRect/>
          </a:stretch>
        </p:blipFill>
        <p:spPr>
          <a:xfrm>
            <a:off x="7489068" y="375631"/>
            <a:ext cx="1295400" cy="863600"/>
          </a:xfrm>
          <a:prstGeom prst="rect">
            <a:avLst/>
          </a:prstGeom>
        </p:spPr>
      </p:pic>
      <p:sp>
        <p:nvSpPr>
          <p:cNvPr id="3" name="Slide Number Placeholder 2"/>
          <p:cNvSpPr>
            <a:spLocks noGrp="1"/>
          </p:cNvSpPr>
          <p:nvPr>
            <p:ph type="sldNum" sz="quarter" idx="12"/>
          </p:nvPr>
        </p:nvSpPr>
        <p:spPr/>
        <p:txBody>
          <a:bodyPr/>
          <a:lstStyle/>
          <a:p>
            <a:fld id="{5F94B4A4-2EC7-4A32-8537-AA254319187D}" type="slidenum">
              <a:rPr lang="pt-PT" smtClean="0"/>
              <a:pPr/>
              <a:t>22</a:t>
            </a:fld>
            <a:endParaRPr lang="pt-PT" dirty="0"/>
          </a:p>
        </p:txBody>
      </p:sp>
      <p:sp>
        <p:nvSpPr>
          <p:cNvPr id="6" name="Text Placeholder 5"/>
          <p:cNvSpPr>
            <a:spLocks noGrp="1"/>
          </p:cNvSpPr>
          <p:nvPr>
            <p:ph type="body" sz="quarter" idx="17"/>
          </p:nvPr>
        </p:nvSpPr>
        <p:spPr/>
        <p:txBody>
          <a:bodyPr/>
          <a:lstStyle/>
          <a:p>
            <a:r>
              <a:rPr lang="pt-PT" dirty="0"/>
              <a:t>MOÇAMBIQUE</a:t>
            </a:r>
          </a:p>
        </p:txBody>
      </p:sp>
      <p:sp>
        <p:nvSpPr>
          <p:cNvPr id="7" name="Text Placeholder 6"/>
          <p:cNvSpPr>
            <a:spLocks noGrp="1"/>
          </p:cNvSpPr>
          <p:nvPr>
            <p:ph type="body" sz="quarter" idx="18"/>
          </p:nvPr>
        </p:nvSpPr>
        <p:spPr>
          <a:xfrm>
            <a:off x="503180" y="1855822"/>
            <a:ext cx="3096342" cy="695976"/>
          </a:xfrm>
        </p:spPr>
        <p:txBody>
          <a:bodyPr>
            <a:normAutofit/>
          </a:bodyPr>
          <a:lstStyle/>
          <a:p>
            <a:pPr marL="171450" indent="-171450">
              <a:buFont typeface="Arial" panose="020B0604020202020204" pitchFamily="34" charset="0"/>
              <a:buChar char="•"/>
            </a:pPr>
            <a:r>
              <a:rPr lang="pt-PT" sz="1100" dirty="0"/>
              <a:t>Lei das Telecomunicações (Lei n.º 8, de 21/07/2004)</a:t>
            </a:r>
          </a:p>
          <a:p>
            <a:pPr marL="171450" indent="-171450">
              <a:buFont typeface="Arial" panose="020B0604020202020204" pitchFamily="34" charset="0"/>
              <a:buChar char="•"/>
            </a:pPr>
            <a:r>
              <a:rPr lang="pt-PT" sz="1100" dirty="0"/>
              <a:t>Decreto n.º 62/2017, de 9 de novembro</a:t>
            </a:r>
          </a:p>
        </p:txBody>
      </p:sp>
      <p:sp>
        <p:nvSpPr>
          <p:cNvPr id="5" name="Text Placeholder 4"/>
          <p:cNvSpPr>
            <a:spLocks noGrp="1"/>
          </p:cNvSpPr>
          <p:nvPr>
            <p:ph type="body" sz="quarter" idx="16"/>
          </p:nvPr>
        </p:nvSpPr>
        <p:spPr/>
        <p:txBody>
          <a:bodyPr/>
          <a:lstStyle/>
          <a:p>
            <a:r>
              <a:rPr lang="pt-PT" dirty="0"/>
              <a:t>MODELOS DE FINANCIAMENTO NA CPLP</a:t>
            </a:r>
          </a:p>
        </p:txBody>
      </p:sp>
      <p:sp>
        <p:nvSpPr>
          <p:cNvPr id="12" name="TextBox 11">
            <a:extLst>
              <a:ext uri="{FF2B5EF4-FFF2-40B4-BE49-F238E27FC236}">
                <a16:creationId xmlns:a16="http://schemas.microsoft.com/office/drawing/2014/main" id="{3F72BE66-BD3D-4C09-A660-206FFD05F153}"/>
              </a:ext>
            </a:extLst>
          </p:cNvPr>
          <p:cNvSpPr txBox="1"/>
          <p:nvPr/>
        </p:nvSpPr>
        <p:spPr>
          <a:xfrm>
            <a:off x="467544" y="1464530"/>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Enquadramento legal</a:t>
            </a:r>
          </a:p>
        </p:txBody>
      </p:sp>
      <p:sp>
        <p:nvSpPr>
          <p:cNvPr id="13" name="Text Placeholder 6">
            <a:extLst>
              <a:ext uri="{FF2B5EF4-FFF2-40B4-BE49-F238E27FC236}">
                <a16:creationId xmlns:a16="http://schemas.microsoft.com/office/drawing/2014/main" id="{E9711B65-A760-4C42-A795-8612F238574C}"/>
              </a:ext>
            </a:extLst>
          </p:cNvPr>
          <p:cNvSpPr txBox="1">
            <a:spLocks/>
          </p:cNvSpPr>
          <p:nvPr/>
        </p:nvSpPr>
        <p:spPr>
          <a:xfrm>
            <a:off x="501063" y="3015498"/>
            <a:ext cx="3240358"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Fundo do Serviço de Acesso Universal (FSAU) (património autónomo) – a aplicar em projetos inscritos em planos específicos, privilegiando os projetos para as zonas rurais</a:t>
            </a:r>
          </a:p>
        </p:txBody>
      </p:sp>
      <p:sp>
        <p:nvSpPr>
          <p:cNvPr id="14" name="TextBox 13">
            <a:extLst>
              <a:ext uri="{FF2B5EF4-FFF2-40B4-BE49-F238E27FC236}">
                <a16:creationId xmlns:a16="http://schemas.microsoft.com/office/drawing/2014/main" id="{79815760-B0D5-4C51-9F2B-54273C2ECA4E}"/>
              </a:ext>
            </a:extLst>
          </p:cNvPr>
          <p:cNvSpPr txBox="1"/>
          <p:nvPr/>
        </p:nvSpPr>
        <p:spPr>
          <a:xfrm>
            <a:off x="467544" y="2599032"/>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Modelo</a:t>
            </a:r>
          </a:p>
        </p:txBody>
      </p:sp>
      <p:sp>
        <p:nvSpPr>
          <p:cNvPr id="15" name="Text Placeholder 6">
            <a:extLst>
              <a:ext uri="{FF2B5EF4-FFF2-40B4-BE49-F238E27FC236}">
                <a16:creationId xmlns:a16="http://schemas.microsoft.com/office/drawing/2014/main" id="{8ABAB710-615A-42EF-AE7C-637A802F402F}"/>
              </a:ext>
            </a:extLst>
          </p:cNvPr>
          <p:cNvSpPr txBox="1">
            <a:spLocks/>
          </p:cNvSpPr>
          <p:nvPr/>
        </p:nvSpPr>
        <p:spPr>
          <a:xfrm>
            <a:off x="501063" y="4145218"/>
            <a:ext cx="3240358" cy="695976"/>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INCM</a:t>
            </a:r>
            <a:endParaRPr lang="pt-PT" dirty="0"/>
          </a:p>
        </p:txBody>
      </p:sp>
      <p:sp>
        <p:nvSpPr>
          <p:cNvPr id="16" name="TextBox 15">
            <a:extLst>
              <a:ext uri="{FF2B5EF4-FFF2-40B4-BE49-F238E27FC236}">
                <a16:creationId xmlns:a16="http://schemas.microsoft.com/office/drawing/2014/main" id="{743CE2B5-7C0C-489E-ABB9-394A51D46681}"/>
              </a:ext>
            </a:extLst>
          </p:cNvPr>
          <p:cNvSpPr txBox="1"/>
          <p:nvPr/>
        </p:nvSpPr>
        <p:spPr>
          <a:xfrm>
            <a:off x="467544"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Gestão</a:t>
            </a:r>
          </a:p>
        </p:txBody>
      </p:sp>
      <p:sp>
        <p:nvSpPr>
          <p:cNvPr id="19" name="TextBox 18">
            <a:extLst>
              <a:ext uri="{FF2B5EF4-FFF2-40B4-BE49-F238E27FC236}">
                <a16:creationId xmlns:a16="http://schemas.microsoft.com/office/drawing/2014/main" id="{E59778B2-60F9-4A17-9F8F-9CE9326BE6AD}"/>
              </a:ext>
            </a:extLst>
          </p:cNvPr>
          <p:cNvSpPr txBox="1"/>
          <p:nvPr/>
        </p:nvSpPr>
        <p:spPr>
          <a:xfrm>
            <a:off x="4337812" y="146371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Objetivos</a:t>
            </a:r>
          </a:p>
        </p:txBody>
      </p:sp>
      <p:sp>
        <p:nvSpPr>
          <p:cNvPr id="20" name="TextBox 19">
            <a:extLst>
              <a:ext uri="{FF2B5EF4-FFF2-40B4-BE49-F238E27FC236}">
                <a16:creationId xmlns:a16="http://schemas.microsoft.com/office/drawing/2014/main" id="{5E81E188-2ADD-4B09-BC51-8C3B9EA8DA8C}"/>
              </a:ext>
            </a:extLst>
          </p:cNvPr>
          <p:cNvSpPr txBox="1"/>
          <p:nvPr/>
        </p:nvSpPr>
        <p:spPr>
          <a:xfrm>
            <a:off x="4337812" y="2557919"/>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Financiamento</a:t>
            </a:r>
          </a:p>
        </p:txBody>
      </p:sp>
      <p:sp>
        <p:nvSpPr>
          <p:cNvPr id="21" name="TextBox 20">
            <a:extLst>
              <a:ext uri="{FF2B5EF4-FFF2-40B4-BE49-F238E27FC236}">
                <a16:creationId xmlns:a16="http://schemas.microsoft.com/office/drawing/2014/main" id="{57FE1D88-A92D-42EE-BD31-C20EC0F5394B}"/>
              </a:ext>
            </a:extLst>
          </p:cNvPr>
          <p:cNvSpPr txBox="1"/>
          <p:nvPr/>
        </p:nvSpPr>
        <p:spPr>
          <a:xfrm>
            <a:off x="4337812"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Beneficiários</a:t>
            </a:r>
          </a:p>
        </p:txBody>
      </p:sp>
      <p:sp>
        <p:nvSpPr>
          <p:cNvPr id="22" name="Text Placeholder 6">
            <a:extLst>
              <a:ext uri="{FF2B5EF4-FFF2-40B4-BE49-F238E27FC236}">
                <a16:creationId xmlns:a16="http://schemas.microsoft.com/office/drawing/2014/main" id="{9E378BF3-C5DD-44DB-A3ED-3EED71F6109F}"/>
              </a:ext>
            </a:extLst>
          </p:cNvPr>
          <p:cNvSpPr txBox="1">
            <a:spLocks/>
          </p:cNvSpPr>
          <p:nvPr/>
        </p:nvSpPr>
        <p:spPr>
          <a:xfrm>
            <a:off x="4454286" y="1838285"/>
            <a:ext cx="4438193"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Compensação custos líquidos inerentes à prestação do serviço universal</a:t>
            </a:r>
          </a:p>
          <a:p>
            <a:pPr marL="171450" indent="-171450">
              <a:buFont typeface="Arial" panose="020B0604020202020204" pitchFamily="34" charset="0"/>
              <a:buChar char="•"/>
            </a:pPr>
            <a:r>
              <a:rPr lang="pt-PT" sz="1100" dirty="0"/>
              <a:t>Financiamento de programas. Projetos e atividades inscritos nos planos aprovados como Serviço de acesso Universal</a:t>
            </a:r>
          </a:p>
        </p:txBody>
      </p:sp>
      <p:sp>
        <p:nvSpPr>
          <p:cNvPr id="2" name="Rectangle 1">
            <a:extLst>
              <a:ext uri="{FF2B5EF4-FFF2-40B4-BE49-F238E27FC236}">
                <a16:creationId xmlns:a16="http://schemas.microsoft.com/office/drawing/2014/main" id="{3E3DF627-386E-42A5-A087-B40BC5414868}"/>
              </a:ext>
            </a:extLst>
          </p:cNvPr>
          <p:cNvSpPr/>
          <p:nvPr/>
        </p:nvSpPr>
        <p:spPr>
          <a:xfrm>
            <a:off x="4454287" y="2993687"/>
            <a:ext cx="3654872" cy="430887"/>
          </a:xfrm>
          <a:prstGeom prst="rect">
            <a:avLst/>
          </a:prstGeom>
        </p:spPr>
        <p:txBody>
          <a:bodyPr wrap="square">
            <a:spAutoFit/>
          </a:bodyPr>
          <a:lstStyle/>
          <a:p>
            <a:pPr marL="171450" indent="-171450">
              <a:buFont typeface="Arial" panose="020B0604020202020204" pitchFamily="34" charset="0"/>
              <a:buChar char="•"/>
            </a:pPr>
            <a:r>
              <a:rPr lang="pt-PT" sz="1100" dirty="0"/>
              <a:t>Financiamento dos operadores, dotações designadas no Orçamento de Estado, juros, etc.</a:t>
            </a:r>
          </a:p>
        </p:txBody>
      </p:sp>
      <p:sp>
        <p:nvSpPr>
          <p:cNvPr id="23" name="Rectangle 22">
            <a:extLst>
              <a:ext uri="{FF2B5EF4-FFF2-40B4-BE49-F238E27FC236}">
                <a16:creationId xmlns:a16="http://schemas.microsoft.com/office/drawing/2014/main" id="{4A402808-F7B0-41D1-AA49-B458395AC5AB}"/>
              </a:ext>
            </a:extLst>
          </p:cNvPr>
          <p:cNvSpPr/>
          <p:nvPr/>
        </p:nvSpPr>
        <p:spPr>
          <a:xfrm>
            <a:off x="4456704" y="4108105"/>
            <a:ext cx="4327763" cy="430887"/>
          </a:xfrm>
          <a:prstGeom prst="rect">
            <a:avLst/>
          </a:prstGeom>
        </p:spPr>
        <p:txBody>
          <a:bodyPr wrap="square">
            <a:spAutoFit/>
          </a:bodyPr>
          <a:lstStyle/>
          <a:p>
            <a:pPr marL="171450" indent="-171450">
              <a:buFont typeface="Arial" panose="020B0604020202020204" pitchFamily="34" charset="0"/>
              <a:buChar char="•"/>
            </a:pPr>
            <a:r>
              <a:rPr lang="pt-PT" sz="1100" dirty="0"/>
              <a:t>Operadores de telecomunicações , empresas detentoras de Licença de Telecomunicações, preenchidos determinados requisitos</a:t>
            </a:r>
          </a:p>
        </p:txBody>
      </p:sp>
    </p:spTree>
    <p:extLst>
      <p:ext uri="{BB962C8B-B14F-4D97-AF65-F5344CB8AC3E}">
        <p14:creationId xmlns:p14="http://schemas.microsoft.com/office/powerpoint/2010/main" val="95637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668C1C-2508-4D90-8ED2-DEC114D38E81}"/>
              </a:ext>
            </a:extLst>
          </p:cNvPr>
          <p:cNvPicPr/>
          <p:nvPr/>
        </p:nvPicPr>
        <p:blipFill>
          <a:blip r:embed="rId3"/>
          <a:stretch>
            <a:fillRect/>
          </a:stretch>
        </p:blipFill>
        <p:spPr>
          <a:xfrm>
            <a:off x="7489068" y="387285"/>
            <a:ext cx="1295400" cy="863600"/>
          </a:xfrm>
          <a:prstGeom prst="rect">
            <a:avLst/>
          </a:prstGeom>
        </p:spPr>
      </p:pic>
      <p:sp>
        <p:nvSpPr>
          <p:cNvPr id="3" name="Slide Number Placeholder 2"/>
          <p:cNvSpPr>
            <a:spLocks noGrp="1"/>
          </p:cNvSpPr>
          <p:nvPr>
            <p:ph type="sldNum" sz="quarter" idx="12"/>
          </p:nvPr>
        </p:nvSpPr>
        <p:spPr/>
        <p:txBody>
          <a:bodyPr/>
          <a:lstStyle/>
          <a:p>
            <a:fld id="{5F94B4A4-2EC7-4A32-8537-AA254319187D}" type="slidenum">
              <a:rPr lang="pt-PT" smtClean="0"/>
              <a:pPr/>
              <a:t>23</a:t>
            </a:fld>
            <a:endParaRPr lang="pt-PT" dirty="0"/>
          </a:p>
        </p:txBody>
      </p:sp>
      <p:sp>
        <p:nvSpPr>
          <p:cNvPr id="6" name="Text Placeholder 5"/>
          <p:cNvSpPr>
            <a:spLocks noGrp="1"/>
          </p:cNvSpPr>
          <p:nvPr>
            <p:ph type="body" sz="quarter" idx="17"/>
          </p:nvPr>
        </p:nvSpPr>
        <p:spPr/>
        <p:txBody>
          <a:bodyPr/>
          <a:lstStyle/>
          <a:p>
            <a:r>
              <a:rPr lang="pt-PT" dirty="0"/>
              <a:t>PORTUGAL</a:t>
            </a:r>
          </a:p>
        </p:txBody>
      </p:sp>
      <p:sp>
        <p:nvSpPr>
          <p:cNvPr id="7" name="Text Placeholder 6"/>
          <p:cNvSpPr>
            <a:spLocks noGrp="1"/>
          </p:cNvSpPr>
          <p:nvPr>
            <p:ph type="body" sz="quarter" idx="18"/>
          </p:nvPr>
        </p:nvSpPr>
        <p:spPr>
          <a:xfrm>
            <a:off x="503180" y="1855822"/>
            <a:ext cx="3096342" cy="695976"/>
          </a:xfrm>
        </p:spPr>
        <p:txBody>
          <a:bodyPr>
            <a:normAutofit/>
          </a:bodyPr>
          <a:lstStyle/>
          <a:p>
            <a:pPr marL="171450" indent="-171450">
              <a:buFont typeface="Arial" panose="020B0604020202020204" pitchFamily="34" charset="0"/>
              <a:buChar char="•"/>
            </a:pPr>
            <a:r>
              <a:rPr lang="pt-PT" sz="1100" dirty="0"/>
              <a:t>Lei das Comunicações eletrónicas (Lei n.º 5/2004, de 10 de fevereiro)</a:t>
            </a:r>
          </a:p>
          <a:p>
            <a:pPr marL="171450" indent="-171450">
              <a:buFont typeface="Arial" panose="020B0604020202020204" pitchFamily="34" charset="0"/>
              <a:buChar char="•"/>
            </a:pPr>
            <a:r>
              <a:rPr lang="pt-PT" sz="1100" dirty="0"/>
              <a:t>Lei n.º 35/2012, de 23 de agosto</a:t>
            </a:r>
          </a:p>
        </p:txBody>
      </p:sp>
      <p:sp>
        <p:nvSpPr>
          <p:cNvPr id="5" name="Text Placeholder 4"/>
          <p:cNvSpPr>
            <a:spLocks noGrp="1"/>
          </p:cNvSpPr>
          <p:nvPr>
            <p:ph type="body" sz="quarter" idx="16"/>
          </p:nvPr>
        </p:nvSpPr>
        <p:spPr/>
        <p:txBody>
          <a:bodyPr/>
          <a:lstStyle/>
          <a:p>
            <a:r>
              <a:rPr lang="pt-PT" dirty="0"/>
              <a:t>MODELOS DE FINANCIAMENTO NA CPLP</a:t>
            </a:r>
          </a:p>
        </p:txBody>
      </p:sp>
      <p:sp>
        <p:nvSpPr>
          <p:cNvPr id="12" name="TextBox 11">
            <a:extLst>
              <a:ext uri="{FF2B5EF4-FFF2-40B4-BE49-F238E27FC236}">
                <a16:creationId xmlns:a16="http://schemas.microsoft.com/office/drawing/2014/main" id="{3F72BE66-BD3D-4C09-A660-206FFD05F153}"/>
              </a:ext>
            </a:extLst>
          </p:cNvPr>
          <p:cNvSpPr txBox="1"/>
          <p:nvPr/>
        </p:nvSpPr>
        <p:spPr>
          <a:xfrm>
            <a:off x="467544" y="1464530"/>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Enquadramento legal</a:t>
            </a:r>
          </a:p>
        </p:txBody>
      </p:sp>
      <p:sp>
        <p:nvSpPr>
          <p:cNvPr id="13" name="Text Placeholder 6">
            <a:extLst>
              <a:ext uri="{FF2B5EF4-FFF2-40B4-BE49-F238E27FC236}">
                <a16:creationId xmlns:a16="http://schemas.microsoft.com/office/drawing/2014/main" id="{E9711B65-A760-4C42-A795-8612F238574C}"/>
              </a:ext>
            </a:extLst>
          </p:cNvPr>
          <p:cNvSpPr txBox="1">
            <a:spLocks/>
          </p:cNvSpPr>
          <p:nvPr/>
        </p:nvSpPr>
        <p:spPr>
          <a:xfrm>
            <a:off x="501063" y="3015498"/>
            <a:ext cx="3240358"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Fundo de Compensação do Serviço Universal (património autónomo)</a:t>
            </a:r>
          </a:p>
        </p:txBody>
      </p:sp>
      <p:sp>
        <p:nvSpPr>
          <p:cNvPr id="14" name="TextBox 13">
            <a:extLst>
              <a:ext uri="{FF2B5EF4-FFF2-40B4-BE49-F238E27FC236}">
                <a16:creationId xmlns:a16="http://schemas.microsoft.com/office/drawing/2014/main" id="{79815760-B0D5-4C51-9F2B-54273C2ECA4E}"/>
              </a:ext>
            </a:extLst>
          </p:cNvPr>
          <p:cNvSpPr txBox="1"/>
          <p:nvPr/>
        </p:nvSpPr>
        <p:spPr>
          <a:xfrm>
            <a:off x="467544" y="2599032"/>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Modelo</a:t>
            </a:r>
          </a:p>
        </p:txBody>
      </p:sp>
      <p:sp>
        <p:nvSpPr>
          <p:cNvPr id="15" name="Text Placeholder 6">
            <a:extLst>
              <a:ext uri="{FF2B5EF4-FFF2-40B4-BE49-F238E27FC236}">
                <a16:creationId xmlns:a16="http://schemas.microsoft.com/office/drawing/2014/main" id="{8ABAB710-615A-42EF-AE7C-637A802F402F}"/>
              </a:ext>
            </a:extLst>
          </p:cNvPr>
          <p:cNvSpPr txBox="1">
            <a:spLocks/>
          </p:cNvSpPr>
          <p:nvPr/>
        </p:nvSpPr>
        <p:spPr>
          <a:xfrm>
            <a:off x="501063" y="4145218"/>
            <a:ext cx="3240358" cy="695976"/>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ANACOM</a:t>
            </a:r>
            <a:endParaRPr lang="pt-PT" dirty="0"/>
          </a:p>
        </p:txBody>
      </p:sp>
      <p:sp>
        <p:nvSpPr>
          <p:cNvPr id="16" name="TextBox 15">
            <a:extLst>
              <a:ext uri="{FF2B5EF4-FFF2-40B4-BE49-F238E27FC236}">
                <a16:creationId xmlns:a16="http://schemas.microsoft.com/office/drawing/2014/main" id="{743CE2B5-7C0C-489E-ABB9-394A51D46681}"/>
              </a:ext>
            </a:extLst>
          </p:cNvPr>
          <p:cNvSpPr txBox="1"/>
          <p:nvPr/>
        </p:nvSpPr>
        <p:spPr>
          <a:xfrm>
            <a:off x="467544"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Gestão</a:t>
            </a:r>
          </a:p>
        </p:txBody>
      </p:sp>
      <p:sp>
        <p:nvSpPr>
          <p:cNvPr id="19" name="TextBox 18">
            <a:extLst>
              <a:ext uri="{FF2B5EF4-FFF2-40B4-BE49-F238E27FC236}">
                <a16:creationId xmlns:a16="http://schemas.microsoft.com/office/drawing/2014/main" id="{E59778B2-60F9-4A17-9F8F-9CE9326BE6AD}"/>
              </a:ext>
            </a:extLst>
          </p:cNvPr>
          <p:cNvSpPr txBox="1"/>
          <p:nvPr/>
        </p:nvSpPr>
        <p:spPr>
          <a:xfrm>
            <a:off x="4337812" y="146371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Objetivos</a:t>
            </a:r>
          </a:p>
        </p:txBody>
      </p:sp>
      <p:sp>
        <p:nvSpPr>
          <p:cNvPr id="20" name="TextBox 19">
            <a:extLst>
              <a:ext uri="{FF2B5EF4-FFF2-40B4-BE49-F238E27FC236}">
                <a16:creationId xmlns:a16="http://schemas.microsoft.com/office/drawing/2014/main" id="{5E81E188-2ADD-4B09-BC51-8C3B9EA8DA8C}"/>
              </a:ext>
            </a:extLst>
          </p:cNvPr>
          <p:cNvSpPr txBox="1"/>
          <p:nvPr/>
        </p:nvSpPr>
        <p:spPr>
          <a:xfrm>
            <a:off x="4337812" y="2557919"/>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financiamento</a:t>
            </a:r>
          </a:p>
        </p:txBody>
      </p:sp>
      <p:sp>
        <p:nvSpPr>
          <p:cNvPr id="21" name="TextBox 20">
            <a:extLst>
              <a:ext uri="{FF2B5EF4-FFF2-40B4-BE49-F238E27FC236}">
                <a16:creationId xmlns:a16="http://schemas.microsoft.com/office/drawing/2014/main" id="{57FE1D88-A92D-42EE-BD31-C20EC0F5394B}"/>
              </a:ext>
            </a:extLst>
          </p:cNvPr>
          <p:cNvSpPr txBox="1"/>
          <p:nvPr/>
        </p:nvSpPr>
        <p:spPr>
          <a:xfrm>
            <a:off x="4337812" y="3733534"/>
            <a:ext cx="2088234" cy="374571"/>
          </a:xfrm>
          <a:prstGeom prst="roundRect">
            <a:avLst/>
          </a:prstGeom>
          <a:solidFill>
            <a:srgbClr val="4890AF"/>
          </a:solidFill>
          <a:ln w="19050">
            <a:solidFill>
              <a:schemeClr val="bg1"/>
            </a:solidFill>
          </a:ln>
        </p:spPr>
        <p:txBody>
          <a:bodyPr wrap="square" rtlCol="0">
            <a:spAutoFit/>
          </a:bodyPr>
          <a:lstStyle/>
          <a:p>
            <a:pPr algn="ctr"/>
            <a:r>
              <a:rPr lang="pt-PT" sz="1600" b="1" cap="small" dirty="0">
                <a:solidFill>
                  <a:schemeClr val="bg1"/>
                </a:solidFill>
              </a:rPr>
              <a:t>Beneficiários</a:t>
            </a:r>
          </a:p>
        </p:txBody>
      </p:sp>
      <p:sp>
        <p:nvSpPr>
          <p:cNvPr id="22" name="Text Placeholder 6">
            <a:extLst>
              <a:ext uri="{FF2B5EF4-FFF2-40B4-BE49-F238E27FC236}">
                <a16:creationId xmlns:a16="http://schemas.microsoft.com/office/drawing/2014/main" id="{9E378BF3-C5DD-44DB-A3ED-3EED71F6109F}"/>
              </a:ext>
            </a:extLst>
          </p:cNvPr>
          <p:cNvSpPr txBox="1">
            <a:spLocks/>
          </p:cNvSpPr>
          <p:nvPr/>
        </p:nvSpPr>
        <p:spPr>
          <a:xfrm>
            <a:off x="4454286" y="1838285"/>
            <a:ext cx="4330181" cy="859124"/>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sz="1100" dirty="0"/>
              <a:t>Financiamento dos custos líquidos decorrentes da prestação do serviço universal considerados “excessivos”</a:t>
            </a:r>
          </a:p>
        </p:txBody>
      </p:sp>
      <p:sp>
        <p:nvSpPr>
          <p:cNvPr id="2" name="Rectangle 1">
            <a:extLst>
              <a:ext uri="{FF2B5EF4-FFF2-40B4-BE49-F238E27FC236}">
                <a16:creationId xmlns:a16="http://schemas.microsoft.com/office/drawing/2014/main" id="{3E3DF627-386E-42A5-A087-B40BC5414868}"/>
              </a:ext>
            </a:extLst>
          </p:cNvPr>
          <p:cNvSpPr/>
          <p:nvPr/>
        </p:nvSpPr>
        <p:spPr>
          <a:xfrm>
            <a:off x="4454287" y="2993687"/>
            <a:ext cx="3654872" cy="600164"/>
          </a:xfrm>
          <a:prstGeom prst="rect">
            <a:avLst/>
          </a:prstGeom>
        </p:spPr>
        <p:txBody>
          <a:bodyPr wrap="square">
            <a:spAutoFit/>
          </a:bodyPr>
          <a:lstStyle/>
          <a:p>
            <a:pPr marL="171450" indent="-171450">
              <a:buFont typeface="Arial" panose="020B0604020202020204" pitchFamily="34" charset="0"/>
              <a:buChar char="•"/>
            </a:pPr>
            <a:r>
              <a:rPr lang="pt-PT" sz="1100" dirty="0"/>
              <a:t>Financiamento dos operadores em função do negócio de negócios elegível (só são elegíveis empresas com mais de 1% de volume de negócios global do setor)</a:t>
            </a:r>
          </a:p>
        </p:txBody>
      </p:sp>
      <p:sp>
        <p:nvSpPr>
          <p:cNvPr id="23" name="Rectangle 22">
            <a:extLst>
              <a:ext uri="{FF2B5EF4-FFF2-40B4-BE49-F238E27FC236}">
                <a16:creationId xmlns:a16="http://schemas.microsoft.com/office/drawing/2014/main" id="{4A402808-F7B0-41D1-AA49-B458395AC5AB}"/>
              </a:ext>
            </a:extLst>
          </p:cNvPr>
          <p:cNvSpPr/>
          <p:nvPr/>
        </p:nvSpPr>
        <p:spPr>
          <a:xfrm>
            <a:off x="4456704" y="4108105"/>
            <a:ext cx="4147743" cy="261610"/>
          </a:xfrm>
          <a:prstGeom prst="rect">
            <a:avLst/>
          </a:prstGeom>
        </p:spPr>
        <p:txBody>
          <a:bodyPr wrap="square">
            <a:spAutoFit/>
          </a:bodyPr>
          <a:lstStyle/>
          <a:p>
            <a:pPr marL="171450" indent="-171450">
              <a:buFont typeface="Arial" panose="020B0604020202020204" pitchFamily="34" charset="0"/>
              <a:buChar char="•"/>
            </a:pPr>
            <a:r>
              <a:rPr lang="pt-PT" sz="1100" dirty="0"/>
              <a:t>Prestador de serviço universal</a:t>
            </a:r>
          </a:p>
        </p:txBody>
      </p:sp>
    </p:spTree>
    <p:extLst>
      <p:ext uri="{BB962C8B-B14F-4D97-AF65-F5344CB8AC3E}">
        <p14:creationId xmlns:p14="http://schemas.microsoft.com/office/powerpoint/2010/main" val="350791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a:prstGeom prst="rtTriangle">
            <a:avLst/>
          </a:prstGeom>
          <a:solidFill>
            <a:srgbClr val="00AA88">
              <a:alpha val="50196"/>
            </a:srgbClr>
          </a:solidFill>
        </p:spPr>
        <p:txBody>
          <a:bodyPr>
            <a:normAutofit/>
          </a:bodyPr>
          <a:lstStyle/>
          <a:p>
            <a:pPr algn="l"/>
            <a:r>
              <a:rPr lang="pt-PT" b="1" dirty="0">
                <a:solidFill>
                  <a:schemeClr val="bg1"/>
                </a:solidFill>
              </a:rPr>
              <a:t>EXEMPLOS PRÁTICOS</a:t>
            </a:r>
            <a:endParaRPr lang="pt-PT" b="1" i="1" dirty="0">
              <a:solidFill>
                <a:schemeClr val="bg1"/>
              </a:solidFill>
            </a:endParaRPr>
          </a:p>
        </p:txBody>
      </p:sp>
      <p:sp>
        <p:nvSpPr>
          <p:cNvPr id="3" name="Slide Number Placeholder 2"/>
          <p:cNvSpPr>
            <a:spLocks noGrp="1"/>
          </p:cNvSpPr>
          <p:nvPr>
            <p:ph type="sldNum" sz="quarter" idx="4294967295"/>
          </p:nvPr>
        </p:nvSpPr>
        <p:spPr>
          <a:xfrm>
            <a:off x="7010400" y="4873625"/>
            <a:ext cx="2133600" cy="179388"/>
          </a:xfrm>
        </p:spPr>
        <p:txBody>
          <a:bodyPr/>
          <a:lstStyle/>
          <a:p>
            <a:fld id="{5F94B4A4-2EC7-4A32-8537-AA254319187D}" type="slidenum">
              <a:rPr lang="pt-PT" smtClean="0"/>
              <a:pPr/>
              <a:t>24</a:t>
            </a:fld>
            <a:endParaRPr lang="pt-PT" dirty="0"/>
          </a:p>
        </p:txBody>
      </p:sp>
    </p:spTree>
    <p:extLst>
      <p:ext uri="{BB962C8B-B14F-4D97-AF65-F5344CB8AC3E}">
        <p14:creationId xmlns:p14="http://schemas.microsoft.com/office/powerpoint/2010/main" val="53623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8B7216B-489F-430D-9C94-0C042ED153CF}"/>
              </a:ext>
            </a:extLst>
          </p:cNvPr>
          <p:cNvGrpSpPr/>
          <p:nvPr/>
        </p:nvGrpSpPr>
        <p:grpSpPr>
          <a:xfrm>
            <a:off x="611560" y="1968947"/>
            <a:ext cx="2125990" cy="1139990"/>
            <a:chOff x="683568" y="3039547"/>
            <a:chExt cx="2125990" cy="1139990"/>
          </a:xfrm>
        </p:grpSpPr>
        <p:grpSp>
          <p:nvGrpSpPr>
            <p:cNvPr id="21" name="Group 20">
              <a:extLst>
                <a:ext uri="{FF2B5EF4-FFF2-40B4-BE49-F238E27FC236}">
                  <a16:creationId xmlns:a16="http://schemas.microsoft.com/office/drawing/2014/main" id="{DD00FA8A-018A-4AC3-9062-417F7F2719DD}"/>
                </a:ext>
              </a:extLst>
            </p:cNvPr>
            <p:cNvGrpSpPr/>
            <p:nvPr/>
          </p:nvGrpSpPr>
          <p:grpSpPr>
            <a:xfrm>
              <a:off x="683568" y="3099879"/>
              <a:ext cx="2108653" cy="1079658"/>
              <a:chOff x="683568" y="1420084"/>
              <a:chExt cx="2108653" cy="1079658"/>
            </a:xfrm>
          </p:grpSpPr>
          <p:sp>
            <p:nvSpPr>
              <p:cNvPr id="22" name="Rectangle: Rounded Corners 21">
                <a:extLst>
                  <a:ext uri="{FF2B5EF4-FFF2-40B4-BE49-F238E27FC236}">
                    <a16:creationId xmlns:a16="http://schemas.microsoft.com/office/drawing/2014/main" id="{DF2C0384-FF2D-447D-BBB4-8815506CBF72}"/>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TextBox 22">
                <a:extLst>
                  <a:ext uri="{FF2B5EF4-FFF2-40B4-BE49-F238E27FC236}">
                    <a16:creationId xmlns:a16="http://schemas.microsoft.com/office/drawing/2014/main" id="{83AB2EB5-A93F-4DC2-B63F-2E6198095E31}"/>
                  </a:ext>
                </a:extLst>
              </p:cNvPr>
              <p:cNvSpPr txBox="1"/>
              <p:nvPr/>
            </p:nvSpPr>
            <p:spPr>
              <a:xfrm>
                <a:off x="703987" y="1500212"/>
                <a:ext cx="2088234" cy="919401"/>
              </a:xfrm>
              <a:prstGeom prst="roundRect">
                <a:avLst/>
              </a:prstGeom>
              <a:noFill/>
              <a:ln w="19050">
                <a:noFill/>
              </a:ln>
            </p:spPr>
            <p:txBody>
              <a:bodyPr wrap="square" rtlCol="0">
                <a:spAutoFit/>
              </a:bodyPr>
              <a:lstStyle/>
              <a:p>
                <a:pPr algn="ctr"/>
                <a:r>
                  <a:rPr lang="pt-PT" sz="1600" b="1" cap="small" dirty="0">
                    <a:solidFill>
                      <a:schemeClr val="bg1"/>
                    </a:solidFill>
                  </a:rPr>
                  <a:t>Plano Estratégico para a Governação Eletrónica</a:t>
                </a:r>
              </a:p>
            </p:txBody>
          </p:sp>
        </p:grpSp>
        <p:pic>
          <p:nvPicPr>
            <p:cNvPr id="36" name="Picture 35">
              <a:extLst>
                <a:ext uri="{FF2B5EF4-FFF2-40B4-BE49-F238E27FC236}">
                  <a16:creationId xmlns:a16="http://schemas.microsoft.com/office/drawing/2014/main" id="{8177F313-CB15-471C-97C3-300EA65E6073}"/>
                </a:ext>
              </a:extLst>
            </p:cNvPr>
            <p:cNvPicPr>
              <a:picLocks noChangeAspect="1"/>
            </p:cNvPicPr>
            <p:nvPr/>
          </p:nvPicPr>
          <p:blipFill>
            <a:blip r:embed="rId3"/>
            <a:stretch>
              <a:fillRect/>
            </a:stretch>
          </p:blipFill>
          <p:spPr>
            <a:xfrm>
              <a:off x="2483767" y="3039547"/>
              <a:ext cx="325791" cy="216875"/>
            </a:xfrm>
            <a:prstGeom prst="roundRect">
              <a:avLst/>
            </a:prstGeom>
          </p:spPr>
        </p:pic>
      </p:grpSp>
      <p:grpSp>
        <p:nvGrpSpPr>
          <p:cNvPr id="10" name="Group 9">
            <a:extLst>
              <a:ext uri="{FF2B5EF4-FFF2-40B4-BE49-F238E27FC236}">
                <a16:creationId xmlns:a16="http://schemas.microsoft.com/office/drawing/2014/main" id="{49CE8A9E-8A65-4CB4-97F3-5369530E2139}"/>
              </a:ext>
            </a:extLst>
          </p:cNvPr>
          <p:cNvGrpSpPr/>
          <p:nvPr/>
        </p:nvGrpSpPr>
        <p:grpSpPr>
          <a:xfrm>
            <a:off x="6305440" y="1985278"/>
            <a:ext cx="2143169" cy="1107329"/>
            <a:chOff x="6232232" y="1392148"/>
            <a:chExt cx="2143169" cy="1107329"/>
          </a:xfrm>
        </p:grpSpPr>
        <p:grpSp>
          <p:nvGrpSpPr>
            <p:cNvPr id="18" name="Group 17">
              <a:extLst>
                <a:ext uri="{FF2B5EF4-FFF2-40B4-BE49-F238E27FC236}">
                  <a16:creationId xmlns:a16="http://schemas.microsoft.com/office/drawing/2014/main" id="{05CEA2D5-9A8B-4240-BD97-6AE6F4B2F5FE}"/>
                </a:ext>
              </a:extLst>
            </p:cNvPr>
            <p:cNvGrpSpPr/>
            <p:nvPr/>
          </p:nvGrpSpPr>
          <p:grpSpPr>
            <a:xfrm>
              <a:off x="6232232" y="1419819"/>
              <a:ext cx="2115702" cy="1079658"/>
              <a:chOff x="687616" y="1400336"/>
              <a:chExt cx="2115702" cy="1079658"/>
            </a:xfrm>
          </p:grpSpPr>
          <p:sp>
            <p:nvSpPr>
              <p:cNvPr id="19" name="Rectangle: Rounded Corners 18">
                <a:extLst>
                  <a:ext uri="{FF2B5EF4-FFF2-40B4-BE49-F238E27FC236}">
                    <a16:creationId xmlns:a16="http://schemas.microsoft.com/office/drawing/2014/main" id="{6B148AE8-1388-4E59-A6D5-A9DB430736FC}"/>
                  </a:ext>
                </a:extLst>
              </p:cNvPr>
              <p:cNvSpPr/>
              <p:nvPr/>
            </p:nvSpPr>
            <p:spPr>
              <a:xfrm>
                <a:off x="687616" y="1400336"/>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 name="TextBox 19">
                <a:extLst>
                  <a:ext uri="{FF2B5EF4-FFF2-40B4-BE49-F238E27FC236}">
                    <a16:creationId xmlns:a16="http://schemas.microsoft.com/office/drawing/2014/main" id="{A9DB1368-AB05-41FE-82AD-BF6DC1C81D98}"/>
                  </a:ext>
                </a:extLst>
              </p:cNvPr>
              <p:cNvSpPr txBox="1"/>
              <p:nvPr/>
            </p:nvSpPr>
            <p:spPr>
              <a:xfrm>
                <a:off x="715084" y="1480464"/>
                <a:ext cx="2088234" cy="919401"/>
              </a:xfrm>
              <a:prstGeom prst="roundRect">
                <a:avLst/>
              </a:prstGeom>
              <a:noFill/>
              <a:ln w="19050">
                <a:noFill/>
              </a:ln>
            </p:spPr>
            <p:txBody>
              <a:bodyPr wrap="square" rtlCol="0">
                <a:spAutoFit/>
              </a:bodyPr>
              <a:lstStyle/>
              <a:p>
                <a:pPr algn="ctr"/>
                <a:r>
                  <a:rPr lang="pt-PT" sz="1600" b="1" cap="small" dirty="0">
                    <a:solidFill>
                      <a:schemeClr val="bg1"/>
                    </a:solidFill>
                  </a:rPr>
                  <a:t>Plano de ação para a Governação Eletrónica</a:t>
                </a:r>
              </a:p>
            </p:txBody>
          </p:sp>
        </p:grpSp>
        <p:pic>
          <p:nvPicPr>
            <p:cNvPr id="34" name="Picture 33">
              <a:extLst>
                <a:ext uri="{FF2B5EF4-FFF2-40B4-BE49-F238E27FC236}">
                  <a16:creationId xmlns:a16="http://schemas.microsoft.com/office/drawing/2014/main" id="{52FD019D-A291-4734-A598-A98D6BEDBE6D}"/>
                </a:ext>
              </a:extLst>
            </p:cNvPr>
            <p:cNvPicPr>
              <a:picLocks noChangeAspect="1"/>
            </p:cNvPicPr>
            <p:nvPr/>
          </p:nvPicPr>
          <p:blipFill>
            <a:blip r:embed="rId4"/>
            <a:stretch>
              <a:fillRect/>
            </a:stretch>
          </p:blipFill>
          <p:spPr>
            <a:xfrm>
              <a:off x="8083222" y="1392148"/>
              <a:ext cx="292179" cy="171870"/>
            </a:xfrm>
            <a:prstGeom prst="roundRect">
              <a:avLst/>
            </a:prstGeom>
          </p:spPr>
        </p:pic>
      </p:grpSp>
      <p:grpSp>
        <p:nvGrpSpPr>
          <p:cNvPr id="9" name="Group 8">
            <a:extLst>
              <a:ext uri="{FF2B5EF4-FFF2-40B4-BE49-F238E27FC236}">
                <a16:creationId xmlns:a16="http://schemas.microsoft.com/office/drawing/2014/main" id="{7B61C35B-7999-4099-BFAA-DD3C93BDD96F}"/>
              </a:ext>
            </a:extLst>
          </p:cNvPr>
          <p:cNvGrpSpPr/>
          <p:nvPr/>
        </p:nvGrpSpPr>
        <p:grpSpPr>
          <a:xfrm>
            <a:off x="3415580" y="1967906"/>
            <a:ext cx="2129790" cy="1142072"/>
            <a:chOff x="3525859" y="1361880"/>
            <a:chExt cx="2129790" cy="1142072"/>
          </a:xfrm>
        </p:grpSpPr>
        <p:grpSp>
          <p:nvGrpSpPr>
            <p:cNvPr id="15" name="Group 14">
              <a:extLst>
                <a:ext uri="{FF2B5EF4-FFF2-40B4-BE49-F238E27FC236}">
                  <a16:creationId xmlns:a16="http://schemas.microsoft.com/office/drawing/2014/main" id="{9ED0E970-78A8-4EF5-AA8A-3948537F339A}"/>
                </a:ext>
              </a:extLst>
            </p:cNvPr>
            <p:cNvGrpSpPr/>
            <p:nvPr/>
          </p:nvGrpSpPr>
          <p:grpSpPr>
            <a:xfrm>
              <a:off x="3525859" y="1424294"/>
              <a:ext cx="2129790" cy="1079658"/>
              <a:chOff x="683568" y="1420084"/>
              <a:chExt cx="2129790" cy="1079658"/>
            </a:xfrm>
          </p:grpSpPr>
          <p:sp>
            <p:nvSpPr>
              <p:cNvPr id="16" name="Rectangle: Rounded Corners 15">
                <a:extLst>
                  <a:ext uri="{FF2B5EF4-FFF2-40B4-BE49-F238E27FC236}">
                    <a16:creationId xmlns:a16="http://schemas.microsoft.com/office/drawing/2014/main" id="{6D9EEEEF-9E8F-49E2-885C-79FC6B86B0EA}"/>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TextBox 16">
                <a:extLst>
                  <a:ext uri="{FF2B5EF4-FFF2-40B4-BE49-F238E27FC236}">
                    <a16:creationId xmlns:a16="http://schemas.microsoft.com/office/drawing/2014/main" id="{E6723E2B-BCFD-4F6C-BF9F-23B7DA079D4E}"/>
                  </a:ext>
                </a:extLst>
              </p:cNvPr>
              <p:cNvSpPr txBox="1"/>
              <p:nvPr/>
            </p:nvSpPr>
            <p:spPr>
              <a:xfrm>
                <a:off x="725124" y="1648429"/>
                <a:ext cx="2088234" cy="646986"/>
              </a:xfrm>
              <a:prstGeom prst="roundRect">
                <a:avLst/>
              </a:prstGeom>
              <a:noFill/>
              <a:ln w="19050">
                <a:noFill/>
              </a:ln>
            </p:spPr>
            <p:txBody>
              <a:bodyPr wrap="square" rtlCol="0">
                <a:spAutoFit/>
              </a:bodyPr>
              <a:lstStyle/>
              <a:p>
                <a:pPr algn="ctr"/>
                <a:r>
                  <a:rPr lang="pt-PT" sz="1600" b="1" cap="small" dirty="0">
                    <a:solidFill>
                      <a:schemeClr val="bg1"/>
                    </a:solidFill>
                  </a:rPr>
                  <a:t>Política de Governança Digital</a:t>
                </a:r>
              </a:p>
            </p:txBody>
          </p:sp>
        </p:grpSp>
        <p:pic>
          <p:nvPicPr>
            <p:cNvPr id="32" name="Picture 31">
              <a:extLst>
                <a:ext uri="{FF2B5EF4-FFF2-40B4-BE49-F238E27FC236}">
                  <a16:creationId xmlns:a16="http://schemas.microsoft.com/office/drawing/2014/main" id="{F3F913EB-5363-4E14-B597-903F2223FBB1}"/>
                </a:ext>
              </a:extLst>
            </p:cNvPr>
            <p:cNvPicPr>
              <a:picLocks noChangeAspect="1"/>
            </p:cNvPicPr>
            <p:nvPr/>
          </p:nvPicPr>
          <p:blipFill>
            <a:blip r:embed="rId5"/>
            <a:stretch>
              <a:fillRect/>
            </a:stretch>
          </p:blipFill>
          <p:spPr>
            <a:xfrm>
              <a:off x="5357361" y="1361880"/>
              <a:ext cx="297569" cy="208444"/>
            </a:xfrm>
            <a:prstGeom prst="roundRect">
              <a:avLst/>
            </a:prstGeom>
          </p:spPr>
        </p:pic>
      </p:grpSp>
      <p:sp>
        <p:nvSpPr>
          <p:cNvPr id="3" name="Slide Number Placeholder 2"/>
          <p:cNvSpPr>
            <a:spLocks noGrp="1"/>
          </p:cNvSpPr>
          <p:nvPr>
            <p:ph type="sldNum" sz="quarter" idx="12"/>
          </p:nvPr>
        </p:nvSpPr>
        <p:spPr/>
        <p:txBody>
          <a:bodyPr/>
          <a:lstStyle/>
          <a:p>
            <a:fld id="{5F94B4A4-2EC7-4A32-8537-AA254319187D}" type="slidenum">
              <a:rPr lang="pt-PT" smtClean="0"/>
              <a:pPr/>
              <a:t>25</a:t>
            </a:fld>
            <a:endParaRPr lang="pt-PT" dirty="0"/>
          </a:p>
        </p:txBody>
      </p:sp>
      <p:sp>
        <p:nvSpPr>
          <p:cNvPr id="6" name="Text Placeholder 5"/>
          <p:cNvSpPr>
            <a:spLocks noGrp="1"/>
          </p:cNvSpPr>
          <p:nvPr>
            <p:ph type="body" sz="quarter" idx="17"/>
          </p:nvPr>
        </p:nvSpPr>
        <p:spPr/>
        <p:txBody>
          <a:bodyPr/>
          <a:lstStyle/>
          <a:p>
            <a:r>
              <a:rPr lang="pt-PT" dirty="0"/>
              <a:t>GOVERNAÇÃO</a:t>
            </a:r>
          </a:p>
        </p:txBody>
      </p:sp>
      <p:sp>
        <p:nvSpPr>
          <p:cNvPr id="5" name="Text Placeholder 4"/>
          <p:cNvSpPr>
            <a:spLocks noGrp="1"/>
          </p:cNvSpPr>
          <p:nvPr>
            <p:ph type="body" sz="quarter" idx="16"/>
          </p:nvPr>
        </p:nvSpPr>
        <p:spPr/>
        <p:txBody>
          <a:bodyPr/>
          <a:lstStyle/>
          <a:p>
            <a:r>
              <a:rPr lang="pt-PT" dirty="0"/>
              <a:t>O FINANCIAMENTO DO SERVIÇO UNIVERSAL</a:t>
            </a:r>
          </a:p>
        </p:txBody>
      </p:sp>
    </p:spTree>
    <p:extLst>
      <p:ext uri="{BB962C8B-B14F-4D97-AF65-F5344CB8AC3E}">
        <p14:creationId xmlns:p14="http://schemas.microsoft.com/office/powerpoint/2010/main" val="402894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61C35B-7999-4099-BFAA-DD3C93BDD96F}"/>
              </a:ext>
            </a:extLst>
          </p:cNvPr>
          <p:cNvGrpSpPr/>
          <p:nvPr/>
        </p:nvGrpSpPr>
        <p:grpSpPr>
          <a:xfrm>
            <a:off x="6356734" y="1322623"/>
            <a:ext cx="2156919" cy="1142072"/>
            <a:chOff x="3498011" y="1361880"/>
            <a:chExt cx="2156919" cy="1142072"/>
          </a:xfrm>
        </p:grpSpPr>
        <p:grpSp>
          <p:nvGrpSpPr>
            <p:cNvPr id="15" name="Group 14">
              <a:extLst>
                <a:ext uri="{FF2B5EF4-FFF2-40B4-BE49-F238E27FC236}">
                  <a16:creationId xmlns:a16="http://schemas.microsoft.com/office/drawing/2014/main" id="{9ED0E970-78A8-4EF5-AA8A-3948537F339A}"/>
                </a:ext>
              </a:extLst>
            </p:cNvPr>
            <p:cNvGrpSpPr/>
            <p:nvPr/>
          </p:nvGrpSpPr>
          <p:grpSpPr>
            <a:xfrm>
              <a:off x="3498011" y="1424294"/>
              <a:ext cx="2116082" cy="1079658"/>
              <a:chOff x="655720" y="1420084"/>
              <a:chExt cx="2116082" cy="1079658"/>
            </a:xfrm>
          </p:grpSpPr>
          <p:sp>
            <p:nvSpPr>
              <p:cNvPr id="16" name="Rectangle: Rounded Corners 15">
                <a:extLst>
                  <a:ext uri="{FF2B5EF4-FFF2-40B4-BE49-F238E27FC236}">
                    <a16:creationId xmlns:a16="http://schemas.microsoft.com/office/drawing/2014/main" id="{6D9EEEEF-9E8F-49E2-885C-79FC6B86B0EA}"/>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TextBox 16">
                <a:extLst>
                  <a:ext uri="{FF2B5EF4-FFF2-40B4-BE49-F238E27FC236}">
                    <a16:creationId xmlns:a16="http://schemas.microsoft.com/office/drawing/2014/main" id="{E6723E2B-BCFD-4F6C-BF9F-23B7DA079D4E}"/>
                  </a:ext>
                </a:extLst>
              </p:cNvPr>
              <p:cNvSpPr txBox="1"/>
              <p:nvPr/>
            </p:nvSpPr>
            <p:spPr>
              <a:xfrm>
                <a:off x="655720" y="1784786"/>
                <a:ext cx="2088234" cy="374571"/>
              </a:xfrm>
              <a:prstGeom prst="roundRect">
                <a:avLst/>
              </a:prstGeom>
              <a:noFill/>
              <a:ln w="19050">
                <a:noFill/>
              </a:ln>
            </p:spPr>
            <p:txBody>
              <a:bodyPr wrap="square" rtlCol="0">
                <a:spAutoFit/>
              </a:bodyPr>
              <a:lstStyle/>
              <a:p>
                <a:pPr algn="ctr"/>
                <a:r>
                  <a:rPr lang="pt-PT" sz="1600" b="1" cap="small" dirty="0">
                    <a:solidFill>
                      <a:schemeClr val="bg1"/>
                    </a:solidFill>
                  </a:rPr>
                  <a:t>Brasil Inteligente</a:t>
                </a:r>
              </a:p>
            </p:txBody>
          </p:sp>
        </p:grpSp>
        <p:pic>
          <p:nvPicPr>
            <p:cNvPr id="32" name="Picture 31">
              <a:extLst>
                <a:ext uri="{FF2B5EF4-FFF2-40B4-BE49-F238E27FC236}">
                  <a16:creationId xmlns:a16="http://schemas.microsoft.com/office/drawing/2014/main" id="{F3F913EB-5363-4E14-B597-903F2223FBB1}"/>
                </a:ext>
              </a:extLst>
            </p:cNvPr>
            <p:cNvPicPr>
              <a:picLocks noChangeAspect="1"/>
            </p:cNvPicPr>
            <p:nvPr/>
          </p:nvPicPr>
          <p:blipFill>
            <a:blip r:embed="rId3"/>
            <a:stretch>
              <a:fillRect/>
            </a:stretch>
          </p:blipFill>
          <p:spPr>
            <a:xfrm>
              <a:off x="5357361" y="1361880"/>
              <a:ext cx="297569" cy="208444"/>
            </a:xfrm>
            <a:prstGeom prst="roundRect">
              <a:avLst/>
            </a:prstGeom>
          </p:spPr>
        </p:pic>
      </p:grpSp>
      <p:pic>
        <p:nvPicPr>
          <p:cNvPr id="13" name="Picture 12">
            <a:extLst>
              <a:ext uri="{FF2B5EF4-FFF2-40B4-BE49-F238E27FC236}">
                <a16:creationId xmlns:a16="http://schemas.microsoft.com/office/drawing/2014/main" id="{86A78D41-1C77-4C2D-8CBF-8F2D77F43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681" y="2529970"/>
            <a:ext cx="458339" cy="263819"/>
          </a:xfrm>
          <a:prstGeom prst="rect">
            <a:avLst/>
          </a:prstGeom>
        </p:spPr>
      </p:pic>
      <p:grpSp>
        <p:nvGrpSpPr>
          <p:cNvPr id="10" name="Group 9">
            <a:extLst>
              <a:ext uri="{FF2B5EF4-FFF2-40B4-BE49-F238E27FC236}">
                <a16:creationId xmlns:a16="http://schemas.microsoft.com/office/drawing/2014/main" id="{49CE8A9E-8A65-4CB4-97F3-5369530E2139}"/>
              </a:ext>
            </a:extLst>
          </p:cNvPr>
          <p:cNvGrpSpPr/>
          <p:nvPr/>
        </p:nvGrpSpPr>
        <p:grpSpPr>
          <a:xfrm>
            <a:off x="683568" y="3141602"/>
            <a:ext cx="2143169" cy="1107329"/>
            <a:chOff x="6232232" y="1392148"/>
            <a:chExt cx="2143169" cy="1107329"/>
          </a:xfrm>
        </p:grpSpPr>
        <p:grpSp>
          <p:nvGrpSpPr>
            <p:cNvPr id="18" name="Group 17">
              <a:extLst>
                <a:ext uri="{FF2B5EF4-FFF2-40B4-BE49-F238E27FC236}">
                  <a16:creationId xmlns:a16="http://schemas.microsoft.com/office/drawing/2014/main" id="{05CEA2D5-9A8B-4240-BD97-6AE6F4B2F5FE}"/>
                </a:ext>
              </a:extLst>
            </p:cNvPr>
            <p:cNvGrpSpPr/>
            <p:nvPr/>
          </p:nvGrpSpPr>
          <p:grpSpPr>
            <a:xfrm>
              <a:off x="6232232" y="1419819"/>
              <a:ext cx="2115702" cy="1079658"/>
              <a:chOff x="687616" y="1400336"/>
              <a:chExt cx="2115702" cy="1079658"/>
            </a:xfrm>
          </p:grpSpPr>
          <p:sp>
            <p:nvSpPr>
              <p:cNvPr id="19" name="Rectangle: Rounded Corners 18">
                <a:extLst>
                  <a:ext uri="{FF2B5EF4-FFF2-40B4-BE49-F238E27FC236}">
                    <a16:creationId xmlns:a16="http://schemas.microsoft.com/office/drawing/2014/main" id="{6B148AE8-1388-4E59-A6D5-A9DB430736FC}"/>
                  </a:ext>
                </a:extLst>
              </p:cNvPr>
              <p:cNvSpPr/>
              <p:nvPr/>
            </p:nvSpPr>
            <p:spPr>
              <a:xfrm>
                <a:off x="687616" y="1400336"/>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 name="TextBox 19">
                <a:extLst>
                  <a:ext uri="{FF2B5EF4-FFF2-40B4-BE49-F238E27FC236}">
                    <a16:creationId xmlns:a16="http://schemas.microsoft.com/office/drawing/2014/main" id="{A9DB1368-AB05-41FE-82AD-BF6DC1C81D98}"/>
                  </a:ext>
                </a:extLst>
              </p:cNvPr>
              <p:cNvSpPr txBox="1"/>
              <p:nvPr/>
            </p:nvSpPr>
            <p:spPr>
              <a:xfrm>
                <a:off x="715084" y="1628831"/>
                <a:ext cx="2088234" cy="646986"/>
              </a:xfrm>
              <a:prstGeom prst="roundRect">
                <a:avLst/>
              </a:prstGeom>
              <a:noFill/>
              <a:ln w="19050">
                <a:noFill/>
              </a:ln>
            </p:spPr>
            <p:txBody>
              <a:bodyPr wrap="square" rtlCol="0">
                <a:spAutoFit/>
              </a:bodyPr>
              <a:lstStyle/>
              <a:p>
                <a:pPr algn="ctr"/>
                <a:r>
                  <a:rPr lang="pt-PT" sz="1600" b="1" cap="small" dirty="0">
                    <a:solidFill>
                      <a:schemeClr val="bg1"/>
                    </a:solidFill>
                  </a:rPr>
                  <a:t>Estratégia Nacional de Banda Larga</a:t>
                </a:r>
              </a:p>
            </p:txBody>
          </p:sp>
        </p:grpSp>
        <p:pic>
          <p:nvPicPr>
            <p:cNvPr id="34" name="Picture 33">
              <a:extLst>
                <a:ext uri="{FF2B5EF4-FFF2-40B4-BE49-F238E27FC236}">
                  <a16:creationId xmlns:a16="http://schemas.microsoft.com/office/drawing/2014/main" id="{52FD019D-A291-4734-A598-A98D6BEDBE6D}"/>
                </a:ext>
              </a:extLst>
            </p:cNvPr>
            <p:cNvPicPr>
              <a:picLocks noChangeAspect="1"/>
            </p:cNvPicPr>
            <p:nvPr/>
          </p:nvPicPr>
          <p:blipFill>
            <a:blip r:embed="rId5"/>
            <a:stretch>
              <a:fillRect/>
            </a:stretch>
          </p:blipFill>
          <p:spPr>
            <a:xfrm>
              <a:off x="8083222" y="1392148"/>
              <a:ext cx="292179" cy="171870"/>
            </a:xfrm>
            <a:prstGeom prst="roundRect">
              <a:avLst/>
            </a:prstGeom>
          </p:spPr>
        </p:pic>
      </p:grpSp>
      <p:pic>
        <p:nvPicPr>
          <p:cNvPr id="26" name="Picture 25">
            <a:extLst>
              <a:ext uri="{FF2B5EF4-FFF2-40B4-BE49-F238E27FC236}">
                <a16:creationId xmlns:a16="http://schemas.microsoft.com/office/drawing/2014/main" id="{8E119455-015E-43B9-A22C-ED57526A4B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1542" y="4323332"/>
            <a:ext cx="667223" cy="254693"/>
          </a:xfrm>
          <a:prstGeom prst="rect">
            <a:avLst/>
          </a:prstGeom>
        </p:spPr>
      </p:pic>
      <p:pic>
        <p:nvPicPr>
          <p:cNvPr id="37" name="Picture 36">
            <a:extLst>
              <a:ext uri="{FF2B5EF4-FFF2-40B4-BE49-F238E27FC236}">
                <a16:creationId xmlns:a16="http://schemas.microsoft.com/office/drawing/2014/main" id="{115B3748-5B6E-404C-9CB4-F7FD6AA57C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8488" y="2490316"/>
            <a:ext cx="792088" cy="325322"/>
          </a:xfrm>
          <a:prstGeom prst="rect">
            <a:avLst/>
          </a:prstGeom>
        </p:spPr>
      </p:pic>
      <p:sp>
        <p:nvSpPr>
          <p:cNvPr id="3" name="Slide Number Placeholder 2"/>
          <p:cNvSpPr>
            <a:spLocks noGrp="1"/>
          </p:cNvSpPr>
          <p:nvPr>
            <p:ph type="sldNum" sz="quarter" idx="12"/>
          </p:nvPr>
        </p:nvSpPr>
        <p:spPr/>
        <p:txBody>
          <a:bodyPr/>
          <a:lstStyle/>
          <a:p>
            <a:fld id="{5F94B4A4-2EC7-4A32-8537-AA254319187D}" type="slidenum">
              <a:rPr lang="pt-PT" smtClean="0"/>
              <a:pPr/>
              <a:t>26</a:t>
            </a:fld>
            <a:endParaRPr lang="pt-PT" dirty="0"/>
          </a:p>
        </p:txBody>
      </p:sp>
      <p:sp>
        <p:nvSpPr>
          <p:cNvPr id="6" name="Text Placeholder 5"/>
          <p:cNvSpPr>
            <a:spLocks noGrp="1"/>
          </p:cNvSpPr>
          <p:nvPr>
            <p:ph type="body" sz="quarter" idx="17"/>
          </p:nvPr>
        </p:nvSpPr>
        <p:spPr/>
        <p:txBody>
          <a:bodyPr/>
          <a:lstStyle/>
          <a:p>
            <a:r>
              <a:rPr lang="pt-PT" dirty="0"/>
              <a:t>INFRAESTRUTURAS</a:t>
            </a:r>
          </a:p>
        </p:txBody>
      </p:sp>
      <p:sp>
        <p:nvSpPr>
          <p:cNvPr id="5" name="Text Placeholder 4"/>
          <p:cNvSpPr>
            <a:spLocks noGrp="1"/>
          </p:cNvSpPr>
          <p:nvPr>
            <p:ph type="body" sz="quarter" idx="16"/>
          </p:nvPr>
        </p:nvSpPr>
        <p:spPr/>
        <p:txBody>
          <a:bodyPr/>
          <a:lstStyle/>
          <a:p>
            <a:r>
              <a:rPr lang="pt-PT" dirty="0"/>
              <a:t>O FINANCIAMENTO DO SERVIÇO UNIVERSAL</a:t>
            </a:r>
          </a:p>
        </p:txBody>
      </p:sp>
      <p:grpSp>
        <p:nvGrpSpPr>
          <p:cNvPr id="8" name="Group 7">
            <a:extLst>
              <a:ext uri="{FF2B5EF4-FFF2-40B4-BE49-F238E27FC236}">
                <a16:creationId xmlns:a16="http://schemas.microsoft.com/office/drawing/2014/main" id="{9F6A33C8-DABF-4B80-A13E-6713BE12BC2D}"/>
              </a:ext>
            </a:extLst>
          </p:cNvPr>
          <p:cNvGrpSpPr/>
          <p:nvPr/>
        </p:nvGrpSpPr>
        <p:grpSpPr>
          <a:xfrm>
            <a:off x="683568" y="1348538"/>
            <a:ext cx="2112865" cy="1151204"/>
            <a:chOff x="683568" y="1348538"/>
            <a:chExt cx="2112865" cy="1151204"/>
          </a:xfrm>
        </p:grpSpPr>
        <p:grpSp>
          <p:nvGrpSpPr>
            <p:cNvPr id="4" name="Group 3">
              <a:extLst>
                <a:ext uri="{FF2B5EF4-FFF2-40B4-BE49-F238E27FC236}">
                  <a16:creationId xmlns:a16="http://schemas.microsoft.com/office/drawing/2014/main" id="{C432A74C-04C0-4025-BCB4-39800E2867EA}"/>
                </a:ext>
              </a:extLst>
            </p:cNvPr>
            <p:cNvGrpSpPr/>
            <p:nvPr/>
          </p:nvGrpSpPr>
          <p:grpSpPr>
            <a:xfrm>
              <a:off x="683568" y="1420084"/>
              <a:ext cx="2088234" cy="1079658"/>
              <a:chOff x="683568" y="1420084"/>
              <a:chExt cx="2088234" cy="1079658"/>
            </a:xfrm>
          </p:grpSpPr>
          <p:sp>
            <p:nvSpPr>
              <p:cNvPr id="2" name="Rectangle: Rounded Corners 1">
                <a:extLst>
                  <a:ext uri="{FF2B5EF4-FFF2-40B4-BE49-F238E27FC236}">
                    <a16:creationId xmlns:a16="http://schemas.microsoft.com/office/drawing/2014/main" id="{B8D8AA0D-20A1-45C3-9AB3-E58055B0A8E7}"/>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extBox 10">
                <a:extLst>
                  <a:ext uri="{FF2B5EF4-FFF2-40B4-BE49-F238E27FC236}">
                    <a16:creationId xmlns:a16="http://schemas.microsoft.com/office/drawing/2014/main" id="{269C0E58-D31E-40BF-B840-0E5A357B2574}"/>
                  </a:ext>
                </a:extLst>
              </p:cNvPr>
              <p:cNvSpPr txBox="1"/>
              <p:nvPr/>
            </p:nvSpPr>
            <p:spPr>
              <a:xfrm>
                <a:off x="683568" y="1615025"/>
                <a:ext cx="2088234" cy="646986"/>
              </a:xfrm>
              <a:prstGeom prst="roundRect">
                <a:avLst/>
              </a:prstGeom>
              <a:noFill/>
              <a:ln w="19050">
                <a:noFill/>
              </a:ln>
            </p:spPr>
            <p:txBody>
              <a:bodyPr wrap="square" rtlCol="0">
                <a:spAutoFit/>
              </a:bodyPr>
              <a:lstStyle/>
              <a:p>
                <a:pPr algn="ctr"/>
                <a:r>
                  <a:rPr lang="pt-PT" sz="1600" b="1" cap="small" dirty="0">
                    <a:solidFill>
                      <a:schemeClr val="bg1"/>
                    </a:solidFill>
                  </a:rPr>
                  <a:t>Redes de alta velocidades rurais</a:t>
                </a:r>
              </a:p>
            </p:txBody>
          </p:sp>
        </p:grpSp>
        <p:pic>
          <p:nvPicPr>
            <p:cNvPr id="31" name="Picture 30">
              <a:extLst>
                <a:ext uri="{FF2B5EF4-FFF2-40B4-BE49-F238E27FC236}">
                  <a16:creationId xmlns:a16="http://schemas.microsoft.com/office/drawing/2014/main" id="{579BAEA3-BD61-4F54-9A8D-45826C466094}"/>
                </a:ext>
              </a:extLst>
            </p:cNvPr>
            <p:cNvPicPr>
              <a:picLocks noChangeAspect="1"/>
            </p:cNvPicPr>
            <p:nvPr/>
          </p:nvPicPr>
          <p:blipFill>
            <a:blip r:embed="rId8"/>
            <a:stretch>
              <a:fillRect/>
            </a:stretch>
          </p:blipFill>
          <p:spPr>
            <a:xfrm>
              <a:off x="2483768" y="1348538"/>
              <a:ext cx="312665" cy="208443"/>
            </a:xfrm>
            <a:prstGeom prst="roundRect">
              <a:avLst/>
            </a:prstGeom>
          </p:spPr>
        </p:pic>
      </p:grpSp>
      <p:grpSp>
        <p:nvGrpSpPr>
          <p:cNvPr id="12" name="Group 11">
            <a:extLst>
              <a:ext uri="{FF2B5EF4-FFF2-40B4-BE49-F238E27FC236}">
                <a16:creationId xmlns:a16="http://schemas.microsoft.com/office/drawing/2014/main" id="{C8B7216B-489F-430D-9C94-0C042ED153CF}"/>
              </a:ext>
            </a:extLst>
          </p:cNvPr>
          <p:cNvGrpSpPr/>
          <p:nvPr/>
        </p:nvGrpSpPr>
        <p:grpSpPr>
          <a:xfrm>
            <a:off x="3509005" y="1336715"/>
            <a:ext cx="2125990" cy="1139990"/>
            <a:chOff x="683568" y="3039547"/>
            <a:chExt cx="2125990" cy="1139990"/>
          </a:xfrm>
        </p:grpSpPr>
        <p:grpSp>
          <p:nvGrpSpPr>
            <p:cNvPr id="21" name="Group 20">
              <a:extLst>
                <a:ext uri="{FF2B5EF4-FFF2-40B4-BE49-F238E27FC236}">
                  <a16:creationId xmlns:a16="http://schemas.microsoft.com/office/drawing/2014/main" id="{DD00FA8A-018A-4AC3-9062-417F7F2719DD}"/>
                </a:ext>
              </a:extLst>
            </p:cNvPr>
            <p:cNvGrpSpPr/>
            <p:nvPr/>
          </p:nvGrpSpPr>
          <p:grpSpPr>
            <a:xfrm>
              <a:off x="683568" y="3099879"/>
              <a:ext cx="2092282" cy="1079658"/>
              <a:chOff x="683568" y="1420084"/>
              <a:chExt cx="2092282" cy="1079658"/>
            </a:xfrm>
          </p:grpSpPr>
          <p:sp>
            <p:nvSpPr>
              <p:cNvPr id="22" name="Rectangle: Rounded Corners 21">
                <a:extLst>
                  <a:ext uri="{FF2B5EF4-FFF2-40B4-BE49-F238E27FC236}">
                    <a16:creationId xmlns:a16="http://schemas.microsoft.com/office/drawing/2014/main" id="{DF2C0384-FF2D-447D-BBB4-8815506CBF72}"/>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TextBox 22">
                <a:extLst>
                  <a:ext uri="{FF2B5EF4-FFF2-40B4-BE49-F238E27FC236}">
                    <a16:creationId xmlns:a16="http://schemas.microsoft.com/office/drawing/2014/main" id="{83AB2EB5-A93F-4DC2-B63F-2E6198095E31}"/>
                  </a:ext>
                </a:extLst>
              </p:cNvPr>
              <p:cNvSpPr txBox="1"/>
              <p:nvPr/>
            </p:nvSpPr>
            <p:spPr>
              <a:xfrm>
                <a:off x="687616" y="1772627"/>
                <a:ext cx="2088234" cy="374571"/>
              </a:xfrm>
              <a:prstGeom prst="roundRect">
                <a:avLst/>
              </a:prstGeom>
              <a:noFill/>
              <a:ln w="19050">
                <a:noFill/>
              </a:ln>
            </p:spPr>
            <p:txBody>
              <a:bodyPr wrap="square" rtlCol="0">
                <a:spAutoFit/>
              </a:bodyPr>
              <a:lstStyle/>
              <a:p>
                <a:pPr algn="ctr"/>
                <a:r>
                  <a:rPr lang="pt-PT" sz="1600" b="1" cap="small" dirty="0">
                    <a:solidFill>
                      <a:schemeClr val="bg1"/>
                    </a:solidFill>
                  </a:rPr>
                  <a:t>Angola Online</a:t>
                </a:r>
              </a:p>
            </p:txBody>
          </p:sp>
        </p:grpSp>
        <p:pic>
          <p:nvPicPr>
            <p:cNvPr id="36" name="Picture 35">
              <a:extLst>
                <a:ext uri="{FF2B5EF4-FFF2-40B4-BE49-F238E27FC236}">
                  <a16:creationId xmlns:a16="http://schemas.microsoft.com/office/drawing/2014/main" id="{8177F313-CB15-471C-97C3-300EA65E6073}"/>
                </a:ext>
              </a:extLst>
            </p:cNvPr>
            <p:cNvPicPr>
              <a:picLocks noChangeAspect="1"/>
            </p:cNvPicPr>
            <p:nvPr/>
          </p:nvPicPr>
          <p:blipFill>
            <a:blip r:embed="rId9"/>
            <a:stretch>
              <a:fillRect/>
            </a:stretch>
          </p:blipFill>
          <p:spPr>
            <a:xfrm>
              <a:off x="2483767" y="3039547"/>
              <a:ext cx="325791" cy="216875"/>
            </a:xfrm>
            <a:prstGeom prst="roundRect">
              <a:avLst/>
            </a:prstGeom>
          </p:spPr>
        </p:pic>
      </p:grpSp>
    </p:spTree>
    <p:extLst>
      <p:ext uri="{BB962C8B-B14F-4D97-AF65-F5344CB8AC3E}">
        <p14:creationId xmlns:p14="http://schemas.microsoft.com/office/powerpoint/2010/main" val="403421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27</a:t>
            </a:fld>
            <a:endParaRPr lang="pt-PT" dirty="0"/>
          </a:p>
        </p:txBody>
      </p:sp>
      <p:sp>
        <p:nvSpPr>
          <p:cNvPr id="6" name="Text Placeholder 5"/>
          <p:cNvSpPr>
            <a:spLocks noGrp="1"/>
          </p:cNvSpPr>
          <p:nvPr>
            <p:ph type="body" sz="quarter" idx="17"/>
          </p:nvPr>
        </p:nvSpPr>
        <p:spPr/>
        <p:txBody>
          <a:bodyPr/>
          <a:lstStyle/>
          <a:p>
            <a:r>
              <a:rPr lang="pt-PT" dirty="0"/>
              <a:t>EDUCAÇÃO</a:t>
            </a:r>
          </a:p>
        </p:txBody>
      </p:sp>
      <p:sp>
        <p:nvSpPr>
          <p:cNvPr id="5" name="Text Placeholder 4"/>
          <p:cNvSpPr>
            <a:spLocks noGrp="1"/>
          </p:cNvSpPr>
          <p:nvPr>
            <p:ph type="body" sz="quarter" idx="16"/>
          </p:nvPr>
        </p:nvSpPr>
        <p:spPr/>
        <p:txBody>
          <a:bodyPr/>
          <a:lstStyle/>
          <a:p>
            <a:r>
              <a:rPr lang="pt-PT" dirty="0"/>
              <a:t>O FINANCIAMENTO DO SERVIÇO UNIVERSAL</a:t>
            </a:r>
          </a:p>
        </p:txBody>
      </p:sp>
      <p:grpSp>
        <p:nvGrpSpPr>
          <p:cNvPr id="8" name="Group 7">
            <a:extLst>
              <a:ext uri="{FF2B5EF4-FFF2-40B4-BE49-F238E27FC236}">
                <a16:creationId xmlns:a16="http://schemas.microsoft.com/office/drawing/2014/main" id="{9F6A33C8-DABF-4B80-A13E-6713BE12BC2D}"/>
              </a:ext>
            </a:extLst>
          </p:cNvPr>
          <p:cNvGrpSpPr/>
          <p:nvPr/>
        </p:nvGrpSpPr>
        <p:grpSpPr>
          <a:xfrm>
            <a:off x="683568" y="1348538"/>
            <a:ext cx="2112865" cy="1151204"/>
            <a:chOff x="683568" y="1348538"/>
            <a:chExt cx="2112865" cy="1151204"/>
          </a:xfrm>
        </p:grpSpPr>
        <p:grpSp>
          <p:nvGrpSpPr>
            <p:cNvPr id="4" name="Group 3">
              <a:extLst>
                <a:ext uri="{FF2B5EF4-FFF2-40B4-BE49-F238E27FC236}">
                  <a16:creationId xmlns:a16="http://schemas.microsoft.com/office/drawing/2014/main" id="{C432A74C-04C0-4025-BCB4-39800E2867EA}"/>
                </a:ext>
              </a:extLst>
            </p:cNvPr>
            <p:cNvGrpSpPr/>
            <p:nvPr/>
          </p:nvGrpSpPr>
          <p:grpSpPr>
            <a:xfrm>
              <a:off x="683568" y="1420084"/>
              <a:ext cx="2092282" cy="1079658"/>
              <a:chOff x="683568" y="1420084"/>
              <a:chExt cx="2092282" cy="1079658"/>
            </a:xfrm>
          </p:grpSpPr>
          <p:sp>
            <p:nvSpPr>
              <p:cNvPr id="2" name="Rectangle: Rounded Corners 1">
                <a:extLst>
                  <a:ext uri="{FF2B5EF4-FFF2-40B4-BE49-F238E27FC236}">
                    <a16:creationId xmlns:a16="http://schemas.microsoft.com/office/drawing/2014/main" id="{B8D8AA0D-20A1-45C3-9AB3-E58055B0A8E7}"/>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extBox 10">
                <a:extLst>
                  <a:ext uri="{FF2B5EF4-FFF2-40B4-BE49-F238E27FC236}">
                    <a16:creationId xmlns:a16="http://schemas.microsoft.com/office/drawing/2014/main" id="{269C0E58-D31E-40BF-B840-0E5A357B2574}"/>
                  </a:ext>
                </a:extLst>
              </p:cNvPr>
              <p:cNvSpPr txBox="1"/>
              <p:nvPr/>
            </p:nvSpPr>
            <p:spPr>
              <a:xfrm>
                <a:off x="687616" y="1772627"/>
                <a:ext cx="2088234" cy="374571"/>
              </a:xfrm>
              <a:prstGeom prst="roundRect">
                <a:avLst/>
              </a:prstGeom>
              <a:noFill/>
              <a:ln w="19050">
                <a:noFill/>
              </a:ln>
            </p:spPr>
            <p:txBody>
              <a:bodyPr wrap="square" rtlCol="0">
                <a:spAutoFit/>
              </a:bodyPr>
              <a:lstStyle/>
              <a:p>
                <a:pPr algn="ctr"/>
                <a:r>
                  <a:rPr lang="pt-PT" sz="1600" b="1" cap="small" dirty="0">
                    <a:solidFill>
                      <a:schemeClr val="bg1"/>
                    </a:solidFill>
                  </a:rPr>
                  <a:t>Escolas Digitais</a:t>
                </a:r>
              </a:p>
            </p:txBody>
          </p:sp>
        </p:grpSp>
        <p:pic>
          <p:nvPicPr>
            <p:cNvPr id="31" name="Picture 30">
              <a:extLst>
                <a:ext uri="{FF2B5EF4-FFF2-40B4-BE49-F238E27FC236}">
                  <a16:creationId xmlns:a16="http://schemas.microsoft.com/office/drawing/2014/main" id="{579BAEA3-BD61-4F54-9A8D-45826C466094}"/>
                </a:ext>
              </a:extLst>
            </p:cNvPr>
            <p:cNvPicPr>
              <a:picLocks noChangeAspect="1"/>
            </p:cNvPicPr>
            <p:nvPr/>
          </p:nvPicPr>
          <p:blipFill>
            <a:blip r:embed="rId3"/>
            <a:stretch>
              <a:fillRect/>
            </a:stretch>
          </p:blipFill>
          <p:spPr>
            <a:xfrm>
              <a:off x="2483768" y="1348538"/>
              <a:ext cx="312665" cy="208443"/>
            </a:xfrm>
            <a:prstGeom prst="roundRect">
              <a:avLst/>
            </a:prstGeom>
          </p:spPr>
        </p:pic>
      </p:grpSp>
      <p:grpSp>
        <p:nvGrpSpPr>
          <p:cNvPr id="9" name="Group 8">
            <a:extLst>
              <a:ext uri="{FF2B5EF4-FFF2-40B4-BE49-F238E27FC236}">
                <a16:creationId xmlns:a16="http://schemas.microsoft.com/office/drawing/2014/main" id="{7B61C35B-7999-4099-BFAA-DD3C93BDD96F}"/>
              </a:ext>
            </a:extLst>
          </p:cNvPr>
          <p:cNvGrpSpPr/>
          <p:nvPr/>
        </p:nvGrpSpPr>
        <p:grpSpPr>
          <a:xfrm>
            <a:off x="683568" y="3106859"/>
            <a:ext cx="2129071" cy="1142072"/>
            <a:chOff x="3525859" y="1361880"/>
            <a:chExt cx="2129071" cy="1142072"/>
          </a:xfrm>
        </p:grpSpPr>
        <p:grpSp>
          <p:nvGrpSpPr>
            <p:cNvPr id="15" name="Group 14">
              <a:extLst>
                <a:ext uri="{FF2B5EF4-FFF2-40B4-BE49-F238E27FC236}">
                  <a16:creationId xmlns:a16="http://schemas.microsoft.com/office/drawing/2014/main" id="{9ED0E970-78A8-4EF5-AA8A-3948537F339A}"/>
                </a:ext>
              </a:extLst>
            </p:cNvPr>
            <p:cNvGrpSpPr/>
            <p:nvPr/>
          </p:nvGrpSpPr>
          <p:grpSpPr>
            <a:xfrm>
              <a:off x="3525859" y="1424294"/>
              <a:ext cx="2088234" cy="1079658"/>
              <a:chOff x="683568" y="1420084"/>
              <a:chExt cx="2088234" cy="1079658"/>
            </a:xfrm>
          </p:grpSpPr>
          <p:sp>
            <p:nvSpPr>
              <p:cNvPr id="16" name="Rectangle: Rounded Corners 15">
                <a:extLst>
                  <a:ext uri="{FF2B5EF4-FFF2-40B4-BE49-F238E27FC236}">
                    <a16:creationId xmlns:a16="http://schemas.microsoft.com/office/drawing/2014/main" id="{6D9EEEEF-9E8F-49E2-885C-79FC6B86B0EA}"/>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TextBox 16">
                <a:extLst>
                  <a:ext uri="{FF2B5EF4-FFF2-40B4-BE49-F238E27FC236}">
                    <a16:creationId xmlns:a16="http://schemas.microsoft.com/office/drawing/2014/main" id="{E6723E2B-BCFD-4F6C-BF9F-23B7DA079D4E}"/>
                  </a:ext>
                </a:extLst>
              </p:cNvPr>
              <p:cNvSpPr txBox="1"/>
              <p:nvPr/>
            </p:nvSpPr>
            <p:spPr>
              <a:xfrm>
                <a:off x="683568" y="1546424"/>
                <a:ext cx="2088234" cy="851297"/>
              </a:xfrm>
              <a:prstGeom prst="roundRect">
                <a:avLst/>
              </a:prstGeom>
              <a:noFill/>
              <a:ln w="19050">
                <a:noFill/>
              </a:ln>
            </p:spPr>
            <p:txBody>
              <a:bodyPr wrap="square" rtlCol="0">
                <a:spAutoFit/>
              </a:bodyPr>
              <a:lstStyle/>
              <a:p>
                <a:pPr algn="ctr"/>
                <a:r>
                  <a:rPr lang="pt-PT" sz="1600" b="1" cap="small" dirty="0">
                    <a:solidFill>
                      <a:schemeClr val="bg1"/>
                    </a:solidFill>
                  </a:rPr>
                  <a:t>PROINFO</a:t>
                </a:r>
              </a:p>
              <a:p>
                <a:pPr algn="ctr"/>
                <a:r>
                  <a:rPr lang="pt-PT" sz="1400" b="1" cap="small" dirty="0">
                    <a:solidFill>
                      <a:schemeClr val="bg1"/>
                    </a:solidFill>
                  </a:rPr>
                  <a:t>Programa nacional de Tecnologia Educacional</a:t>
                </a:r>
              </a:p>
            </p:txBody>
          </p:sp>
        </p:grpSp>
        <p:pic>
          <p:nvPicPr>
            <p:cNvPr id="32" name="Picture 31">
              <a:extLst>
                <a:ext uri="{FF2B5EF4-FFF2-40B4-BE49-F238E27FC236}">
                  <a16:creationId xmlns:a16="http://schemas.microsoft.com/office/drawing/2014/main" id="{F3F913EB-5363-4E14-B597-903F2223FBB1}"/>
                </a:ext>
              </a:extLst>
            </p:cNvPr>
            <p:cNvPicPr>
              <a:picLocks noChangeAspect="1"/>
            </p:cNvPicPr>
            <p:nvPr/>
          </p:nvPicPr>
          <p:blipFill>
            <a:blip r:embed="rId4"/>
            <a:stretch>
              <a:fillRect/>
            </a:stretch>
          </p:blipFill>
          <p:spPr>
            <a:xfrm>
              <a:off x="5357361" y="1361880"/>
              <a:ext cx="297569" cy="208444"/>
            </a:xfrm>
            <a:prstGeom prst="roundRect">
              <a:avLst/>
            </a:prstGeom>
          </p:spPr>
        </p:pic>
      </p:grpSp>
      <p:grpSp>
        <p:nvGrpSpPr>
          <p:cNvPr id="10" name="Group 9">
            <a:extLst>
              <a:ext uri="{FF2B5EF4-FFF2-40B4-BE49-F238E27FC236}">
                <a16:creationId xmlns:a16="http://schemas.microsoft.com/office/drawing/2014/main" id="{49CE8A9E-8A65-4CB4-97F3-5369530E2139}"/>
              </a:ext>
            </a:extLst>
          </p:cNvPr>
          <p:cNvGrpSpPr/>
          <p:nvPr/>
        </p:nvGrpSpPr>
        <p:grpSpPr>
          <a:xfrm>
            <a:off x="3509005" y="3155437"/>
            <a:ext cx="2143169" cy="1107329"/>
            <a:chOff x="6232232" y="1392148"/>
            <a:chExt cx="2143169" cy="1107329"/>
          </a:xfrm>
        </p:grpSpPr>
        <p:grpSp>
          <p:nvGrpSpPr>
            <p:cNvPr id="18" name="Group 17">
              <a:extLst>
                <a:ext uri="{FF2B5EF4-FFF2-40B4-BE49-F238E27FC236}">
                  <a16:creationId xmlns:a16="http://schemas.microsoft.com/office/drawing/2014/main" id="{05CEA2D5-9A8B-4240-BD97-6AE6F4B2F5FE}"/>
                </a:ext>
              </a:extLst>
            </p:cNvPr>
            <p:cNvGrpSpPr/>
            <p:nvPr/>
          </p:nvGrpSpPr>
          <p:grpSpPr>
            <a:xfrm>
              <a:off x="6232232" y="1419819"/>
              <a:ext cx="2088234" cy="1079658"/>
              <a:chOff x="687616" y="1400336"/>
              <a:chExt cx="2088234" cy="1079658"/>
            </a:xfrm>
          </p:grpSpPr>
          <p:sp>
            <p:nvSpPr>
              <p:cNvPr id="19" name="Rectangle: Rounded Corners 18">
                <a:extLst>
                  <a:ext uri="{FF2B5EF4-FFF2-40B4-BE49-F238E27FC236}">
                    <a16:creationId xmlns:a16="http://schemas.microsoft.com/office/drawing/2014/main" id="{6B148AE8-1388-4E59-A6D5-A9DB430736FC}"/>
                  </a:ext>
                </a:extLst>
              </p:cNvPr>
              <p:cNvSpPr/>
              <p:nvPr/>
            </p:nvSpPr>
            <p:spPr>
              <a:xfrm>
                <a:off x="687616" y="1400336"/>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 name="TextBox 19">
                <a:extLst>
                  <a:ext uri="{FF2B5EF4-FFF2-40B4-BE49-F238E27FC236}">
                    <a16:creationId xmlns:a16="http://schemas.microsoft.com/office/drawing/2014/main" id="{A9DB1368-AB05-41FE-82AD-BF6DC1C81D98}"/>
                  </a:ext>
                </a:extLst>
              </p:cNvPr>
              <p:cNvSpPr txBox="1"/>
              <p:nvPr/>
            </p:nvSpPr>
            <p:spPr>
              <a:xfrm>
                <a:off x="687616" y="1772627"/>
                <a:ext cx="2088234" cy="374571"/>
              </a:xfrm>
              <a:prstGeom prst="roundRect">
                <a:avLst/>
              </a:prstGeom>
              <a:noFill/>
              <a:ln w="19050">
                <a:noFill/>
              </a:ln>
            </p:spPr>
            <p:txBody>
              <a:bodyPr wrap="square" rtlCol="0">
                <a:spAutoFit/>
              </a:bodyPr>
              <a:lstStyle/>
              <a:p>
                <a:pPr algn="ctr"/>
                <a:r>
                  <a:rPr lang="pt-PT" sz="1600" b="1" cap="small" dirty="0" err="1">
                    <a:solidFill>
                      <a:schemeClr val="bg1"/>
                    </a:solidFill>
                  </a:rPr>
                  <a:t>Mundu</a:t>
                </a:r>
                <a:r>
                  <a:rPr lang="pt-PT" sz="1600" b="1" cap="small" dirty="0">
                    <a:solidFill>
                      <a:schemeClr val="bg1"/>
                    </a:solidFill>
                  </a:rPr>
                  <a:t> </a:t>
                </a:r>
                <a:r>
                  <a:rPr lang="pt-PT" sz="1600" b="1" cap="small" dirty="0" err="1">
                    <a:solidFill>
                      <a:schemeClr val="bg1"/>
                    </a:solidFill>
                  </a:rPr>
                  <a:t>Novu</a:t>
                </a:r>
                <a:endParaRPr lang="pt-PT" sz="1600" b="1" cap="small" dirty="0">
                  <a:solidFill>
                    <a:schemeClr val="bg1"/>
                  </a:solidFill>
                </a:endParaRPr>
              </a:p>
            </p:txBody>
          </p:sp>
        </p:grpSp>
        <p:pic>
          <p:nvPicPr>
            <p:cNvPr id="34" name="Picture 33">
              <a:extLst>
                <a:ext uri="{FF2B5EF4-FFF2-40B4-BE49-F238E27FC236}">
                  <a16:creationId xmlns:a16="http://schemas.microsoft.com/office/drawing/2014/main" id="{52FD019D-A291-4734-A598-A98D6BEDBE6D}"/>
                </a:ext>
              </a:extLst>
            </p:cNvPr>
            <p:cNvPicPr>
              <a:picLocks noChangeAspect="1"/>
            </p:cNvPicPr>
            <p:nvPr/>
          </p:nvPicPr>
          <p:blipFill>
            <a:blip r:embed="rId5"/>
            <a:stretch>
              <a:fillRect/>
            </a:stretch>
          </p:blipFill>
          <p:spPr>
            <a:xfrm>
              <a:off x="8083222" y="1392148"/>
              <a:ext cx="292179" cy="171870"/>
            </a:xfrm>
            <a:prstGeom prst="roundRect">
              <a:avLst/>
            </a:prstGeom>
          </p:spPr>
        </p:pic>
      </p:grpSp>
      <p:grpSp>
        <p:nvGrpSpPr>
          <p:cNvPr id="12" name="Group 11">
            <a:extLst>
              <a:ext uri="{FF2B5EF4-FFF2-40B4-BE49-F238E27FC236}">
                <a16:creationId xmlns:a16="http://schemas.microsoft.com/office/drawing/2014/main" id="{C8B7216B-489F-430D-9C94-0C042ED153CF}"/>
              </a:ext>
            </a:extLst>
          </p:cNvPr>
          <p:cNvGrpSpPr/>
          <p:nvPr/>
        </p:nvGrpSpPr>
        <p:grpSpPr>
          <a:xfrm>
            <a:off x="3509005" y="1336715"/>
            <a:ext cx="2125990" cy="1139990"/>
            <a:chOff x="683568" y="3039547"/>
            <a:chExt cx="2125990" cy="1139990"/>
          </a:xfrm>
        </p:grpSpPr>
        <p:grpSp>
          <p:nvGrpSpPr>
            <p:cNvPr id="21" name="Group 20">
              <a:extLst>
                <a:ext uri="{FF2B5EF4-FFF2-40B4-BE49-F238E27FC236}">
                  <a16:creationId xmlns:a16="http://schemas.microsoft.com/office/drawing/2014/main" id="{DD00FA8A-018A-4AC3-9062-417F7F2719DD}"/>
                </a:ext>
              </a:extLst>
            </p:cNvPr>
            <p:cNvGrpSpPr/>
            <p:nvPr/>
          </p:nvGrpSpPr>
          <p:grpSpPr>
            <a:xfrm>
              <a:off x="683568" y="3099879"/>
              <a:ext cx="2092282" cy="1079658"/>
              <a:chOff x="683568" y="1420084"/>
              <a:chExt cx="2092282" cy="1079658"/>
            </a:xfrm>
          </p:grpSpPr>
          <p:sp>
            <p:nvSpPr>
              <p:cNvPr id="22" name="Rectangle: Rounded Corners 21">
                <a:extLst>
                  <a:ext uri="{FF2B5EF4-FFF2-40B4-BE49-F238E27FC236}">
                    <a16:creationId xmlns:a16="http://schemas.microsoft.com/office/drawing/2014/main" id="{DF2C0384-FF2D-447D-BBB4-8815506CBF72}"/>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TextBox 22">
                <a:extLst>
                  <a:ext uri="{FF2B5EF4-FFF2-40B4-BE49-F238E27FC236}">
                    <a16:creationId xmlns:a16="http://schemas.microsoft.com/office/drawing/2014/main" id="{83AB2EB5-A93F-4DC2-B63F-2E6198095E31}"/>
                  </a:ext>
                </a:extLst>
              </p:cNvPr>
              <p:cNvSpPr txBox="1"/>
              <p:nvPr/>
            </p:nvSpPr>
            <p:spPr>
              <a:xfrm>
                <a:off x="687616" y="1772627"/>
                <a:ext cx="2088234" cy="374571"/>
              </a:xfrm>
              <a:prstGeom prst="roundRect">
                <a:avLst/>
              </a:prstGeom>
              <a:noFill/>
              <a:ln w="19050">
                <a:noFill/>
              </a:ln>
            </p:spPr>
            <p:txBody>
              <a:bodyPr wrap="square" rtlCol="0">
                <a:spAutoFit/>
              </a:bodyPr>
              <a:lstStyle/>
              <a:p>
                <a:pPr algn="ctr"/>
                <a:r>
                  <a:rPr lang="pt-PT" sz="1600" b="1" cap="small" dirty="0">
                    <a:solidFill>
                      <a:schemeClr val="bg1"/>
                    </a:solidFill>
                  </a:rPr>
                  <a:t>N’Gola Digital</a:t>
                </a:r>
              </a:p>
            </p:txBody>
          </p:sp>
        </p:grpSp>
        <p:pic>
          <p:nvPicPr>
            <p:cNvPr id="36" name="Picture 35">
              <a:extLst>
                <a:ext uri="{FF2B5EF4-FFF2-40B4-BE49-F238E27FC236}">
                  <a16:creationId xmlns:a16="http://schemas.microsoft.com/office/drawing/2014/main" id="{8177F313-CB15-471C-97C3-300EA65E6073}"/>
                </a:ext>
              </a:extLst>
            </p:cNvPr>
            <p:cNvPicPr>
              <a:picLocks noChangeAspect="1"/>
            </p:cNvPicPr>
            <p:nvPr/>
          </p:nvPicPr>
          <p:blipFill>
            <a:blip r:embed="rId6"/>
            <a:stretch>
              <a:fillRect/>
            </a:stretch>
          </p:blipFill>
          <p:spPr>
            <a:xfrm>
              <a:off x="2483767" y="3039547"/>
              <a:ext cx="325791" cy="216875"/>
            </a:xfrm>
            <a:prstGeom prst="roundRect">
              <a:avLst/>
            </a:prstGeom>
          </p:spPr>
        </p:pic>
      </p:grpSp>
      <p:pic>
        <p:nvPicPr>
          <p:cNvPr id="27" name="Picture 26">
            <a:extLst>
              <a:ext uri="{FF2B5EF4-FFF2-40B4-BE49-F238E27FC236}">
                <a16:creationId xmlns:a16="http://schemas.microsoft.com/office/drawing/2014/main" id="{4D18A942-8BC2-4353-982A-98D3D0AE3C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822" b="4464"/>
          <a:stretch/>
        </p:blipFill>
        <p:spPr>
          <a:xfrm>
            <a:off x="4365929" y="2499742"/>
            <a:ext cx="412142" cy="412936"/>
          </a:xfrm>
          <a:prstGeom prst="rect">
            <a:avLst/>
          </a:prstGeom>
        </p:spPr>
      </p:pic>
      <p:grpSp>
        <p:nvGrpSpPr>
          <p:cNvPr id="28" name="Group 27">
            <a:extLst>
              <a:ext uri="{FF2B5EF4-FFF2-40B4-BE49-F238E27FC236}">
                <a16:creationId xmlns:a16="http://schemas.microsoft.com/office/drawing/2014/main" id="{1A914EC3-D468-45E1-9DCE-0903B68351B9}"/>
              </a:ext>
            </a:extLst>
          </p:cNvPr>
          <p:cNvGrpSpPr/>
          <p:nvPr/>
        </p:nvGrpSpPr>
        <p:grpSpPr>
          <a:xfrm>
            <a:off x="6372200" y="1324705"/>
            <a:ext cx="2125990" cy="1139990"/>
            <a:chOff x="683568" y="3039547"/>
            <a:chExt cx="2125990" cy="1139990"/>
          </a:xfrm>
        </p:grpSpPr>
        <p:grpSp>
          <p:nvGrpSpPr>
            <p:cNvPr id="29" name="Group 28">
              <a:extLst>
                <a:ext uri="{FF2B5EF4-FFF2-40B4-BE49-F238E27FC236}">
                  <a16:creationId xmlns:a16="http://schemas.microsoft.com/office/drawing/2014/main" id="{D889593A-CC27-4D3D-AD43-C9EB3F96E8D6}"/>
                </a:ext>
              </a:extLst>
            </p:cNvPr>
            <p:cNvGrpSpPr/>
            <p:nvPr/>
          </p:nvGrpSpPr>
          <p:grpSpPr>
            <a:xfrm>
              <a:off x="683568" y="3099879"/>
              <a:ext cx="2092282" cy="1079658"/>
              <a:chOff x="683568" y="1420084"/>
              <a:chExt cx="2092282" cy="1079658"/>
            </a:xfrm>
          </p:grpSpPr>
          <p:sp>
            <p:nvSpPr>
              <p:cNvPr id="33" name="Rectangle: Rounded Corners 32">
                <a:extLst>
                  <a:ext uri="{FF2B5EF4-FFF2-40B4-BE49-F238E27FC236}">
                    <a16:creationId xmlns:a16="http://schemas.microsoft.com/office/drawing/2014/main" id="{0827E335-E5C2-4DD4-901F-75B5424EB7B4}"/>
                  </a:ext>
                </a:extLst>
              </p:cNvPr>
              <p:cNvSpPr/>
              <p:nvPr/>
            </p:nvSpPr>
            <p:spPr>
              <a:xfrm>
                <a:off x="683568" y="1420084"/>
                <a:ext cx="2088234" cy="1079658"/>
              </a:xfrm>
              <a:prstGeom prst="round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TextBox 34">
                <a:extLst>
                  <a:ext uri="{FF2B5EF4-FFF2-40B4-BE49-F238E27FC236}">
                    <a16:creationId xmlns:a16="http://schemas.microsoft.com/office/drawing/2014/main" id="{38A0E116-B514-4F2A-87C9-E2BDABEC7EDC}"/>
                  </a:ext>
                </a:extLst>
              </p:cNvPr>
              <p:cNvSpPr txBox="1"/>
              <p:nvPr/>
            </p:nvSpPr>
            <p:spPr>
              <a:xfrm>
                <a:off x="687616" y="1772627"/>
                <a:ext cx="2088234" cy="374571"/>
              </a:xfrm>
              <a:prstGeom prst="roundRect">
                <a:avLst/>
              </a:prstGeom>
              <a:noFill/>
              <a:ln w="19050">
                <a:noFill/>
              </a:ln>
            </p:spPr>
            <p:txBody>
              <a:bodyPr wrap="square" rtlCol="0">
                <a:spAutoFit/>
              </a:bodyPr>
              <a:lstStyle/>
              <a:p>
                <a:pPr algn="ctr"/>
                <a:r>
                  <a:rPr lang="pt-PT" sz="1600" b="1" cap="small" dirty="0">
                    <a:solidFill>
                      <a:schemeClr val="bg1"/>
                    </a:solidFill>
                  </a:rPr>
                  <a:t>Andando com as TIC</a:t>
                </a:r>
              </a:p>
            </p:txBody>
          </p:sp>
        </p:grpSp>
        <p:pic>
          <p:nvPicPr>
            <p:cNvPr id="30" name="Picture 29">
              <a:extLst>
                <a:ext uri="{FF2B5EF4-FFF2-40B4-BE49-F238E27FC236}">
                  <a16:creationId xmlns:a16="http://schemas.microsoft.com/office/drawing/2014/main" id="{51763398-F718-484D-982E-095714EE5033}"/>
                </a:ext>
              </a:extLst>
            </p:cNvPr>
            <p:cNvPicPr>
              <a:picLocks noChangeAspect="1"/>
            </p:cNvPicPr>
            <p:nvPr/>
          </p:nvPicPr>
          <p:blipFill>
            <a:blip r:embed="rId6"/>
            <a:stretch>
              <a:fillRect/>
            </a:stretch>
          </p:blipFill>
          <p:spPr>
            <a:xfrm>
              <a:off x="2483767" y="3039547"/>
              <a:ext cx="325791" cy="216875"/>
            </a:xfrm>
            <a:prstGeom prst="roundRect">
              <a:avLst/>
            </a:prstGeom>
          </p:spPr>
        </p:pic>
      </p:grpSp>
      <p:pic>
        <p:nvPicPr>
          <p:cNvPr id="24" name="Picture 23">
            <a:extLst>
              <a:ext uri="{FF2B5EF4-FFF2-40B4-BE49-F238E27FC236}">
                <a16:creationId xmlns:a16="http://schemas.microsoft.com/office/drawing/2014/main" id="{83F4F1D5-8CE0-4DA5-A18B-D0FFD918CE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1825" y="2551554"/>
            <a:ext cx="448984" cy="300448"/>
          </a:xfrm>
          <a:prstGeom prst="rect">
            <a:avLst/>
          </a:prstGeom>
        </p:spPr>
      </p:pic>
      <p:pic>
        <p:nvPicPr>
          <p:cNvPr id="26" name="Picture 25">
            <a:extLst>
              <a:ext uri="{FF2B5EF4-FFF2-40B4-BE49-F238E27FC236}">
                <a16:creationId xmlns:a16="http://schemas.microsoft.com/office/drawing/2014/main" id="{8E119455-015E-43B9-A22C-ED57526A4B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9510" y="4335529"/>
            <a:ext cx="667223" cy="254693"/>
          </a:xfrm>
          <a:prstGeom prst="rect">
            <a:avLst/>
          </a:prstGeom>
        </p:spPr>
      </p:pic>
      <p:pic>
        <p:nvPicPr>
          <p:cNvPr id="38" name="Picture 37">
            <a:extLst>
              <a:ext uri="{FF2B5EF4-FFF2-40B4-BE49-F238E27FC236}">
                <a16:creationId xmlns:a16="http://schemas.microsoft.com/office/drawing/2014/main" id="{72B8833F-41B2-4536-AD3D-B4B825076A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3385" y="2499741"/>
            <a:ext cx="1008599" cy="412936"/>
          </a:xfrm>
          <a:prstGeom prst="rect">
            <a:avLst/>
          </a:prstGeom>
        </p:spPr>
      </p:pic>
    </p:spTree>
    <p:extLst>
      <p:ext uri="{BB962C8B-B14F-4D97-AF65-F5344CB8AC3E}">
        <p14:creationId xmlns:p14="http://schemas.microsoft.com/office/powerpoint/2010/main" val="42583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a:prstGeom prst="rtTriangle">
            <a:avLst/>
          </a:prstGeom>
          <a:solidFill>
            <a:srgbClr val="00AA88">
              <a:alpha val="50196"/>
            </a:srgbClr>
          </a:solidFill>
        </p:spPr>
        <p:txBody>
          <a:bodyPr>
            <a:normAutofit/>
          </a:bodyPr>
          <a:lstStyle/>
          <a:p>
            <a:pPr algn="l"/>
            <a:r>
              <a:rPr lang="pt-PT" b="1" dirty="0">
                <a:solidFill>
                  <a:schemeClr val="bg1"/>
                </a:solidFill>
              </a:rPr>
              <a:t>RECOMENDAÇÕES</a:t>
            </a:r>
            <a:endParaRPr lang="pt-PT" b="1" i="1" dirty="0">
              <a:solidFill>
                <a:schemeClr val="bg1"/>
              </a:solidFill>
            </a:endParaRPr>
          </a:p>
        </p:txBody>
      </p:sp>
      <p:sp>
        <p:nvSpPr>
          <p:cNvPr id="3" name="Slide Number Placeholder 2"/>
          <p:cNvSpPr>
            <a:spLocks noGrp="1"/>
          </p:cNvSpPr>
          <p:nvPr>
            <p:ph type="sldNum" sz="quarter" idx="4294967295"/>
          </p:nvPr>
        </p:nvSpPr>
        <p:spPr>
          <a:xfrm>
            <a:off x="7010400" y="4873625"/>
            <a:ext cx="2133600" cy="179388"/>
          </a:xfrm>
        </p:spPr>
        <p:txBody>
          <a:bodyPr/>
          <a:lstStyle/>
          <a:p>
            <a:fld id="{5F94B4A4-2EC7-4A32-8537-AA254319187D}" type="slidenum">
              <a:rPr lang="pt-PT" smtClean="0"/>
              <a:pPr/>
              <a:t>28</a:t>
            </a:fld>
            <a:endParaRPr lang="pt-PT" dirty="0"/>
          </a:p>
        </p:txBody>
      </p:sp>
    </p:spTree>
    <p:extLst>
      <p:ext uri="{BB962C8B-B14F-4D97-AF65-F5344CB8AC3E}">
        <p14:creationId xmlns:p14="http://schemas.microsoft.com/office/powerpoint/2010/main" val="78425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pt-PT" dirty="0">
                <a:solidFill>
                  <a:srgbClr val="00B388"/>
                </a:solidFill>
                <a:latin typeface="+mn-lt"/>
                <a:ea typeface="+mn-ea"/>
                <a:cs typeface="+mn-cs"/>
              </a:rPr>
              <a:t>recomendações</a:t>
            </a:r>
          </a:p>
        </p:txBody>
      </p:sp>
      <p:sp>
        <p:nvSpPr>
          <p:cNvPr id="3" name="Slide Number Placeholder 2"/>
          <p:cNvSpPr>
            <a:spLocks noGrp="1"/>
          </p:cNvSpPr>
          <p:nvPr>
            <p:ph type="sldNum" sz="quarter" idx="12"/>
          </p:nvPr>
        </p:nvSpPr>
        <p:spPr/>
        <p:txBody>
          <a:bodyPr/>
          <a:lstStyle/>
          <a:p>
            <a:fld id="{5F94B4A4-2EC7-4A32-8537-AA254319187D}" type="slidenum">
              <a:rPr lang="pt-PT" smtClean="0"/>
              <a:pPr/>
              <a:t>29</a:t>
            </a:fld>
            <a:endParaRPr lang="pt-PT" dirty="0"/>
          </a:p>
        </p:txBody>
      </p:sp>
      <p:sp>
        <p:nvSpPr>
          <p:cNvPr id="9" name="Text Placeholder 6">
            <a:extLst>
              <a:ext uri="{FF2B5EF4-FFF2-40B4-BE49-F238E27FC236}">
                <a16:creationId xmlns:a16="http://schemas.microsoft.com/office/drawing/2014/main" id="{10E85580-CC22-4C1E-B839-E385AE25538E}"/>
              </a:ext>
            </a:extLst>
          </p:cNvPr>
          <p:cNvSpPr txBox="1">
            <a:spLocks/>
          </p:cNvSpPr>
          <p:nvPr/>
        </p:nvSpPr>
        <p:spPr>
          <a:xfrm>
            <a:off x="359532" y="1059582"/>
            <a:ext cx="8424000" cy="3743625"/>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pt-PT" dirty="0"/>
          </a:p>
        </p:txBody>
      </p:sp>
      <p:sp>
        <p:nvSpPr>
          <p:cNvPr id="2" name="Rectangle 1">
            <a:extLst>
              <a:ext uri="{FF2B5EF4-FFF2-40B4-BE49-F238E27FC236}">
                <a16:creationId xmlns:a16="http://schemas.microsoft.com/office/drawing/2014/main" id="{BF62A8B9-40B6-4742-B318-90FF7146AB27}"/>
              </a:ext>
            </a:extLst>
          </p:cNvPr>
          <p:cNvSpPr/>
          <p:nvPr/>
        </p:nvSpPr>
        <p:spPr>
          <a:xfrm>
            <a:off x="418862" y="3150564"/>
            <a:ext cx="8228487" cy="461665"/>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ea typeface="Calibri" panose="020F0502020204030204" pitchFamily="34" charset="0"/>
                <a:cs typeface="Times New Roman" panose="02020603050405020304" pitchFamily="18" charset="0"/>
              </a:rPr>
              <a:t>Recomendação 1</a:t>
            </a:r>
            <a:r>
              <a:rPr lang="pt-PT" sz="1200" b="1" cap="small" dirty="0">
                <a:latin typeface="+mj-lt"/>
                <a:ea typeface="Calibri" panose="020F0502020204030204" pitchFamily="34" charset="0"/>
                <a:cs typeface="Times New Roman" panose="02020603050405020304" pitchFamily="18" charset="0"/>
              </a:rPr>
              <a:t>: </a:t>
            </a:r>
            <a:r>
              <a:rPr lang="pt-PT" sz="1200" i="1" dirty="0">
                <a:latin typeface="+mj-lt"/>
                <a:ea typeface="Calibri" panose="020F0502020204030204" pitchFamily="34" charset="0"/>
              </a:rPr>
              <a:t>Os projetos de Serviço Universal e de medidas e iniciativas TIC devem ser adjudicados através de procedimentos transparentes e não discriminatórios, nomeadamente através de concursos públicos;</a:t>
            </a:r>
            <a:endParaRPr lang="pt-PT" sz="1200" dirty="0">
              <a:latin typeface="+mj-lt"/>
            </a:endParaRPr>
          </a:p>
        </p:txBody>
      </p:sp>
      <p:sp>
        <p:nvSpPr>
          <p:cNvPr id="12" name="Text Placeholder 6">
            <a:extLst>
              <a:ext uri="{FF2B5EF4-FFF2-40B4-BE49-F238E27FC236}">
                <a16:creationId xmlns:a16="http://schemas.microsoft.com/office/drawing/2014/main" id="{676D2BC9-711B-48EC-BB44-E11DFBA354EB}"/>
              </a:ext>
            </a:extLst>
          </p:cNvPr>
          <p:cNvSpPr txBox="1">
            <a:spLocks/>
          </p:cNvSpPr>
          <p:nvPr/>
        </p:nvSpPr>
        <p:spPr>
          <a:xfrm>
            <a:off x="301138" y="1122035"/>
            <a:ext cx="8424000" cy="2099876"/>
          </a:xfrm>
          <a:prstGeom prst="rect">
            <a:avLst/>
          </a:prstGeo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pt-PT" dirty="0"/>
              <a:t>Atendendo às diversas realidades dos países da CPLP, a reavaliação do conceito de serviço universal poderá assumir uma perspetiva </a:t>
            </a:r>
            <a:r>
              <a:rPr lang="pt-PT" b="1" dirty="0"/>
              <a:t>reativa</a:t>
            </a:r>
            <a:r>
              <a:rPr lang="pt-PT" dirty="0"/>
              <a:t> em determinados países e </a:t>
            </a:r>
            <a:r>
              <a:rPr lang="pt-PT" b="1" dirty="0"/>
              <a:t>proativa </a:t>
            </a:r>
            <a:r>
              <a:rPr lang="pt-PT" dirty="0"/>
              <a:t>noutros.</a:t>
            </a:r>
          </a:p>
          <a:p>
            <a:endParaRPr lang="pt-PT" dirty="0"/>
          </a:p>
          <a:p>
            <a:pPr marL="171450" indent="-171450">
              <a:buFont typeface="Arial" panose="020B0604020202020204" pitchFamily="34" charset="0"/>
              <a:buChar char="•"/>
            </a:pPr>
            <a:r>
              <a:rPr lang="pt-PT" dirty="0"/>
              <a:t>No espaço CPLP, idealmente, o financiamento do serviço universal deverá ser efetuado com recurso a fundos específicos criados para o efeito.</a:t>
            </a:r>
          </a:p>
          <a:p>
            <a:pPr marL="171450" indent="-171450" algn="l">
              <a:buFont typeface="Arial" panose="020B0604020202020204" pitchFamily="34" charset="0"/>
              <a:buChar char="•"/>
            </a:pPr>
            <a:endParaRPr lang="pt-PT" dirty="0"/>
          </a:p>
          <a:p>
            <a:pPr algn="l"/>
            <a:r>
              <a:rPr lang="pt-PT" b="1" dirty="0"/>
              <a:t>Recomendações:</a:t>
            </a:r>
          </a:p>
          <a:p>
            <a:pPr algn="l"/>
            <a:endParaRPr lang="pt-PT" b="1" dirty="0"/>
          </a:p>
          <a:p>
            <a:pPr algn="l"/>
            <a:r>
              <a:rPr lang="pt-PT" sz="1400" b="1" cap="small" dirty="0">
                <a:solidFill>
                  <a:srgbClr val="0070C0"/>
                </a:solidFill>
              </a:rPr>
              <a:t>Gestão Global</a:t>
            </a:r>
          </a:p>
        </p:txBody>
      </p:sp>
      <p:sp>
        <p:nvSpPr>
          <p:cNvPr id="14" name="Rectangle 13">
            <a:extLst>
              <a:ext uri="{FF2B5EF4-FFF2-40B4-BE49-F238E27FC236}">
                <a16:creationId xmlns:a16="http://schemas.microsoft.com/office/drawing/2014/main" id="{0D0953E8-40E7-4841-BAEE-70CC7D4C37F5}"/>
              </a:ext>
            </a:extLst>
          </p:cNvPr>
          <p:cNvSpPr/>
          <p:nvPr/>
        </p:nvSpPr>
        <p:spPr>
          <a:xfrm>
            <a:off x="398894" y="3838634"/>
            <a:ext cx="8228487" cy="646331"/>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2</a:t>
            </a:r>
            <a:r>
              <a:rPr lang="pt-PT" sz="1200" b="1" cap="small" dirty="0">
                <a:latin typeface="+mj-lt"/>
                <a:cs typeface="Times New Roman" panose="02020603050405020304" pitchFamily="18" charset="0"/>
              </a:rPr>
              <a:t>:</a:t>
            </a:r>
            <a:r>
              <a:rPr lang="pt-PT" sz="1200" b="1" cap="small" dirty="0">
                <a:solidFill>
                  <a:srgbClr val="008167"/>
                </a:solidFill>
                <a:latin typeface="+mj-lt"/>
                <a:cs typeface="Times New Roman" panose="02020603050405020304" pitchFamily="18" charset="0"/>
              </a:rPr>
              <a:t> </a:t>
            </a:r>
            <a:r>
              <a:rPr lang="pt-PT" sz="1200" i="1" dirty="0">
                <a:latin typeface="+mj-lt"/>
              </a:rPr>
              <a:t>As regras de gestão e de administração do fundo devem ser transparentes, claras e assegurar a necessária autonomia face aos operadores e às entidades públicas com responsabilidades sobre a matéria, promovendo-se a publicação de relatórios anuais sobre a atividade do fundo e a disponibilização de informações completas num sítio eletrónico;</a:t>
            </a:r>
          </a:p>
        </p:txBody>
      </p:sp>
    </p:spTree>
    <p:extLst>
      <p:ext uri="{BB962C8B-B14F-4D97-AF65-F5344CB8AC3E}">
        <p14:creationId xmlns:p14="http://schemas.microsoft.com/office/powerpoint/2010/main" val="2019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a:prstGeom prst="rtTriangle">
            <a:avLst/>
          </a:prstGeom>
          <a:solidFill>
            <a:srgbClr val="00AA88">
              <a:alpha val="50196"/>
            </a:srgbClr>
          </a:solidFill>
        </p:spPr>
        <p:txBody>
          <a:bodyPr>
            <a:normAutofit/>
          </a:bodyPr>
          <a:lstStyle/>
          <a:p>
            <a:pPr algn="l"/>
            <a:r>
              <a:rPr lang="pt-PT" b="1" dirty="0">
                <a:solidFill>
                  <a:schemeClr val="bg1"/>
                </a:solidFill>
              </a:rPr>
              <a:t>INTRODUÇÃO</a:t>
            </a:r>
          </a:p>
        </p:txBody>
      </p:sp>
      <p:sp>
        <p:nvSpPr>
          <p:cNvPr id="3" name="Slide Number Placeholder 2"/>
          <p:cNvSpPr>
            <a:spLocks noGrp="1"/>
          </p:cNvSpPr>
          <p:nvPr>
            <p:ph type="sldNum" sz="quarter" idx="4294967295"/>
          </p:nvPr>
        </p:nvSpPr>
        <p:spPr>
          <a:xfrm>
            <a:off x="7010400" y="4873625"/>
            <a:ext cx="2133600" cy="179388"/>
          </a:xfrm>
        </p:spPr>
        <p:txBody>
          <a:bodyPr/>
          <a:lstStyle/>
          <a:p>
            <a:fld id="{5F94B4A4-2EC7-4A32-8537-AA254319187D}" type="slidenum">
              <a:rPr lang="pt-PT" smtClean="0"/>
              <a:pPr/>
              <a:t>3</a:t>
            </a:fld>
            <a:endParaRPr lang="pt-PT" dirty="0"/>
          </a:p>
        </p:txBody>
      </p:sp>
    </p:spTree>
    <p:extLst>
      <p:ext uri="{BB962C8B-B14F-4D97-AF65-F5344CB8AC3E}">
        <p14:creationId xmlns:p14="http://schemas.microsoft.com/office/powerpoint/2010/main" val="36495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pt-PT" dirty="0">
                <a:solidFill>
                  <a:srgbClr val="00B388"/>
                </a:solidFill>
                <a:latin typeface="+mn-lt"/>
                <a:ea typeface="+mn-ea"/>
                <a:cs typeface="+mn-cs"/>
              </a:rPr>
              <a:t>recomendações</a:t>
            </a:r>
          </a:p>
        </p:txBody>
      </p:sp>
      <p:sp>
        <p:nvSpPr>
          <p:cNvPr id="3" name="Slide Number Placeholder 2"/>
          <p:cNvSpPr>
            <a:spLocks noGrp="1"/>
          </p:cNvSpPr>
          <p:nvPr>
            <p:ph type="sldNum" sz="quarter" idx="12"/>
          </p:nvPr>
        </p:nvSpPr>
        <p:spPr/>
        <p:txBody>
          <a:bodyPr/>
          <a:lstStyle/>
          <a:p>
            <a:fld id="{5F94B4A4-2EC7-4A32-8537-AA254319187D}" type="slidenum">
              <a:rPr lang="pt-PT" smtClean="0"/>
              <a:pPr/>
              <a:t>30</a:t>
            </a:fld>
            <a:endParaRPr lang="pt-PT" dirty="0"/>
          </a:p>
        </p:txBody>
      </p:sp>
      <p:sp>
        <p:nvSpPr>
          <p:cNvPr id="2" name="Rectangle 1">
            <a:extLst>
              <a:ext uri="{FF2B5EF4-FFF2-40B4-BE49-F238E27FC236}">
                <a16:creationId xmlns:a16="http://schemas.microsoft.com/office/drawing/2014/main" id="{BF62A8B9-40B6-4742-B318-90FF7146AB27}"/>
              </a:ext>
            </a:extLst>
          </p:cNvPr>
          <p:cNvSpPr/>
          <p:nvPr/>
        </p:nvSpPr>
        <p:spPr>
          <a:xfrm>
            <a:off x="361913" y="3430118"/>
            <a:ext cx="8228487" cy="830997"/>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5</a:t>
            </a:r>
            <a:r>
              <a:rPr lang="pt-PT" sz="1200" i="1" dirty="0">
                <a:latin typeface="+mj-lt"/>
              </a:rPr>
              <a:t>: As fontes de receitas dos fundos de universalização devem ser diversificadas, prevendo-se não apenas as contribuições dos operadores de telecomunicações, mas também a existência de dotações orçamentais dos respetivos Estados, donativos de entidades privadas e públicas e, ainda, contribuições específicas por parte dos próprios utilizadores, que podem ser definidas como uma percentagem a acrescer ao preço dos serviços de telecomunicações;</a:t>
            </a:r>
          </a:p>
        </p:txBody>
      </p:sp>
      <p:sp>
        <p:nvSpPr>
          <p:cNvPr id="8" name="Rectangle 7">
            <a:extLst>
              <a:ext uri="{FF2B5EF4-FFF2-40B4-BE49-F238E27FC236}">
                <a16:creationId xmlns:a16="http://schemas.microsoft.com/office/drawing/2014/main" id="{27BF07DC-2194-4601-A48C-934A0B1241FD}"/>
              </a:ext>
            </a:extLst>
          </p:cNvPr>
          <p:cNvSpPr/>
          <p:nvPr/>
        </p:nvSpPr>
        <p:spPr>
          <a:xfrm>
            <a:off x="361913" y="2079528"/>
            <a:ext cx="8228487" cy="646331"/>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4</a:t>
            </a:r>
            <a:r>
              <a:rPr lang="pt-PT" sz="1200" i="1" dirty="0">
                <a:latin typeface="+mj-lt"/>
              </a:rPr>
              <a:t>: O regime legal deve prever regras específicas que assegurem a qualidade de serviço e a acessibilidade de preços dos projetos de universalização, reforçando a capacidade do Regulador para fiscalizar a execução de tais projetos, prevendo-se ainda regras para a continuidade de utilização das infraestruturas e instalações subsidiadas ao abrigo do fundo de universalização;</a:t>
            </a:r>
          </a:p>
        </p:txBody>
      </p:sp>
      <p:sp>
        <p:nvSpPr>
          <p:cNvPr id="7" name="Rectangle 6">
            <a:extLst>
              <a:ext uri="{FF2B5EF4-FFF2-40B4-BE49-F238E27FC236}">
                <a16:creationId xmlns:a16="http://schemas.microsoft.com/office/drawing/2014/main" id="{7BB5815E-3799-46C9-A794-45CF30C7B896}"/>
              </a:ext>
            </a:extLst>
          </p:cNvPr>
          <p:cNvSpPr/>
          <p:nvPr/>
        </p:nvSpPr>
        <p:spPr>
          <a:xfrm>
            <a:off x="347006" y="1419622"/>
            <a:ext cx="8228487" cy="461665"/>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3</a:t>
            </a:r>
            <a:r>
              <a:rPr lang="pt-PT" sz="1200" i="1" dirty="0">
                <a:latin typeface="+mj-lt"/>
              </a:rPr>
              <a:t>: Devem ser criados mecanismos de financiamento, nomeadamente um fundo de universalização, que sirvam para financiar tanto a prestação do Serviço Universal como as medidas e iniciativas TIC;</a:t>
            </a:r>
          </a:p>
        </p:txBody>
      </p:sp>
      <p:sp>
        <p:nvSpPr>
          <p:cNvPr id="4" name="Rectangle 3">
            <a:extLst>
              <a:ext uri="{FF2B5EF4-FFF2-40B4-BE49-F238E27FC236}">
                <a16:creationId xmlns:a16="http://schemas.microsoft.com/office/drawing/2014/main" id="{754F4F3E-16FF-4A6B-8D7F-9756C05E86B0}"/>
              </a:ext>
            </a:extLst>
          </p:cNvPr>
          <p:cNvSpPr/>
          <p:nvPr/>
        </p:nvSpPr>
        <p:spPr>
          <a:xfrm>
            <a:off x="359532" y="2924100"/>
            <a:ext cx="1897122" cy="307777"/>
          </a:xfrm>
          <a:prstGeom prst="rect">
            <a:avLst/>
          </a:prstGeom>
        </p:spPr>
        <p:txBody>
          <a:bodyPr wrap="none">
            <a:spAutoFit/>
          </a:bodyPr>
          <a:lstStyle/>
          <a:p>
            <a:r>
              <a:rPr lang="pt-PT" sz="1400" b="1" cap="small" dirty="0">
                <a:solidFill>
                  <a:srgbClr val="0070C0"/>
                </a:solidFill>
              </a:rPr>
              <a:t>Receitas e Contribuições</a:t>
            </a:r>
          </a:p>
        </p:txBody>
      </p:sp>
    </p:spTree>
    <p:extLst>
      <p:ext uri="{BB962C8B-B14F-4D97-AF65-F5344CB8AC3E}">
        <p14:creationId xmlns:p14="http://schemas.microsoft.com/office/powerpoint/2010/main" val="250059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027724-0A7D-429D-AD54-D38E322CDE0A}"/>
              </a:ext>
            </a:extLst>
          </p:cNvPr>
          <p:cNvSpPr/>
          <p:nvPr/>
        </p:nvSpPr>
        <p:spPr>
          <a:xfrm>
            <a:off x="359531" y="2531108"/>
            <a:ext cx="8228487" cy="461665"/>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7</a:t>
            </a:r>
            <a:r>
              <a:rPr lang="pt-PT" sz="1200" i="1" dirty="0">
                <a:latin typeface="+mj-lt"/>
              </a:rPr>
              <a:t>: As obrigações de contribuição devem ser suspensas quando não existam necessidades de financiamento ou quando o fundo tenha meios disponíveis que permitam assegurar as políticas de universalização a prosseguir em cada momento;</a:t>
            </a:r>
          </a:p>
        </p:txBody>
      </p:sp>
      <p:sp>
        <p:nvSpPr>
          <p:cNvPr id="7" name="Rectangle 6">
            <a:extLst>
              <a:ext uri="{FF2B5EF4-FFF2-40B4-BE49-F238E27FC236}">
                <a16:creationId xmlns:a16="http://schemas.microsoft.com/office/drawing/2014/main" id="{DA7E76BC-F795-4A03-900A-12A053E14E80}"/>
              </a:ext>
            </a:extLst>
          </p:cNvPr>
          <p:cNvSpPr/>
          <p:nvPr/>
        </p:nvSpPr>
        <p:spPr>
          <a:xfrm>
            <a:off x="359531" y="1594272"/>
            <a:ext cx="8228487" cy="646331"/>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6</a:t>
            </a:r>
            <a:r>
              <a:rPr lang="pt-PT" sz="1200" i="1" dirty="0">
                <a:latin typeface="+mj-lt"/>
              </a:rPr>
              <a:t>: O montante das contribuições dos operadores de telecomunicações deve ter por base um determinado intervalo (entre 1 a 5% das receitas brutas), devendo o montante concreto ser fixado consoante as necessidades de financiamento do fundo e os projetos a subsidiar em cada momento, em conformidade com as políticas de universalização aprovadas;</a:t>
            </a:r>
          </a:p>
        </p:txBody>
      </p:sp>
      <p:sp>
        <p:nvSpPr>
          <p:cNvPr id="5" name="Title 4"/>
          <p:cNvSpPr>
            <a:spLocks noGrp="1"/>
          </p:cNvSpPr>
          <p:nvPr>
            <p:ph type="ctrTitle"/>
          </p:nvPr>
        </p:nvSpPr>
        <p:spPr/>
        <p:txBody>
          <a:bodyPr>
            <a:normAutofit/>
          </a:bodyPr>
          <a:lstStyle/>
          <a:p>
            <a:r>
              <a:rPr lang="pt-PT" dirty="0">
                <a:solidFill>
                  <a:srgbClr val="00B388"/>
                </a:solidFill>
                <a:latin typeface="+mn-lt"/>
                <a:ea typeface="+mn-ea"/>
                <a:cs typeface="+mn-cs"/>
              </a:rPr>
              <a:t>recomendações</a:t>
            </a:r>
          </a:p>
        </p:txBody>
      </p:sp>
      <p:sp>
        <p:nvSpPr>
          <p:cNvPr id="3" name="Slide Number Placeholder 2"/>
          <p:cNvSpPr>
            <a:spLocks noGrp="1"/>
          </p:cNvSpPr>
          <p:nvPr>
            <p:ph type="sldNum" sz="quarter" idx="12"/>
          </p:nvPr>
        </p:nvSpPr>
        <p:spPr/>
        <p:txBody>
          <a:bodyPr/>
          <a:lstStyle/>
          <a:p>
            <a:fld id="{5F94B4A4-2EC7-4A32-8537-AA254319187D}" type="slidenum">
              <a:rPr lang="pt-PT" smtClean="0"/>
              <a:pPr/>
              <a:t>31</a:t>
            </a:fld>
            <a:endParaRPr lang="pt-PT" dirty="0"/>
          </a:p>
        </p:txBody>
      </p:sp>
      <p:sp>
        <p:nvSpPr>
          <p:cNvPr id="2" name="Rectangle 1">
            <a:extLst>
              <a:ext uri="{FF2B5EF4-FFF2-40B4-BE49-F238E27FC236}">
                <a16:creationId xmlns:a16="http://schemas.microsoft.com/office/drawing/2014/main" id="{BF62A8B9-40B6-4742-B318-90FF7146AB27}"/>
              </a:ext>
            </a:extLst>
          </p:cNvPr>
          <p:cNvSpPr/>
          <p:nvPr/>
        </p:nvSpPr>
        <p:spPr>
          <a:xfrm>
            <a:off x="383567" y="3250340"/>
            <a:ext cx="8228487" cy="461665"/>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8</a:t>
            </a:r>
            <a:r>
              <a:rPr lang="pt-PT" sz="1200" i="1" dirty="0">
                <a:latin typeface="+mj-lt"/>
              </a:rPr>
              <a:t>: A contabilidade do fundo e as receitas disponíveis devem ser geridas de forma autónoma da contabilidade do Estado e do Regulador;</a:t>
            </a:r>
          </a:p>
        </p:txBody>
      </p:sp>
      <p:sp>
        <p:nvSpPr>
          <p:cNvPr id="9" name="Rectangle 8">
            <a:extLst>
              <a:ext uri="{FF2B5EF4-FFF2-40B4-BE49-F238E27FC236}">
                <a16:creationId xmlns:a16="http://schemas.microsoft.com/office/drawing/2014/main" id="{36C9825E-0856-46A2-BAF0-F5AF25077BDB}"/>
              </a:ext>
            </a:extLst>
          </p:cNvPr>
          <p:cNvSpPr/>
          <p:nvPr/>
        </p:nvSpPr>
        <p:spPr>
          <a:xfrm>
            <a:off x="383567" y="3923435"/>
            <a:ext cx="8228487" cy="461665"/>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9</a:t>
            </a:r>
            <a:r>
              <a:rPr lang="pt-PT" sz="1200" i="1" dirty="0">
                <a:latin typeface="+mj-lt"/>
              </a:rPr>
              <a:t>: definição de uma política de incentivos à participação dos operadores em projetos de universalização, prevendo-se benefícios de índole fiscal ou mesmo em termos de futuras contribuições para o fundo;</a:t>
            </a:r>
          </a:p>
        </p:txBody>
      </p:sp>
    </p:spTree>
    <p:extLst>
      <p:ext uri="{BB962C8B-B14F-4D97-AF65-F5344CB8AC3E}">
        <p14:creationId xmlns:p14="http://schemas.microsoft.com/office/powerpoint/2010/main" val="417860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027724-0A7D-429D-AD54-D38E322CDE0A}"/>
              </a:ext>
            </a:extLst>
          </p:cNvPr>
          <p:cNvSpPr/>
          <p:nvPr/>
        </p:nvSpPr>
        <p:spPr>
          <a:xfrm>
            <a:off x="403573" y="1986322"/>
            <a:ext cx="8228487" cy="461665"/>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10</a:t>
            </a:r>
            <a:r>
              <a:rPr lang="pt-PT" sz="1200" i="1" dirty="0">
                <a:latin typeface="+mj-lt"/>
              </a:rPr>
              <a:t>: Tornar os fundos “future </a:t>
            </a:r>
            <a:r>
              <a:rPr lang="pt-PT" sz="1200" i="1" dirty="0" err="1">
                <a:latin typeface="+mj-lt"/>
              </a:rPr>
              <a:t>proof</a:t>
            </a:r>
            <a:r>
              <a:rPr lang="pt-PT" sz="1200" i="1" dirty="0">
                <a:latin typeface="+mj-lt"/>
              </a:rPr>
              <a:t>”, com mecanismos legais e regulatórios que promovam mais flexibilidade e independência a tecnologias específicas ou a constante dependência de nova legislação;</a:t>
            </a:r>
          </a:p>
        </p:txBody>
      </p:sp>
      <p:sp>
        <p:nvSpPr>
          <p:cNvPr id="5" name="Title 4"/>
          <p:cNvSpPr>
            <a:spLocks noGrp="1"/>
          </p:cNvSpPr>
          <p:nvPr>
            <p:ph type="ctrTitle"/>
          </p:nvPr>
        </p:nvSpPr>
        <p:spPr/>
        <p:txBody>
          <a:bodyPr>
            <a:normAutofit/>
          </a:bodyPr>
          <a:lstStyle/>
          <a:p>
            <a:r>
              <a:rPr lang="pt-PT" dirty="0">
                <a:solidFill>
                  <a:srgbClr val="00B388"/>
                </a:solidFill>
                <a:latin typeface="+mn-lt"/>
                <a:ea typeface="+mn-ea"/>
                <a:cs typeface="+mn-cs"/>
              </a:rPr>
              <a:t>recomendações</a:t>
            </a:r>
          </a:p>
        </p:txBody>
      </p:sp>
      <p:sp>
        <p:nvSpPr>
          <p:cNvPr id="3" name="Slide Number Placeholder 2"/>
          <p:cNvSpPr>
            <a:spLocks noGrp="1"/>
          </p:cNvSpPr>
          <p:nvPr>
            <p:ph type="sldNum" sz="quarter" idx="12"/>
          </p:nvPr>
        </p:nvSpPr>
        <p:spPr/>
        <p:txBody>
          <a:bodyPr/>
          <a:lstStyle/>
          <a:p>
            <a:fld id="{5F94B4A4-2EC7-4A32-8537-AA254319187D}" type="slidenum">
              <a:rPr lang="pt-PT" smtClean="0"/>
              <a:pPr/>
              <a:t>32</a:t>
            </a:fld>
            <a:endParaRPr lang="pt-PT" dirty="0"/>
          </a:p>
        </p:txBody>
      </p:sp>
      <p:sp>
        <p:nvSpPr>
          <p:cNvPr id="2" name="Rectangle 1">
            <a:extLst>
              <a:ext uri="{FF2B5EF4-FFF2-40B4-BE49-F238E27FC236}">
                <a16:creationId xmlns:a16="http://schemas.microsoft.com/office/drawing/2014/main" id="{BF62A8B9-40B6-4742-B318-90FF7146AB27}"/>
              </a:ext>
            </a:extLst>
          </p:cNvPr>
          <p:cNvSpPr/>
          <p:nvPr/>
        </p:nvSpPr>
        <p:spPr>
          <a:xfrm>
            <a:off x="403572" y="2775391"/>
            <a:ext cx="8228487" cy="276999"/>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11</a:t>
            </a:r>
            <a:r>
              <a:rPr lang="pt-PT" sz="1200" i="1" dirty="0">
                <a:latin typeface="+mj-lt"/>
              </a:rPr>
              <a:t>:  Apostar em unidades independentes a gerir os fundos, com modelos de </a:t>
            </a:r>
            <a:r>
              <a:rPr lang="pt-PT" sz="1200" i="1" dirty="0" err="1">
                <a:latin typeface="+mj-lt"/>
              </a:rPr>
              <a:t>governance</a:t>
            </a:r>
            <a:r>
              <a:rPr lang="pt-PT" sz="1200" i="1" dirty="0">
                <a:latin typeface="+mj-lt"/>
              </a:rPr>
              <a:t> cristalinos e bem definidos;</a:t>
            </a:r>
          </a:p>
        </p:txBody>
      </p:sp>
      <p:sp>
        <p:nvSpPr>
          <p:cNvPr id="8" name="Rectangle 7">
            <a:extLst>
              <a:ext uri="{FF2B5EF4-FFF2-40B4-BE49-F238E27FC236}">
                <a16:creationId xmlns:a16="http://schemas.microsoft.com/office/drawing/2014/main" id="{348BD685-CDF9-4122-BF04-CF76CDA9F54B}"/>
              </a:ext>
            </a:extLst>
          </p:cNvPr>
          <p:cNvSpPr/>
          <p:nvPr/>
        </p:nvSpPr>
        <p:spPr>
          <a:xfrm>
            <a:off x="369340" y="1531857"/>
            <a:ext cx="628698" cy="307777"/>
          </a:xfrm>
          <a:prstGeom prst="rect">
            <a:avLst/>
          </a:prstGeom>
        </p:spPr>
        <p:txBody>
          <a:bodyPr wrap="none">
            <a:spAutoFit/>
          </a:bodyPr>
          <a:lstStyle/>
          <a:p>
            <a:r>
              <a:rPr lang="pt-PT" sz="1400" b="1" cap="small" dirty="0">
                <a:solidFill>
                  <a:srgbClr val="0070C0"/>
                </a:solidFill>
              </a:rPr>
              <a:t>Policy</a:t>
            </a:r>
          </a:p>
        </p:txBody>
      </p:sp>
      <p:sp>
        <p:nvSpPr>
          <p:cNvPr id="10" name="Rectangle 9">
            <a:extLst>
              <a:ext uri="{FF2B5EF4-FFF2-40B4-BE49-F238E27FC236}">
                <a16:creationId xmlns:a16="http://schemas.microsoft.com/office/drawing/2014/main" id="{9AFD947B-41F7-4836-A674-1F902E978710}"/>
              </a:ext>
            </a:extLst>
          </p:cNvPr>
          <p:cNvSpPr/>
          <p:nvPr/>
        </p:nvSpPr>
        <p:spPr>
          <a:xfrm>
            <a:off x="403572" y="3215902"/>
            <a:ext cx="8228487" cy="461665"/>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12</a:t>
            </a:r>
            <a:r>
              <a:rPr lang="pt-PT" sz="1200" i="1" dirty="0">
                <a:latin typeface="+mj-lt"/>
              </a:rPr>
              <a:t>: Implementar mecanismos de </a:t>
            </a:r>
            <a:r>
              <a:rPr lang="pt-PT" sz="1200" i="1" dirty="0" err="1">
                <a:latin typeface="+mj-lt"/>
              </a:rPr>
              <a:t>compliance</a:t>
            </a:r>
            <a:r>
              <a:rPr lang="pt-PT" sz="1200" i="1" dirty="0">
                <a:latin typeface="+mj-lt"/>
              </a:rPr>
              <a:t> e de monitorização da atividade dos fundos, bem como das obrigações de universalização pelos operadores;</a:t>
            </a:r>
          </a:p>
        </p:txBody>
      </p:sp>
      <p:sp>
        <p:nvSpPr>
          <p:cNvPr id="11" name="Rectangle 10">
            <a:extLst>
              <a:ext uri="{FF2B5EF4-FFF2-40B4-BE49-F238E27FC236}">
                <a16:creationId xmlns:a16="http://schemas.microsoft.com/office/drawing/2014/main" id="{1007440E-65B8-4394-AA8A-DE919CAC0CD5}"/>
              </a:ext>
            </a:extLst>
          </p:cNvPr>
          <p:cNvSpPr/>
          <p:nvPr/>
        </p:nvSpPr>
        <p:spPr>
          <a:xfrm>
            <a:off x="403572" y="3971324"/>
            <a:ext cx="8228487" cy="276999"/>
          </a:xfrm>
          <a:prstGeom prst="rect">
            <a:avLst/>
          </a:prstGeom>
          <a:solidFill>
            <a:schemeClr val="bg1">
              <a:lumMod val="95000"/>
            </a:schemeClr>
          </a:solidFill>
        </p:spPr>
        <p:txBody>
          <a:bodyPr wrap="square">
            <a:spAutoFit/>
          </a:bodyPr>
          <a:lstStyle/>
          <a:p>
            <a:pPr algn="just"/>
            <a:r>
              <a:rPr lang="pt-PT" sz="1200" b="1" cap="small" dirty="0">
                <a:solidFill>
                  <a:srgbClr val="008167"/>
                </a:solidFill>
                <a:latin typeface="+mj-lt"/>
                <a:cs typeface="Times New Roman" panose="02020603050405020304" pitchFamily="18" charset="0"/>
              </a:rPr>
              <a:t>Recomendação 13</a:t>
            </a:r>
            <a:r>
              <a:rPr lang="pt-PT" sz="1200" i="1" dirty="0">
                <a:latin typeface="+mj-lt"/>
              </a:rPr>
              <a:t>: Implementar projetos com um planeamento detalhado, integrando cada projeto em programas pré-definidos;</a:t>
            </a:r>
          </a:p>
        </p:txBody>
      </p:sp>
    </p:spTree>
    <p:extLst>
      <p:ext uri="{BB962C8B-B14F-4D97-AF65-F5344CB8AC3E}">
        <p14:creationId xmlns:p14="http://schemas.microsoft.com/office/powerpoint/2010/main" val="29067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a:prstGeom prst="rtTriangle">
            <a:avLst/>
          </a:prstGeom>
          <a:solidFill>
            <a:srgbClr val="00AA88">
              <a:alpha val="50196"/>
            </a:srgbClr>
          </a:solidFill>
        </p:spPr>
        <p:txBody>
          <a:bodyPr>
            <a:normAutofit/>
          </a:bodyPr>
          <a:lstStyle/>
          <a:p>
            <a:pPr algn="l"/>
            <a:r>
              <a:rPr lang="pt-PT" b="1" dirty="0">
                <a:solidFill>
                  <a:schemeClr val="bg1"/>
                </a:solidFill>
              </a:rPr>
              <a:t>Q&amp;A</a:t>
            </a:r>
          </a:p>
        </p:txBody>
      </p:sp>
      <p:sp>
        <p:nvSpPr>
          <p:cNvPr id="3" name="Slide Number Placeholder 2"/>
          <p:cNvSpPr>
            <a:spLocks noGrp="1"/>
          </p:cNvSpPr>
          <p:nvPr>
            <p:ph type="sldNum" sz="quarter" idx="4294967295"/>
          </p:nvPr>
        </p:nvSpPr>
        <p:spPr>
          <a:xfrm>
            <a:off x="7010400" y="4873625"/>
            <a:ext cx="2133600" cy="179388"/>
          </a:xfrm>
        </p:spPr>
        <p:txBody>
          <a:bodyPr/>
          <a:lstStyle/>
          <a:p>
            <a:fld id="{5F94B4A4-2EC7-4A32-8537-AA254319187D}" type="slidenum">
              <a:rPr lang="pt-PT" smtClean="0"/>
              <a:pPr/>
              <a:t>33</a:t>
            </a:fld>
            <a:endParaRPr lang="pt-PT" dirty="0"/>
          </a:p>
        </p:txBody>
      </p:sp>
    </p:spTree>
    <p:extLst>
      <p:ext uri="{BB962C8B-B14F-4D97-AF65-F5344CB8AC3E}">
        <p14:creationId xmlns:p14="http://schemas.microsoft.com/office/powerpoint/2010/main" val="135982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4873625"/>
            <a:ext cx="2133600" cy="179388"/>
          </a:xfrm>
        </p:spPr>
        <p:txBody>
          <a:bodyPr/>
          <a:lstStyle/>
          <a:p>
            <a:fld id="{5F94B4A4-2EC7-4A32-8537-AA254319187D}" type="slidenum">
              <a:rPr lang="pt-PT" smtClean="0"/>
              <a:pPr/>
              <a:t>34</a:t>
            </a:fld>
            <a:endParaRPr lang="pt-PT" dirty="0"/>
          </a:p>
        </p:txBody>
      </p:sp>
    </p:spTree>
    <p:extLst>
      <p:ext uri="{BB962C8B-B14F-4D97-AF65-F5344CB8AC3E}">
        <p14:creationId xmlns:p14="http://schemas.microsoft.com/office/powerpoint/2010/main" val="275169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61A3E7-B499-4BA3-BD8F-D1AE53B1B014}"/>
              </a:ext>
            </a:extLst>
          </p:cNvPr>
          <p:cNvSpPr>
            <a:spLocks noGrp="1"/>
          </p:cNvSpPr>
          <p:nvPr>
            <p:ph type="sldNum" sz="quarter" idx="12"/>
          </p:nvPr>
        </p:nvSpPr>
        <p:spPr/>
        <p:txBody>
          <a:bodyPr/>
          <a:lstStyle/>
          <a:p>
            <a:fld id="{5F94B4A4-2EC7-4A32-8537-AA254319187D}" type="slidenum">
              <a:rPr lang="pt-PT" smtClean="0"/>
              <a:pPr/>
              <a:t>4</a:t>
            </a:fld>
            <a:endParaRPr lang="pt-PT" dirty="0"/>
          </a:p>
        </p:txBody>
      </p:sp>
      <p:sp>
        <p:nvSpPr>
          <p:cNvPr id="3" name="Text Placeholder 2">
            <a:extLst>
              <a:ext uri="{FF2B5EF4-FFF2-40B4-BE49-F238E27FC236}">
                <a16:creationId xmlns:a16="http://schemas.microsoft.com/office/drawing/2014/main" id="{0B8F429B-D55D-40D2-B6CE-F21EF1C8F22D}"/>
              </a:ext>
            </a:extLst>
          </p:cNvPr>
          <p:cNvSpPr>
            <a:spLocks noGrp="1"/>
          </p:cNvSpPr>
          <p:nvPr>
            <p:ph type="body" sz="quarter" idx="17"/>
          </p:nvPr>
        </p:nvSpPr>
        <p:spPr/>
        <p:txBody>
          <a:bodyPr/>
          <a:lstStyle/>
          <a:p>
            <a:r>
              <a:rPr lang="pt-PT" dirty="0"/>
              <a:t>SERVIÇO UNIVERSAL – RAZÃO DE SER</a:t>
            </a:r>
          </a:p>
        </p:txBody>
      </p:sp>
      <p:sp>
        <p:nvSpPr>
          <p:cNvPr id="5" name="Text Placeholder 4">
            <a:extLst>
              <a:ext uri="{FF2B5EF4-FFF2-40B4-BE49-F238E27FC236}">
                <a16:creationId xmlns:a16="http://schemas.microsoft.com/office/drawing/2014/main" id="{F3BDAF5E-0952-4C84-BA01-F2E6371ABF57}"/>
              </a:ext>
            </a:extLst>
          </p:cNvPr>
          <p:cNvSpPr>
            <a:spLocks noGrp="1"/>
          </p:cNvSpPr>
          <p:nvPr>
            <p:ph type="body" sz="quarter" idx="16"/>
          </p:nvPr>
        </p:nvSpPr>
        <p:spPr/>
        <p:txBody>
          <a:bodyPr/>
          <a:lstStyle/>
          <a:p>
            <a:r>
              <a:rPr lang="pt-PT" dirty="0"/>
              <a:t>INTRODUÇÃO</a:t>
            </a:r>
          </a:p>
        </p:txBody>
      </p:sp>
      <p:sp>
        <p:nvSpPr>
          <p:cNvPr id="6" name="TextBox 5">
            <a:extLst>
              <a:ext uri="{FF2B5EF4-FFF2-40B4-BE49-F238E27FC236}">
                <a16:creationId xmlns:a16="http://schemas.microsoft.com/office/drawing/2014/main" id="{9053D1A4-880E-4F10-8806-8933BAAAD45D}"/>
              </a:ext>
            </a:extLst>
          </p:cNvPr>
          <p:cNvSpPr txBox="1"/>
          <p:nvPr/>
        </p:nvSpPr>
        <p:spPr>
          <a:xfrm>
            <a:off x="2089420" y="4310975"/>
            <a:ext cx="4968552" cy="276999"/>
          </a:xfrm>
          <a:prstGeom prst="rect">
            <a:avLst/>
          </a:prstGeom>
          <a:noFill/>
          <a:ln>
            <a:solidFill>
              <a:schemeClr val="bg1">
                <a:lumMod val="65000"/>
              </a:schemeClr>
            </a:solidFill>
            <a:prstDash val="sysDash"/>
          </a:ln>
        </p:spPr>
        <p:txBody>
          <a:bodyPr wrap="square" rtlCol="0">
            <a:spAutoFit/>
          </a:bodyPr>
          <a:lstStyle/>
          <a:p>
            <a:pPr algn="ctr"/>
            <a:r>
              <a:rPr lang="pt-PT" sz="1200" dirty="0"/>
              <a:t>Promoção do desenvolvimento económico constante da comunidade</a:t>
            </a:r>
          </a:p>
        </p:txBody>
      </p:sp>
      <p:sp>
        <p:nvSpPr>
          <p:cNvPr id="7" name="TextBox 6">
            <a:extLst>
              <a:ext uri="{FF2B5EF4-FFF2-40B4-BE49-F238E27FC236}">
                <a16:creationId xmlns:a16="http://schemas.microsoft.com/office/drawing/2014/main" id="{8CCCC637-8C9A-47BF-B606-BA1E11C281A4}"/>
              </a:ext>
            </a:extLst>
          </p:cNvPr>
          <p:cNvSpPr txBox="1"/>
          <p:nvPr/>
        </p:nvSpPr>
        <p:spPr>
          <a:xfrm>
            <a:off x="2091116" y="3228638"/>
            <a:ext cx="4965160" cy="276999"/>
          </a:xfrm>
          <a:prstGeom prst="rect">
            <a:avLst/>
          </a:prstGeom>
          <a:noFill/>
          <a:ln>
            <a:solidFill>
              <a:schemeClr val="bg1">
                <a:lumMod val="65000"/>
              </a:schemeClr>
            </a:solidFill>
            <a:prstDash val="sysDash"/>
          </a:ln>
        </p:spPr>
        <p:txBody>
          <a:bodyPr wrap="square" rtlCol="0">
            <a:spAutoFit/>
          </a:bodyPr>
          <a:lstStyle/>
          <a:p>
            <a:pPr algn="ctr"/>
            <a:r>
              <a:rPr lang="pt-PT" sz="1200" dirty="0"/>
              <a:t>Redução das assimetrias sociais</a:t>
            </a:r>
          </a:p>
        </p:txBody>
      </p:sp>
      <p:sp>
        <p:nvSpPr>
          <p:cNvPr id="8" name="TextBox 7">
            <a:extLst>
              <a:ext uri="{FF2B5EF4-FFF2-40B4-BE49-F238E27FC236}">
                <a16:creationId xmlns:a16="http://schemas.microsoft.com/office/drawing/2014/main" id="{6DA638F2-ACF3-4D0B-A3B9-A219EA1F0BB1}"/>
              </a:ext>
            </a:extLst>
          </p:cNvPr>
          <p:cNvSpPr txBox="1"/>
          <p:nvPr/>
        </p:nvSpPr>
        <p:spPr>
          <a:xfrm>
            <a:off x="2091116" y="3588349"/>
            <a:ext cx="4965160" cy="276999"/>
          </a:xfrm>
          <a:prstGeom prst="rect">
            <a:avLst/>
          </a:prstGeom>
          <a:noFill/>
          <a:ln>
            <a:solidFill>
              <a:schemeClr val="bg1">
                <a:lumMod val="65000"/>
              </a:schemeClr>
            </a:solidFill>
            <a:prstDash val="sysDash"/>
          </a:ln>
        </p:spPr>
        <p:txBody>
          <a:bodyPr wrap="square" rtlCol="0">
            <a:spAutoFit/>
          </a:bodyPr>
          <a:lstStyle/>
          <a:p>
            <a:pPr algn="ctr"/>
            <a:r>
              <a:rPr lang="pt-PT" sz="1200" dirty="0"/>
              <a:t>Prevenção da exclusão social</a:t>
            </a:r>
          </a:p>
        </p:txBody>
      </p:sp>
      <p:sp>
        <p:nvSpPr>
          <p:cNvPr id="9" name="TextBox 8">
            <a:extLst>
              <a:ext uri="{FF2B5EF4-FFF2-40B4-BE49-F238E27FC236}">
                <a16:creationId xmlns:a16="http://schemas.microsoft.com/office/drawing/2014/main" id="{9F0DDC6A-39EF-4A13-B4A7-5DC454BE2E6F}"/>
              </a:ext>
            </a:extLst>
          </p:cNvPr>
          <p:cNvSpPr txBox="1"/>
          <p:nvPr/>
        </p:nvSpPr>
        <p:spPr>
          <a:xfrm>
            <a:off x="2091116" y="3951264"/>
            <a:ext cx="4965160" cy="276999"/>
          </a:xfrm>
          <a:prstGeom prst="rect">
            <a:avLst/>
          </a:prstGeom>
          <a:noFill/>
          <a:ln>
            <a:solidFill>
              <a:schemeClr val="bg1">
                <a:lumMod val="65000"/>
              </a:schemeClr>
            </a:solidFill>
            <a:prstDash val="sysDash"/>
          </a:ln>
        </p:spPr>
        <p:txBody>
          <a:bodyPr wrap="square" rtlCol="0">
            <a:spAutoFit/>
          </a:bodyPr>
          <a:lstStyle/>
          <a:p>
            <a:pPr marL="285750" indent="-285750" algn="ctr">
              <a:defRPr/>
            </a:pPr>
            <a:r>
              <a:rPr lang="pt-PT" sz="1200" dirty="0"/>
              <a:t>Reforço da coesão e da identidade nacional</a:t>
            </a:r>
          </a:p>
        </p:txBody>
      </p:sp>
      <p:sp>
        <p:nvSpPr>
          <p:cNvPr id="10" name="Rectangle: Diagonal Corners Rounded 9">
            <a:extLst>
              <a:ext uri="{FF2B5EF4-FFF2-40B4-BE49-F238E27FC236}">
                <a16:creationId xmlns:a16="http://schemas.microsoft.com/office/drawing/2014/main" id="{908C964C-DFE9-44B4-8ACA-73AD41357F7F}"/>
              </a:ext>
            </a:extLst>
          </p:cNvPr>
          <p:cNvSpPr/>
          <p:nvPr/>
        </p:nvSpPr>
        <p:spPr>
          <a:xfrm>
            <a:off x="3743908" y="2565694"/>
            <a:ext cx="1656184" cy="443234"/>
          </a:xfrm>
          <a:prstGeom prst="round2DiagRect">
            <a:avLst>
              <a:gd name="adj1" fmla="val 50000"/>
              <a:gd name="adj2" fmla="val 50000"/>
            </a:avLst>
          </a:prstGeom>
          <a:solidFill>
            <a:schemeClr val="accent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pt-PT" sz="1400" b="1" dirty="0">
                <a:solidFill>
                  <a:srgbClr val="FFFFFF"/>
                </a:solidFill>
                <a:latin typeface="Calibri" panose="020F0502020204030204" pitchFamily="34" charset="0"/>
                <a:ea typeface="Calibri" panose="020F0502020204030204" pitchFamily="34" charset="0"/>
              </a:rPr>
              <a:t>Objetivos</a:t>
            </a:r>
            <a:endParaRPr lang="pt-PT" sz="1400" b="1" dirty="0">
              <a:effectLst/>
              <a:latin typeface="Calibri" panose="020F0502020204030204" pitchFamily="34" charset="0"/>
              <a:ea typeface="Calibri" panose="020F0502020204030204" pitchFamily="34" charset="0"/>
            </a:endParaRPr>
          </a:p>
        </p:txBody>
      </p:sp>
      <p:sp>
        <p:nvSpPr>
          <p:cNvPr id="11" name="Rectangle: Rounded Corners 10">
            <a:extLst>
              <a:ext uri="{FF2B5EF4-FFF2-40B4-BE49-F238E27FC236}">
                <a16:creationId xmlns:a16="http://schemas.microsoft.com/office/drawing/2014/main" id="{871D0151-400C-43F7-B419-9C30DA62749D}"/>
              </a:ext>
            </a:extLst>
          </p:cNvPr>
          <p:cNvSpPr/>
          <p:nvPr/>
        </p:nvSpPr>
        <p:spPr>
          <a:xfrm>
            <a:off x="1232756" y="1652543"/>
            <a:ext cx="6678488" cy="578882"/>
          </a:xfrm>
          <a:prstGeom prst="roundRect">
            <a:avLst/>
          </a:prstGeom>
          <a:solidFill>
            <a:srgbClr val="BFBFBF">
              <a:alpha val="61961"/>
            </a:srgbClr>
          </a:solidFill>
        </p:spPr>
        <p:txBody>
          <a:bodyPr wrap="square">
            <a:spAutoFit/>
          </a:bodyPr>
          <a:lstStyle/>
          <a:p>
            <a:pPr algn="ctr"/>
            <a:r>
              <a:rPr lang="pt-PT" sz="1400" dirty="0"/>
              <a:t>Forma de garantir a disponibilização de determinadas prestações socialmente relevantes à generalidade da população</a:t>
            </a:r>
          </a:p>
        </p:txBody>
      </p:sp>
    </p:spTree>
    <p:extLst>
      <p:ext uri="{BB962C8B-B14F-4D97-AF65-F5344CB8AC3E}">
        <p14:creationId xmlns:p14="http://schemas.microsoft.com/office/powerpoint/2010/main" val="333477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85EA4872-D4DE-4E2E-BF46-BDE37F96657C}"/>
              </a:ext>
            </a:extLst>
          </p:cNvPr>
          <p:cNvCxnSpPr/>
          <p:nvPr/>
        </p:nvCxnSpPr>
        <p:spPr>
          <a:xfrm>
            <a:off x="827583" y="1995686"/>
            <a:ext cx="7488832"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B19A8D3-747E-4ADA-9435-19498246C973}"/>
              </a:ext>
            </a:extLst>
          </p:cNvPr>
          <p:cNvGrpSpPr/>
          <p:nvPr/>
        </p:nvGrpSpPr>
        <p:grpSpPr>
          <a:xfrm>
            <a:off x="1756914" y="1595658"/>
            <a:ext cx="1972747" cy="1909232"/>
            <a:chOff x="1756914" y="1595658"/>
            <a:chExt cx="1972747" cy="1909232"/>
          </a:xfrm>
        </p:grpSpPr>
        <p:sp>
          <p:nvSpPr>
            <p:cNvPr id="17" name="Oval 16">
              <a:extLst>
                <a:ext uri="{FF2B5EF4-FFF2-40B4-BE49-F238E27FC236}">
                  <a16:creationId xmlns:a16="http://schemas.microsoft.com/office/drawing/2014/main" id="{E779C1EF-189E-4A6C-AE01-CD9C81A5E833}"/>
                </a:ext>
              </a:extLst>
            </p:cNvPr>
            <p:cNvSpPr/>
            <p:nvPr/>
          </p:nvSpPr>
          <p:spPr>
            <a:xfrm>
              <a:off x="1756914" y="1595658"/>
              <a:ext cx="1972747" cy="1909232"/>
            </a:xfrm>
            <a:prstGeom prst="ellipse">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600" b="1" dirty="0">
                  <a:solidFill>
                    <a:schemeClr val="bg1"/>
                  </a:solidFill>
                </a:rPr>
                <a:t>Monopólio</a:t>
              </a:r>
            </a:p>
          </p:txBody>
        </p:sp>
        <p:sp>
          <p:nvSpPr>
            <p:cNvPr id="23" name="TextBox 22">
              <a:extLst>
                <a:ext uri="{FF2B5EF4-FFF2-40B4-BE49-F238E27FC236}">
                  <a16:creationId xmlns:a16="http://schemas.microsoft.com/office/drawing/2014/main" id="{0C43464F-457E-4264-8CF2-2E5B361AB83F}"/>
                </a:ext>
              </a:extLst>
            </p:cNvPr>
            <p:cNvSpPr txBox="1"/>
            <p:nvPr/>
          </p:nvSpPr>
          <p:spPr>
            <a:xfrm>
              <a:off x="2247690" y="1791374"/>
              <a:ext cx="1028165" cy="374571"/>
            </a:xfrm>
            <a:prstGeom prst="roundRect">
              <a:avLst/>
            </a:prstGeom>
            <a:noFill/>
            <a:ln w="19050">
              <a:solidFill>
                <a:schemeClr val="bg1"/>
              </a:solidFill>
            </a:ln>
          </p:spPr>
          <p:txBody>
            <a:bodyPr wrap="square" rtlCol="0">
              <a:spAutoFit/>
            </a:bodyPr>
            <a:lstStyle/>
            <a:p>
              <a:pPr algn="ctr"/>
              <a:r>
                <a:rPr lang="pt-PT" sz="1600" b="1" cap="small" dirty="0">
                  <a:solidFill>
                    <a:schemeClr val="bg1"/>
                  </a:solidFill>
                </a:rPr>
                <a:t>1.ª fase</a:t>
              </a:r>
            </a:p>
          </p:txBody>
        </p:sp>
      </p:grpSp>
      <p:sp>
        <p:nvSpPr>
          <p:cNvPr id="12" name="Oval 11">
            <a:extLst>
              <a:ext uri="{FF2B5EF4-FFF2-40B4-BE49-F238E27FC236}">
                <a16:creationId xmlns:a16="http://schemas.microsoft.com/office/drawing/2014/main" id="{B2B0671E-958E-4B32-B245-1848C0041076}"/>
              </a:ext>
            </a:extLst>
          </p:cNvPr>
          <p:cNvSpPr/>
          <p:nvPr/>
        </p:nvSpPr>
        <p:spPr>
          <a:xfrm>
            <a:off x="5414341" y="1611373"/>
            <a:ext cx="1972747" cy="1909232"/>
          </a:xfrm>
          <a:prstGeom prst="ellipse">
            <a:avLst/>
          </a:prstGeom>
          <a:solidFill>
            <a:srgbClr val="6CC6B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pt-PT" sz="1600" b="1" dirty="0">
                <a:solidFill>
                  <a:schemeClr val="bg1"/>
                </a:solidFill>
              </a:rPr>
              <a:t>Liberalização</a:t>
            </a:r>
          </a:p>
        </p:txBody>
      </p:sp>
      <p:sp>
        <p:nvSpPr>
          <p:cNvPr id="3" name="Slide Number Placeholder 2"/>
          <p:cNvSpPr>
            <a:spLocks noGrp="1"/>
          </p:cNvSpPr>
          <p:nvPr>
            <p:ph type="sldNum" sz="quarter" idx="12"/>
          </p:nvPr>
        </p:nvSpPr>
        <p:spPr/>
        <p:txBody>
          <a:bodyPr/>
          <a:lstStyle/>
          <a:p>
            <a:fld id="{5F94B4A4-2EC7-4A32-8537-AA254319187D}" type="slidenum">
              <a:rPr lang="pt-PT" smtClean="0"/>
              <a:pPr/>
              <a:t>5</a:t>
            </a:fld>
            <a:endParaRPr lang="pt-PT" dirty="0"/>
          </a:p>
        </p:txBody>
      </p:sp>
      <p:sp>
        <p:nvSpPr>
          <p:cNvPr id="6" name="Text Placeholder 5"/>
          <p:cNvSpPr>
            <a:spLocks noGrp="1"/>
          </p:cNvSpPr>
          <p:nvPr>
            <p:ph type="body" sz="quarter" idx="17"/>
          </p:nvPr>
        </p:nvSpPr>
        <p:spPr/>
        <p:txBody>
          <a:bodyPr/>
          <a:lstStyle/>
          <a:p>
            <a:r>
              <a:rPr lang="pt-PT" dirty="0"/>
              <a:t>ENQUADRAMENTO HISTÓRICO</a:t>
            </a:r>
          </a:p>
        </p:txBody>
      </p:sp>
      <p:sp>
        <p:nvSpPr>
          <p:cNvPr id="5" name="Text Placeholder 4"/>
          <p:cNvSpPr>
            <a:spLocks noGrp="1"/>
          </p:cNvSpPr>
          <p:nvPr>
            <p:ph type="body" sz="quarter" idx="16"/>
          </p:nvPr>
        </p:nvSpPr>
        <p:spPr/>
        <p:txBody>
          <a:bodyPr/>
          <a:lstStyle/>
          <a:p>
            <a:r>
              <a:rPr lang="pt-PT" dirty="0"/>
              <a:t>INTRODUÇÃO</a:t>
            </a:r>
          </a:p>
        </p:txBody>
      </p:sp>
      <p:sp>
        <p:nvSpPr>
          <p:cNvPr id="14" name="TextBox 12">
            <a:extLst>
              <a:ext uri="{FF2B5EF4-FFF2-40B4-BE49-F238E27FC236}">
                <a16:creationId xmlns:a16="http://schemas.microsoft.com/office/drawing/2014/main" id="{4E500228-E25E-475E-89D8-29CC72A70854}"/>
              </a:ext>
            </a:extLst>
          </p:cNvPr>
          <p:cNvSpPr txBox="1"/>
          <p:nvPr/>
        </p:nvSpPr>
        <p:spPr>
          <a:xfrm>
            <a:off x="993935" y="3792052"/>
            <a:ext cx="3498707" cy="867930"/>
          </a:xfrm>
          <a:prstGeom prst="rect">
            <a:avLst/>
          </a:prstGeom>
          <a:noFill/>
          <a:ln w="12700">
            <a:solidFill>
              <a:srgbClr val="4890AF"/>
            </a:solidFill>
            <a:prstDash val="dash"/>
          </a:ln>
        </p:spPr>
        <p:txBody>
          <a:bodyPr wrap="square" rtlCol="0">
            <a:spAutoFit/>
          </a:bodyPr>
          <a:lstStyle/>
          <a:p>
            <a:pPr lvl="0" algn="just">
              <a:spcBef>
                <a:spcPct val="20000"/>
              </a:spcBef>
            </a:pPr>
            <a:r>
              <a:rPr lang="pt-PT" sz="1200" dirty="0"/>
              <a:t>Lógica de Serviço Público </a:t>
            </a:r>
          </a:p>
          <a:p>
            <a:pPr lvl="0" algn="just">
              <a:spcBef>
                <a:spcPct val="20000"/>
              </a:spcBef>
            </a:pPr>
            <a:r>
              <a:rPr lang="pt-PT" sz="1200" b="1" dirty="0"/>
              <a:t>Estado Prestador</a:t>
            </a:r>
            <a:r>
              <a:rPr lang="pt-PT" sz="1200" dirty="0"/>
              <a:t>: responsável por assegurar, por si ou por seu intermédio, determinadas prestações públicas/serviços</a:t>
            </a:r>
          </a:p>
        </p:txBody>
      </p:sp>
      <p:sp>
        <p:nvSpPr>
          <p:cNvPr id="15" name="TextBox 12">
            <a:extLst>
              <a:ext uri="{FF2B5EF4-FFF2-40B4-BE49-F238E27FC236}">
                <a16:creationId xmlns:a16="http://schemas.microsoft.com/office/drawing/2014/main" id="{1A7CE7EF-5FE0-4ED8-BFE9-1406170CCD1C}"/>
              </a:ext>
            </a:extLst>
          </p:cNvPr>
          <p:cNvSpPr txBox="1"/>
          <p:nvPr/>
        </p:nvSpPr>
        <p:spPr>
          <a:xfrm>
            <a:off x="4817708" y="3795886"/>
            <a:ext cx="3498707" cy="867930"/>
          </a:xfrm>
          <a:prstGeom prst="rect">
            <a:avLst/>
          </a:prstGeom>
          <a:noFill/>
          <a:ln w="12700">
            <a:solidFill>
              <a:srgbClr val="4890AF"/>
            </a:solidFill>
            <a:prstDash val="dash"/>
          </a:ln>
        </p:spPr>
        <p:txBody>
          <a:bodyPr wrap="square" rtlCol="0">
            <a:spAutoFit/>
          </a:bodyPr>
          <a:lstStyle/>
          <a:p>
            <a:pPr lvl="0" algn="just">
              <a:spcBef>
                <a:spcPct val="20000"/>
              </a:spcBef>
            </a:pPr>
            <a:r>
              <a:rPr lang="pt-PT" sz="1200" dirty="0"/>
              <a:t>Garantia de Disponibilização do Serviço Universal</a:t>
            </a:r>
          </a:p>
          <a:p>
            <a:pPr lvl="0" algn="just">
              <a:spcBef>
                <a:spcPct val="20000"/>
              </a:spcBef>
            </a:pPr>
            <a:r>
              <a:rPr lang="pt-PT" sz="1200" b="1" dirty="0"/>
              <a:t>Estado Garantia</a:t>
            </a:r>
            <a:r>
              <a:rPr lang="pt-PT" sz="1200" dirty="0"/>
              <a:t>: responsável por assegurar, que o próprio mercado disponibiliza essas prestações, com determinadas condições</a:t>
            </a:r>
          </a:p>
        </p:txBody>
      </p:sp>
      <p:pic>
        <p:nvPicPr>
          <p:cNvPr id="20" name="Graphic 19" descr="City">
            <a:extLst>
              <a:ext uri="{FF2B5EF4-FFF2-40B4-BE49-F238E27FC236}">
                <a16:creationId xmlns:a16="http://schemas.microsoft.com/office/drawing/2014/main" id="{D2EB8C2B-3E40-4801-A7D2-F5DAFF4AD2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4695" y="2819556"/>
            <a:ext cx="692036" cy="692036"/>
          </a:xfrm>
          <a:prstGeom prst="rect">
            <a:avLst/>
          </a:prstGeom>
        </p:spPr>
      </p:pic>
      <p:sp>
        <p:nvSpPr>
          <p:cNvPr id="27" name="TextBox 26">
            <a:extLst>
              <a:ext uri="{FF2B5EF4-FFF2-40B4-BE49-F238E27FC236}">
                <a16:creationId xmlns:a16="http://schemas.microsoft.com/office/drawing/2014/main" id="{3295F794-F027-42A6-AFD0-307A0E9F5E7C}"/>
              </a:ext>
            </a:extLst>
          </p:cNvPr>
          <p:cNvSpPr txBox="1"/>
          <p:nvPr/>
        </p:nvSpPr>
        <p:spPr>
          <a:xfrm>
            <a:off x="5886631" y="1791373"/>
            <a:ext cx="1028165" cy="374571"/>
          </a:xfrm>
          <a:prstGeom prst="roundRect">
            <a:avLst/>
          </a:prstGeom>
          <a:noFill/>
          <a:ln w="19050">
            <a:solidFill>
              <a:schemeClr val="bg1"/>
            </a:solidFill>
          </a:ln>
        </p:spPr>
        <p:txBody>
          <a:bodyPr wrap="square" rtlCol="0">
            <a:spAutoFit/>
          </a:bodyPr>
          <a:lstStyle/>
          <a:p>
            <a:pPr algn="ctr"/>
            <a:r>
              <a:rPr lang="pt-PT" sz="1600" b="1" cap="small" dirty="0">
                <a:solidFill>
                  <a:schemeClr val="bg1"/>
                </a:solidFill>
              </a:rPr>
              <a:t>2.ª fase</a:t>
            </a:r>
          </a:p>
        </p:txBody>
      </p:sp>
      <p:grpSp>
        <p:nvGrpSpPr>
          <p:cNvPr id="29" name="Group 28">
            <a:extLst>
              <a:ext uri="{FF2B5EF4-FFF2-40B4-BE49-F238E27FC236}">
                <a16:creationId xmlns:a16="http://schemas.microsoft.com/office/drawing/2014/main" id="{2393E68F-0DC3-4250-9662-3B1E162E9306}"/>
              </a:ext>
            </a:extLst>
          </p:cNvPr>
          <p:cNvGrpSpPr/>
          <p:nvPr/>
        </p:nvGrpSpPr>
        <p:grpSpPr>
          <a:xfrm>
            <a:off x="2521939" y="2995900"/>
            <a:ext cx="465885" cy="465885"/>
            <a:chOff x="2521939" y="2995900"/>
            <a:chExt cx="465885" cy="465885"/>
          </a:xfrm>
        </p:grpSpPr>
        <p:pic>
          <p:nvPicPr>
            <p:cNvPr id="4" name="Graphic 3" descr="Building">
              <a:extLst>
                <a:ext uri="{FF2B5EF4-FFF2-40B4-BE49-F238E27FC236}">
                  <a16:creationId xmlns:a16="http://schemas.microsoft.com/office/drawing/2014/main" id="{0FEB3A31-B746-4D70-9FED-FBFC4DEE48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21939" y="2995900"/>
              <a:ext cx="465885" cy="465885"/>
            </a:xfrm>
            <a:prstGeom prst="rect">
              <a:avLst/>
            </a:prstGeom>
          </p:spPr>
        </p:pic>
        <p:sp>
          <p:nvSpPr>
            <p:cNvPr id="28" name="Rectangle 27">
              <a:extLst>
                <a:ext uri="{FF2B5EF4-FFF2-40B4-BE49-F238E27FC236}">
                  <a16:creationId xmlns:a16="http://schemas.microsoft.com/office/drawing/2014/main" id="{C99CA846-51C2-4A98-9E85-95E7DB51FF59}"/>
                </a:ext>
              </a:extLst>
            </p:cNvPr>
            <p:cNvSpPr/>
            <p:nvPr/>
          </p:nvSpPr>
          <p:spPr>
            <a:xfrm>
              <a:off x="2576856" y="3394854"/>
              <a:ext cx="410968" cy="66931"/>
            </a:xfrm>
            <a:prstGeom prst="rect">
              <a:avLst/>
            </a:prstGeom>
            <a:solidFill>
              <a:srgbClr val="4890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pt-PT" sz="1600" b="1" dirty="0">
                <a:solidFill>
                  <a:schemeClr val="bg1"/>
                </a:solidFill>
              </a:endParaRPr>
            </a:p>
          </p:txBody>
        </p:sp>
      </p:grpSp>
    </p:spTree>
    <p:extLst>
      <p:ext uri="{BB962C8B-B14F-4D97-AF65-F5344CB8AC3E}">
        <p14:creationId xmlns:p14="http://schemas.microsoft.com/office/powerpoint/2010/main" val="51998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6</a:t>
            </a:fld>
            <a:endParaRPr lang="pt-PT" dirty="0"/>
          </a:p>
        </p:txBody>
      </p:sp>
      <p:sp>
        <p:nvSpPr>
          <p:cNvPr id="6" name="Text Placeholder 5"/>
          <p:cNvSpPr>
            <a:spLocks noGrp="1"/>
          </p:cNvSpPr>
          <p:nvPr>
            <p:ph type="body" sz="quarter" idx="17"/>
          </p:nvPr>
        </p:nvSpPr>
        <p:spPr/>
        <p:txBody>
          <a:bodyPr/>
          <a:lstStyle/>
          <a:p>
            <a:r>
              <a:rPr lang="pt-PT" dirty="0"/>
              <a:t>CONCEITOS</a:t>
            </a:r>
          </a:p>
        </p:txBody>
      </p:sp>
      <p:sp>
        <p:nvSpPr>
          <p:cNvPr id="5" name="Text Placeholder 4"/>
          <p:cNvSpPr>
            <a:spLocks noGrp="1"/>
          </p:cNvSpPr>
          <p:nvPr>
            <p:ph type="body" sz="quarter" idx="16"/>
          </p:nvPr>
        </p:nvSpPr>
        <p:spPr/>
        <p:txBody>
          <a:bodyPr/>
          <a:lstStyle/>
          <a:p>
            <a:r>
              <a:rPr lang="pt-PT" dirty="0"/>
              <a:t>INTRODUÇÃO</a:t>
            </a:r>
          </a:p>
        </p:txBody>
      </p:sp>
      <p:grpSp>
        <p:nvGrpSpPr>
          <p:cNvPr id="15" name="Group 14">
            <a:extLst>
              <a:ext uri="{FF2B5EF4-FFF2-40B4-BE49-F238E27FC236}">
                <a16:creationId xmlns:a16="http://schemas.microsoft.com/office/drawing/2014/main" id="{BD10A0AB-7C03-4C11-A439-5BD8608AFB03}"/>
              </a:ext>
            </a:extLst>
          </p:cNvPr>
          <p:cNvGrpSpPr/>
          <p:nvPr/>
        </p:nvGrpSpPr>
        <p:grpSpPr>
          <a:xfrm>
            <a:off x="1207400" y="1563638"/>
            <a:ext cx="6729200" cy="1008112"/>
            <a:chOff x="1207400" y="1563638"/>
            <a:chExt cx="6729200" cy="1008112"/>
          </a:xfrm>
        </p:grpSpPr>
        <p:grpSp>
          <p:nvGrpSpPr>
            <p:cNvPr id="9" name="Group 8">
              <a:extLst>
                <a:ext uri="{FF2B5EF4-FFF2-40B4-BE49-F238E27FC236}">
                  <a16:creationId xmlns:a16="http://schemas.microsoft.com/office/drawing/2014/main" id="{5F710BF8-D68F-4A92-80C4-293BCE45110B}"/>
                </a:ext>
              </a:extLst>
            </p:cNvPr>
            <p:cNvGrpSpPr/>
            <p:nvPr/>
          </p:nvGrpSpPr>
          <p:grpSpPr>
            <a:xfrm>
              <a:off x="1207400" y="1563638"/>
              <a:ext cx="2016224" cy="1008112"/>
              <a:chOff x="1115616" y="1635646"/>
              <a:chExt cx="2016224" cy="1008112"/>
            </a:xfrm>
          </p:grpSpPr>
          <p:sp>
            <p:nvSpPr>
              <p:cNvPr id="4" name="Rectangle: Rounded Corners 3">
                <a:extLst>
                  <a:ext uri="{FF2B5EF4-FFF2-40B4-BE49-F238E27FC236}">
                    <a16:creationId xmlns:a16="http://schemas.microsoft.com/office/drawing/2014/main" id="{EC9F911C-8F9B-47A2-9958-D79C59DCB991}"/>
                  </a:ext>
                </a:extLst>
              </p:cNvPr>
              <p:cNvSpPr/>
              <p:nvPr/>
            </p:nvSpPr>
            <p:spPr>
              <a:xfrm>
                <a:off x="1115616" y="1635646"/>
                <a:ext cx="2016224" cy="10081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TextBox 7">
                <a:extLst>
                  <a:ext uri="{FF2B5EF4-FFF2-40B4-BE49-F238E27FC236}">
                    <a16:creationId xmlns:a16="http://schemas.microsoft.com/office/drawing/2014/main" id="{FC91CADF-EEF8-4AF0-8F87-EEEBA0E1F894}"/>
                  </a:ext>
                </a:extLst>
              </p:cNvPr>
              <p:cNvSpPr txBox="1"/>
              <p:nvPr/>
            </p:nvSpPr>
            <p:spPr>
              <a:xfrm>
                <a:off x="1223628" y="1955036"/>
                <a:ext cx="1800200" cy="369332"/>
              </a:xfrm>
              <a:prstGeom prst="rect">
                <a:avLst/>
              </a:prstGeom>
              <a:noFill/>
            </p:spPr>
            <p:txBody>
              <a:bodyPr wrap="square" rtlCol="0">
                <a:spAutoFit/>
              </a:bodyPr>
              <a:lstStyle/>
              <a:p>
                <a:pPr algn="ctr"/>
                <a:r>
                  <a:rPr lang="pt-PT" b="1" dirty="0">
                    <a:solidFill>
                      <a:schemeClr val="bg1"/>
                    </a:solidFill>
                  </a:rPr>
                  <a:t>Acesso Universal</a:t>
                </a:r>
              </a:p>
            </p:txBody>
          </p:sp>
        </p:grpSp>
        <p:grpSp>
          <p:nvGrpSpPr>
            <p:cNvPr id="10" name="Group 9">
              <a:extLst>
                <a:ext uri="{FF2B5EF4-FFF2-40B4-BE49-F238E27FC236}">
                  <a16:creationId xmlns:a16="http://schemas.microsoft.com/office/drawing/2014/main" id="{2FA29CCE-2186-406D-8201-A94B5E2260EC}"/>
                </a:ext>
              </a:extLst>
            </p:cNvPr>
            <p:cNvGrpSpPr/>
            <p:nvPr/>
          </p:nvGrpSpPr>
          <p:grpSpPr>
            <a:xfrm>
              <a:off x="5920376" y="1563638"/>
              <a:ext cx="2016224" cy="1008112"/>
              <a:chOff x="1115616" y="1635646"/>
              <a:chExt cx="2016224" cy="1008112"/>
            </a:xfrm>
          </p:grpSpPr>
          <p:sp>
            <p:nvSpPr>
              <p:cNvPr id="11" name="Rectangle: Rounded Corners 10">
                <a:extLst>
                  <a:ext uri="{FF2B5EF4-FFF2-40B4-BE49-F238E27FC236}">
                    <a16:creationId xmlns:a16="http://schemas.microsoft.com/office/drawing/2014/main" id="{17115EBA-756E-4A60-8D2A-F858D08FF5C8}"/>
                  </a:ext>
                </a:extLst>
              </p:cNvPr>
              <p:cNvSpPr/>
              <p:nvPr/>
            </p:nvSpPr>
            <p:spPr>
              <a:xfrm>
                <a:off x="1115616" y="1635646"/>
                <a:ext cx="2016224" cy="10081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2" name="TextBox 11">
                <a:extLst>
                  <a:ext uri="{FF2B5EF4-FFF2-40B4-BE49-F238E27FC236}">
                    <a16:creationId xmlns:a16="http://schemas.microsoft.com/office/drawing/2014/main" id="{22C94159-5387-4A19-95BE-73C6012D5CAD}"/>
                  </a:ext>
                </a:extLst>
              </p:cNvPr>
              <p:cNvSpPr txBox="1"/>
              <p:nvPr/>
            </p:nvSpPr>
            <p:spPr>
              <a:xfrm>
                <a:off x="1169622" y="1955036"/>
                <a:ext cx="1908212" cy="369332"/>
              </a:xfrm>
              <a:prstGeom prst="rect">
                <a:avLst/>
              </a:prstGeom>
              <a:noFill/>
            </p:spPr>
            <p:txBody>
              <a:bodyPr wrap="square" rtlCol="0">
                <a:spAutoFit/>
              </a:bodyPr>
              <a:lstStyle/>
              <a:p>
                <a:pPr algn="ctr"/>
                <a:r>
                  <a:rPr lang="pt-PT" b="1" dirty="0">
                    <a:solidFill>
                      <a:schemeClr val="bg1"/>
                    </a:solidFill>
                  </a:rPr>
                  <a:t>Serviço Universal</a:t>
                </a:r>
              </a:p>
            </p:txBody>
          </p:sp>
        </p:grpSp>
        <p:sp>
          <p:nvSpPr>
            <p:cNvPr id="14" name="TextBox 13">
              <a:extLst>
                <a:ext uri="{FF2B5EF4-FFF2-40B4-BE49-F238E27FC236}">
                  <a16:creationId xmlns:a16="http://schemas.microsoft.com/office/drawing/2014/main" id="{C6B2BBFB-BF25-4454-9779-6258003253EC}"/>
                </a:ext>
              </a:extLst>
            </p:cNvPr>
            <p:cNvSpPr txBox="1"/>
            <p:nvPr/>
          </p:nvSpPr>
          <p:spPr>
            <a:xfrm>
              <a:off x="4273881" y="1563638"/>
              <a:ext cx="648072" cy="923330"/>
            </a:xfrm>
            <a:prstGeom prst="rect">
              <a:avLst/>
            </a:prstGeom>
            <a:noFill/>
          </p:spPr>
          <p:txBody>
            <a:bodyPr wrap="square" rtlCol="0">
              <a:spAutoFit/>
            </a:bodyPr>
            <a:lstStyle/>
            <a:p>
              <a:r>
                <a:rPr lang="pt-PT" sz="5400" b="1" dirty="0">
                  <a:solidFill>
                    <a:srgbClr val="00B388"/>
                  </a:solidFill>
                  <a:sym typeface="Symbol" panose="05050102010706020507" pitchFamily="18" charset="2"/>
                </a:rPr>
                <a:t></a:t>
              </a:r>
              <a:endParaRPr lang="pt-PT" b="1" dirty="0">
                <a:solidFill>
                  <a:srgbClr val="00B388"/>
                </a:solidFill>
              </a:endParaRPr>
            </a:p>
          </p:txBody>
        </p:sp>
      </p:grpSp>
      <p:sp>
        <p:nvSpPr>
          <p:cNvPr id="19" name="TextBox 18">
            <a:extLst>
              <a:ext uri="{FF2B5EF4-FFF2-40B4-BE49-F238E27FC236}">
                <a16:creationId xmlns:a16="http://schemas.microsoft.com/office/drawing/2014/main" id="{6319FD60-CD88-43EE-9E7D-BC9FBDEC4AE2}"/>
              </a:ext>
            </a:extLst>
          </p:cNvPr>
          <p:cNvSpPr txBox="1"/>
          <p:nvPr/>
        </p:nvSpPr>
        <p:spPr>
          <a:xfrm>
            <a:off x="277438" y="3013765"/>
            <a:ext cx="3996443" cy="1237262"/>
          </a:xfrm>
          <a:prstGeom prst="rect">
            <a:avLst/>
          </a:prstGeom>
          <a:noFill/>
          <a:ln w="12700">
            <a:noFill/>
            <a:prstDash val="dash"/>
          </a:ln>
        </p:spPr>
        <p:txBody>
          <a:bodyPr wrap="square" rtlCol="0">
            <a:spAutoFit/>
          </a:bodyPr>
          <a:lstStyle/>
          <a:p>
            <a:pPr marL="171450" lvl="0" indent="-171450" algn="just">
              <a:spcBef>
                <a:spcPct val="20000"/>
              </a:spcBef>
              <a:buFont typeface="Arial" panose="020B0604020202020204" pitchFamily="34" charset="0"/>
              <a:buChar char="•"/>
            </a:pPr>
            <a:r>
              <a:rPr lang="pt-PT" sz="1200" dirty="0"/>
              <a:t>Relacionado com políticas de disponibilização de infraestruturas e serviços de telecomunicações através de </a:t>
            </a:r>
            <a:r>
              <a:rPr lang="pt-PT" sz="1200" b="1" i="1" dirty="0"/>
              <a:t>meios partilhados e públicos</a:t>
            </a:r>
            <a:r>
              <a:rPr lang="pt-PT" sz="1200" i="1" dirty="0"/>
              <a:t> </a:t>
            </a:r>
            <a:r>
              <a:rPr lang="pt-PT" sz="1200" dirty="0"/>
              <a:t>(postos públicos, centros de Internet, escolas, etc.);</a:t>
            </a:r>
          </a:p>
          <a:p>
            <a:pPr marL="171450" lvl="0" indent="-171450" algn="just">
              <a:spcBef>
                <a:spcPct val="20000"/>
              </a:spcBef>
              <a:buFont typeface="Arial" panose="020B0604020202020204" pitchFamily="34" charset="0"/>
              <a:buChar char="•"/>
            </a:pPr>
            <a:r>
              <a:rPr lang="pt-PT" sz="1200" dirty="0"/>
              <a:t>Formas comunitárias e partilhadas de disponibilização de serviços de telecomunicações.</a:t>
            </a:r>
          </a:p>
        </p:txBody>
      </p:sp>
      <p:sp>
        <p:nvSpPr>
          <p:cNvPr id="20" name="TextBox 19">
            <a:extLst>
              <a:ext uri="{FF2B5EF4-FFF2-40B4-BE49-F238E27FC236}">
                <a16:creationId xmlns:a16="http://schemas.microsoft.com/office/drawing/2014/main" id="{CA525051-26E8-45C9-A2E1-11522FB5DC11}"/>
              </a:ext>
            </a:extLst>
          </p:cNvPr>
          <p:cNvSpPr txBox="1"/>
          <p:nvPr/>
        </p:nvSpPr>
        <p:spPr>
          <a:xfrm>
            <a:off x="4788024" y="3013765"/>
            <a:ext cx="3996444" cy="1643527"/>
          </a:xfrm>
          <a:prstGeom prst="rect">
            <a:avLst/>
          </a:prstGeom>
          <a:noFill/>
          <a:ln w="12700">
            <a:noFill/>
            <a:prstDash val="dash"/>
          </a:ln>
        </p:spPr>
        <p:txBody>
          <a:bodyPr wrap="square" rtlCol="0">
            <a:spAutoFit/>
          </a:bodyPr>
          <a:lstStyle/>
          <a:p>
            <a:pPr marL="171450" lvl="0" indent="-171450" algn="just">
              <a:spcBef>
                <a:spcPct val="20000"/>
              </a:spcBef>
              <a:buFont typeface="Arial" panose="020B0604020202020204" pitchFamily="34" charset="0"/>
              <a:buChar char="•"/>
            </a:pPr>
            <a:r>
              <a:rPr lang="pt-PT" sz="1200" dirty="0"/>
              <a:t>Relacionado com políticas de disponibilização de infraestruturas e serviços de telecomunicações </a:t>
            </a:r>
            <a:r>
              <a:rPr lang="pt-PT" sz="1200" b="1" i="1" dirty="0"/>
              <a:t>a qualquer pessoa em todas as habitações</a:t>
            </a:r>
            <a:r>
              <a:rPr lang="pt-PT" sz="1200" dirty="0"/>
              <a:t>, independentemente da sua localização</a:t>
            </a:r>
            <a:r>
              <a:rPr lang="pt-PT" sz="1200" i="1" dirty="0"/>
              <a:t> </a:t>
            </a:r>
            <a:r>
              <a:rPr lang="pt-PT" sz="1200" dirty="0"/>
              <a:t>(postos públicos, centros de Internet, escolas, etc.);</a:t>
            </a:r>
          </a:p>
          <a:p>
            <a:pPr marL="171450" lvl="0" indent="-171450" algn="just">
              <a:spcBef>
                <a:spcPct val="20000"/>
              </a:spcBef>
              <a:buFont typeface="Arial" panose="020B0604020202020204" pitchFamily="34" charset="0"/>
              <a:buChar char="•"/>
            </a:pPr>
            <a:r>
              <a:rPr lang="pt-PT" sz="1200" dirty="0"/>
              <a:t>Relacionado com disponibilização de assistência a grupos específicos de pessoas com necessidades especiais;</a:t>
            </a:r>
          </a:p>
          <a:p>
            <a:pPr marL="171450" lvl="0" indent="-171450" algn="just">
              <a:spcBef>
                <a:spcPct val="20000"/>
              </a:spcBef>
              <a:buFont typeface="Arial" panose="020B0604020202020204" pitchFamily="34" charset="0"/>
              <a:buChar char="•"/>
            </a:pPr>
            <a:r>
              <a:rPr lang="pt-PT" sz="1200" dirty="0"/>
              <a:t>Objetivos mais exigentes de universalização.</a:t>
            </a:r>
          </a:p>
        </p:txBody>
      </p:sp>
    </p:spTree>
    <p:extLst>
      <p:ext uri="{BB962C8B-B14F-4D97-AF65-F5344CB8AC3E}">
        <p14:creationId xmlns:p14="http://schemas.microsoft.com/office/powerpoint/2010/main" val="368391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7</a:t>
            </a:fld>
            <a:endParaRPr lang="pt-PT" dirty="0"/>
          </a:p>
        </p:txBody>
      </p:sp>
      <p:sp>
        <p:nvSpPr>
          <p:cNvPr id="6" name="Text Placeholder 5"/>
          <p:cNvSpPr>
            <a:spLocks noGrp="1"/>
          </p:cNvSpPr>
          <p:nvPr>
            <p:ph type="body" sz="quarter" idx="17"/>
          </p:nvPr>
        </p:nvSpPr>
        <p:spPr/>
        <p:txBody>
          <a:bodyPr/>
          <a:lstStyle/>
          <a:p>
            <a:r>
              <a:rPr lang="pt-PT" dirty="0"/>
              <a:t>CONCEITOS</a:t>
            </a:r>
          </a:p>
        </p:txBody>
      </p:sp>
      <p:sp>
        <p:nvSpPr>
          <p:cNvPr id="5" name="Text Placeholder 4"/>
          <p:cNvSpPr>
            <a:spLocks noGrp="1"/>
          </p:cNvSpPr>
          <p:nvPr>
            <p:ph type="body" sz="quarter" idx="16"/>
          </p:nvPr>
        </p:nvSpPr>
        <p:spPr/>
        <p:txBody>
          <a:bodyPr/>
          <a:lstStyle/>
          <a:p>
            <a:r>
              <a:rPr lang="pt-PT" dirty="0"/>
              <a:t>INTRODUÇÃO</a:t>
            </a:r>
          </a:p>
        </p:txBody>
      </p:sp>
      <p:sp>
        <p:nvSpPr>
          <p:cNvPr id="16" name="TextBox 15">
            <a:extLst>
              <a:ext uri="{FF2B5EF4-FFF2-40B4-BE49-F238E27FC236}">
                <a16:creationId xmlns:a16="http://schemas.microsoft.com/office/drawing/2014/main" id="{015E9E0D-95FF-486C-82E3-461732C1EC09}"/>
              </a:ext>
            </a:extLst>
          </p:cNvPr>
          <p:cNvSpPr txBox="1"/>
          <p:nvPr/>
        </p:nvSpPr>
        <p:spPr>
          <a:xfrm>
            <a:off x="277438" y="3013765"/>
            <a:ext cx="7131516" cy="1606594"/>
          </a:xfrm>
          <a:prstGeom prst="rect">
            <a:avLst/>
          </a:prstGeom>
          <a:noFill/>
          <a:ln w="12700">
            <a:noFill/>
            <a:prstDash val="dash"/>
          </a:ln>
        </p:spPr>
        <p:txBody>
          <a:bodyPr wrap="square" rtlCol="0">
            <a:spAutoFit/>
          </a:bodyPr>
          <a:lstStyle/>
          <a:p>
            <a:pPr marL="171450" lvl="0" indent="-171450" algn="just">
              <a:spcBef>
                <a:spcPct val="20000"/>
              </a:spcBef>
              <a:buFont typeface="Arial" panose="020B0604020202020204" pitchFamily="34" charset="0"/>
              <a:buChar char="•"/>
            </a:pPr>
            <a:r>
              <a:rPr lang="pt-PT" sz="1200" dirty="0"/>
              <a:t>Ambos podem ser caracterizados por recurso a 3 características distintas e fundamentais:</a:t>
            </a:r>
          </a:p>
          <a:p>
            <a:pPr marL="742950" lvl="1" indent="-285750" algn="just">
              <a:spcBef>
                <a:spcPct val="20000"/>
              </a:spcBef>
              <a:buFont typeface="Arial" panose="020B0604020202020204" pitchFamily="34" charset="0"/>
              <a:buChar char="•"/>
            </a:pPr>
            <a:r>
              <a:rPr lang="pt-PT" sz="1200" b="1" dirty="0"/>
              <a:t>Universalidade;</a:t>
            </a:r>
          </a:p>
          <a:p>
            <a:pPr marL="742950" lvl="1" indent="-285750" algn="just">
              <a:spcBef>
                <a:spcPct val="20000"/>
              </a:spcBef>
              <a:buFont typeface="Arial" panose="020B0604020202020204" pitchFamily="34" charset="0"/>
              <a:buChar char="•"/>
            </a:pPr>
            <a:r>
              <a:rPr lang="pt-PT" sz="1200" b="1" dirty="0"/>
              <a:t>Qualidade;</a:t>
            </a:r>
          </a:p>
          <a:p>
            <a:pPr marL="742950" lvl="1" indent="-285750" algn="just">
              <a:spcBef>
                <a:spcPct val="20000"/>
              </a:spcBef>
              <a:buFont typeface="Arial" panose="020B0604020202020204" pitchFamily="34" charset="0"/>
              <a:buChar char="•"/>
            </a:pPr>
            <a:r>
              <a:rPr lang="pt-PT" sz="1200" b="1" dirty="0"/>
              <a:t>Acessibilidade.</a:t>
            </a:r>
          </a:p>
          <a:p>
            <a:pPr marL="177800" lvl="1" indent="-177800" algn="just">
              <a:spcBef>
                <a:spcPct val="20000"/>
              </a:spcBef>
              <a:buFont typeface="Arial" panose="020B0604020202020204" pitchFamily="34" charset="0"/>
              <a:buChar char="•"/>
            </a:pPr>
            <a:endParaRPr lang="pt-PT" sz="1200" dirty="0"/>
          </a:p>
          <a:p>
            <a:pPr marL="177800" lvl="1" indent="-177800" algn="just">
              <a:spcBef>
                <a:spcPct val="20000"/>
              </a:spcBef>
              <a:buFont typeface="Arial" panose="020B0604020202020204" pitchFamily="34" charset="0"/>
              <a:buChar char="•"/>
            </a:pPr>
            <a:endParaRPr lang="pt-PT" sz="1200" dirty="0"/>
          </a:p>
          <a:p>
            <a:pPr marL="177800" lvl="1" indent="-177800" algn="just">
              <a:spcBef>
                <a:spcPct val="20000"/>
              </a:spcBef>
              <a:buFont typeface="Arial" panose="020B0604020202020204" pitchFamily="34" charset="0"/>
              <a:buChar char="•"/>
            </a:pPr>
            <a:r>
              <a:rPr lang="pt-PT" sz="1200" dirty="0"/>
              <a:t>As duas expressões generalizaram-se e chegam a ser utilizadas de forma indistinta.</a:t>
            </a:r>
          </a:p>
        </p:txBody>
      </p:sp>
      <p:grpSp>
        <p:nvGrpSpPr>
          <p:cNvPr id="2" name="Group 1">
            <a:extLst>
              <a:ext uri="{FF2B5EF4-FFF2-40B4-BE49-F238E27FC236}">
                <a16:creationId xmlns:a16="http://schemas.microsoft.com/office/drawing/2014/main" id="{A7675E71-A9C7-4C1A-8C8C-264CA0FD3E23}"/>
              </a:ext>
            </a:extLst>
          </p:cNvPr>
          <p:cNvGrpSpPr/>
          <p:nvPr/>
        </p:nvGrpSpPr>
        <p:grpSpPr>
          <a:xfrm>
            <a:off x="1207400" y="1563638"/>
            <a:ext cx="6729200" cy="1127512"/>
            <a:chOff x="1207400" y="1563638"/>
            <a:chExt cx="6729200" cy="1127512"/>
          </a:xfrm>
        </p:grpSpPr>
        <p:grpSp>
          <p:nvGrpSpPr>
            <p:cNvPr id="15" name="Group 14">
              <a:extLst>
                <a:ext uri="{FF2B5EF4-FFF2-40B4-BE49-F238E27FC236}">
                  <a16:creationId xmlns:a16="http://schemas.microsoft.com/office/drawing/2014/main" id="{BD10A0AB-7C03-4C11-A439-5BD8608AFB03}"/>
                </a:ext>
              </a:extLst>
            </p:cNvPr>
            <p:cNvGrpSpPr/>
            <p:nvPr/>
          </p:nvGrpSpPr>
          <p:grpSpPr>
            <a:xfrm>
              <a:off x="1207400" y="1563638"/>
              <a:ext cx="6729200" cy="1008112"/>
              <a:chOff x="1207400" y="1563638"/>
              <a:chExt cx="6729200" cy="1008112"/>
            </a:xfrm>
          </p:grpSpPr>
          <p:grpSp>
            <p:nvGrpSpPr>
              <p:cNvPr id="9" name="Group 8">
                <a:extLst>
                  <a:ext uri="{FF2B5EF4-FFF2-40B4-BE49-F238E27FC236}">
                    <a16:creationId xmlns:a16="http://schemas.microsoft.com/office/drawing/2014/main" id="{5F710BF8-D68F-4A92-80C4-293BCE45110B}"/>
                  </a:ext>
                </a:extLst>
              </p:cNvPr>
              <p:cNvGrpSpPr/>
              <p:nvPr/>
            </p:nvGrpSpPr>
            <p:grpSpPr>
              <a:xfrm>
                <a:off x="1207400" y="1563638"/>
                <a:ext cx="2016224" cy="1008112"/>
                <a:chOff x="1115616" y="1635646"/>
                <a:chExt cx="2016224" cy="1008112"/>
              </a:xfrm>
            </p:grpSpPr>
            <p:sp>
              <p:nvSpPr>
                <p:cNvPr id="4" name="Rectangle: Rounded Corners 3">
                  <a:extLst>
                    <a:ext uri="{FF2B5EF4-FFF2-40B4-BE49-F238E27FC236}">
                      <a16:creationId xmlns:a16="http://schemas.microsoft.com/office/drawing/2014/main" id="{EC9F911C-8F9B-47A2-9958-D79C59DCB991}"/>
                    </a:ext>
                  </a:extLst>
                </p:cNvPr>
                <p:cNvSpPr/>
                <p:nvPr/>
              </p:nvSpPr>
              <p:spPr>
                <a:xfrm>
                  <a:off x="1115616" y="1635646"/>
                  <a:ext cx="2016224" cy="10081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TextBox 7">
                  <a:extLst>
                    <a:ext uri="{FF2B5EF4-FFF2-40B4-BE49-F238E27FC236}">
                      <a16:creationId xmlns:a16="http://schemas.microsoft.com/office/drawing/2014/main" id="{FC91CADF-EEF8-4AF0-8F87-EEEBA0E1F894}"/>
                    </a:ext>
                  </a:extLst>
                </p:cNvPr>
                <p:cNvSpPr txBox="1"/>
                <p:nvPr/>
              </p:nvSpPr>
              <p:spPr>
                <a:xfrm>
                  <a:off x="1223628" y="1955036"/>
                  <a:ext cx="1800200" cy="369332"/>
                </a:xfrm>
                <a:prstGeom prst="rect">
                  <a:avLst/>
                </a:prstGeom>
                <a:noFill/>
              </p:spPr>
              <p:txBody>
                <a:bodyPr wrap="square" rtlCol="0">
                  <a:spAutoFit/>
                </a:bodyPr>
                <a:lstStyle/>
                <a:p>
                  <a:pPr algn="ctr"/>
                  <a:r>
                    <a:rPr lang="pt-PT" b="1" dirty="0">
                      <a:solidFill>
                        <a:schemeClr val="bg1"/>
                      </a:solidFill>
                    </a:rPr>
                    <a:t>Acesso Universal</a:t>
                  </a:r>
                </a:p>
              </p:txBody>
            </p:sp>
          </p:grpSp>
          <p:grpSp>
            <p:nvGrpSpPr>
              <p:cNvPr id="10" name="Group 9">
                <a:extLst>
                  <a:ext uri="{FF2B5EF4-FFF2-40B4-BE49-F238E27FC236}">
                    <a16:creationId xmlns:a16="http://schemas.microsoft.com/office/drawing/2014/main" id="{2FA29CCE-2186-406D-8201-A94B5E2260EC}"/>
                  </a:ext>
                </a:extLst>
              </p:cNvPr>
              <p:cNvGrpSpPr/>
              <p:nvPr/>
            </p:nvGrpSpPr>
            <p:grpSpPr>
              <a:xfrm>
                <a:off x="5920376" y="1563638"/>
                <a:ext cx="2016224" cy="1008112"/>
                <a:chOff x="1115616" y="1635646"/>
                <a:chExt cx="2016224" cy="1008112"/>
              </a:xfrm>
            </p:grpSpPr>
            <p:sp>
              <p:nvSpPr>
                <p:cNvPr id="11" name="Rectangle: Rounded Corners 10">
                  <a:extLst>
                    <a:ext uri="{FF2B5EF4-FFF2-40B4-BE49-F238E27FC236}">
                      <a16:creationId xmlns:a16="http://schemas.microsoft.com/office/drawing/2014/main" id="{17115EBA-756E-4A60-8D2A-F858D08FF5C8}"/>
                    </a:ext>
                  </a:extLst>
                </p:cNvPr>
                <p:cNvSpPr/>
                <p:nvPr/>
              </p:nvSpPr>
              <p:spPr>
                <a:xfrm>
                  <a:off x="1115616" y="1635646"/>
                  <a:ext cx="2016224" cy="10081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2" name="TextBox 11">
                  <a:extLst>
                    <a:ext uri="{FF2B5EF4-FFF2-40B4-BE49-F238E27FC236}">
                      <a16:creationId xmlns:a16="http://schemas.microsoft.com/office/drawing/2014/main" id="{22C94159-5387-4A19-95BE-73C6012D5CAD}"/>
                    </a:ext>
                  </a:extLst>
                </p:cNvPr>
                <p:cNvSpPr txBox="1"/>
                <p:nvPr/>
              </p:nvSpPr>
              <p:spPr>
                <a:xfrm>
                  <a:off x="1169622" y="1955036"/>
                  <a:ext cx="1908212" cy="369332"/>
                </a:xfrm>
                <a:prstGeom prst="rect">
                  <a:avLst/>
                </a:prstGeom>
                <a:noFill/>
              </p:spPr>
              <p:txBody>
                <a:bodyPr wrap="square" rtlCol="0">
                  <a:spAutoFit/>
                </a:bodyPr>
                <a:lstStyle/>
                <a:p>
                  <a:pPr algn="ctr"/>
                  <a:r>
                    <a:rPr lang="pt-PT" b="1" dirty="0">
                      <a:solidFill>
                        <a:schemeClr val="bg1"/>
                      </a:solidFill>
                    </a:rPr>
                    <a:t>Serviço Universal</a:t>
                  </a:r>
                </a:p>
              </p:txBody>
            </p:sp>
          </p:grpSp>
          <p:sp>
            <p:nvSpPr>
              <p:cNvPr id="14" name="TextBox 13">
                <a:extLst>
                  <a:ext uri="{FF2B5EF4-FFF2-40B4-BE49-F238E27FC236}">
                    <a16:creationId xmlns:a16="http://schemas.microsoft.com/office/drawing/2014/main" id="{C6B2BBFB-BF25-4454-9779-6258003253EC}"/>
                  </a:ext>
                </a:extLst>
              </p:cNvPr>
              <p:cNvSpPr txBox="1"/>
              <p:nvPr/>
            </p:nvSpPr>
            <p:spPr>
              <a:xfrm>
                <a:off x="4273881" y="1563638"/>
                <a:ext cx="648072" cy="923330"/>
              </a:xfrm>
              <a:prstGeom prst="rect">
                <a:avLst/>
              </a:prstGeom>
              <a:noFill/>
            </p:spPr>
            <p:txBody>
              <a:bodyPr wrap="square" rtlCol="0">
                <a:spAutoFit/>
              </a:bodyPr>
              <a:lstStyle/>
              <a:p>
                <a:r>
                  <a:rPr lang="pt-PT" sz="5400" b="1" dirty="0">
                    <a:solidFill>
                      <a:srgbClr val="00B388"/>
                    </a:solidFill>
                    <a:sym typeface="Symbol" panose="05050102010706020507" pitchFamily="18" charset="2"/>
                  </a:rPr>
                  <a:t> </a:t>
                </a:r>
                <a:endParaRPr lang="pt-PT" b="1" dirty="0">
                  <a:solidFill>
                    <a:srgbClr val="00B388"/>
                  </a:solidFill>
                </a:endParaRPr>
              </a:p>
            </p:txBody>
          </p:sp>
        </p:grpSp>
        <p:grpSp>
          <p:nvGrpSpPr>
            <p:cNvPr id="17" name="Group 16">
              <a:extLst>
                <a:ext uri="{FF2B5EF4-FFF2-40B4-BE49-F238E27FC236}">
                  <a16:creationId xmlns:a16="http://schemas.microsoft.com/office/drawing/2014/main" id="{35E0EC8C-4306-4648-984B-085789F4F43A}"/>
                </a:ext>
              </a:extLst>
            </p:cNvPr>
            <p:cNvGrpSpPr/>
            <p:nvPr/>
          </p:nvGrpSpPr>
          <p:grpSpPr>
            <a:xfrm>
              <a:off x="4273881" y="1600600"/>
              <a:ext cx="648072" cy="1090550"/>
              <a:chOff x="4273881" y="1563638"/>
              <a:chExt cx="648072" cy="981595"/>
            </a:xfrm>
          </p:grpSpPr>
          <p:sp>
            <p:nvSpPr>
              <p:cNvPr id="18" name="TextBox 17">
                <a:extLst>
                  <a:ext uri="{FF2B5EF4-FFF2-40B4-BE49-F238E27FC236}">
                    <a16:creationId xmlns:a16="http://schemas.microsoft.com/office/drawing/2014/main" id="{ECFCAAFF-AB45-4448-A98E-90D702B48E9F}"/>
                  </a:ext>
                </a:extLst>
              </p:cNvPr>
              <p:cNvSpPr txBox="1"/>
              <p:nvPr/>
            </p:nvSpPr>
            <p:spPr>
              <a:xfrm>
                <a:off x="4273881" y="1563638"/>
                <a:ext cx="648072" cy="830997"/>
              </a:xfrm>
              <a:prstGeom prst="rect">
                <a:avLst/>
              </a:prstGeom>
              <a:noFill/>
            </p:spPr>
            <p:txBody>
              <a:bodyPr wrap="square" rtlCol="0">
                <a:spAutoFit/>
              </a:bodyPr>
              <a:lstStyle/>
              <a:p>
                <a:r>
                  <a:rPr lang="pt-PT" sz="4800" b="1" dirty="0">
                    <a:solidFill>
                      <a:srgbClr val="00B388"/>
                    </a:solidFill>
                    <a:latin typeface="Arial" panose="020B0604020202020204" pitchFamily="34" charset="0"/>
                    <a:cs typeface="Arial" panose="020B0604020202020204" pitchFamily="34" charset="0"/>
                  </a:rPr>
                  <a:t>~</a:t>
                </a:r>
                <a:endParaRPr lang="pt-PT" b="1" dirty="0">
                  <a:solidFill>
                    <a:srgbClr val="00B388"/>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C3652D9-2BC0-4222-BF32-307B290B0A7A}"/>
                  </a:ext>
                </a:extLst>
              </p:cNvPr>
              <p:cNvSpPr txBox="1"/>
              <p:nvPr/>
            </p:nvSpPr>
            <p:spPr>
              <a:xfrm>
                <a:off x="4273881" y="1714236"/>
                <a:ext cx="648072" cy="830997"/>
              </a:xfrm>
              <a:prstGeom prst="rect">
                <a:avLst/>
              </a:prstGeom>
              <a:noFill/>
            </p:spPr>
            <p:txBody>
              <a:bodyPr wrap="square" rtlCol="0">
                <a:spAutoFit/>
              </a:bodyPr>
              <a:lstStyle/>
              <a:p>
                <a:r>
                  <a:rPr lang="pt-PT" sz="4800" b="1" dirty="0">
                    <a:solidFill>
                      <a:srgbClr val="00B388"/>
                    </a:solidFill>
                    <a:latin typeface="Arial" panose="020B0604020202020204" pitchFamily="34" charset="0"/>
                    <a:cs typeface="Arial" panose="020B0604020202020204" pitchFamily="34" charset="0"/>
                  </a:rPr>
                  <a:t>~</a:t>
                </a:r>
                <a:endParaRPr lang="pt-PT" b="1" dirty="0">
                  <a:solidFill>
                    <a:srgbClr val="00B388"/>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2578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8</a:t>
            </a:fld>
            <a:endParaRPr lang="pt-PT" dirty="0"/>
          </a:p>
        </p:txBody>
      </p:sp>
      <p:sp>
        <p:nvSpPr>
          <p:cNvPr id="6" name="Text Placeholder 5"/>
          <p:cNvSpPr>
            <a:spLocks noGrp="1"/>
          </p:cNvSpPr>
          <p:nvPr>
            <p:ph type="body" sz="quarter" idx="17"/>
          </p:nvPr>
        </p:nvSpPr>
        <p:spPr/>
        <p:txBody>
          <a:bodyPr/>
          <a:lstStyle/>
          <a:p>
            <a:r>
              <a:rPr lang="pt-PT" dirty="0"/>
              <a:t>CONCEITOS</a:t>
            </a:r>
          </a:p>
        </p:txBody>
      </p:sp>
      <p:sp>
        <p:nvSpPr>
          <p:cNvPr id="5" name="Text Placeholder 4"/>
          <p:cNvSpPr>
            <a:spLocks noGrp="1"/>
          </p:cNvSpPr>
          <p:nvPr>
            <p:ph type="body" sz="quarter" idx="16"/>
          </p:nvPr>
        </p:nvSpPr>
        <p:spPr/>
        <p:txBody>
          <a:bodyPr/>
          <a:lstStyle/>
          <a:p>
            <a:r>
              <a:rPr lang="pt-PT" dirty="0"/>
              <a:t>INTRODUÇÃO</a:t>
            </a:r>
          </a:p>
        </p:txBody>
      </p:sp>
      <p:grpSp>
        <p:nvGrpSpPr>
          <p:cNvPr id="9" name="Group 8">
            <a:extLst>
              <a:ext uri="{FF2B5EF4-FFF2-40B4-BE49-F238E27FC236}">
                <a16:creationId xmlns:a16="http://schemas.microsoft.com/office/drawing/2014/main" id="{5F710BF8-D68F-4A92-80C4-293BCE45110B}"/>
              </a:ext>
            </a:extLst>
          </p:cNvPr>
          <p:cNvGrpSpPr/>
          <p:nvPr/>
        </p:nvGrpSpPr>
        <p:grpSpPr>
          <a:xfrm>
            <a:off x="359532" y="1570213"/>
            <a:ext cx="2016224" cy="1008112"/>
            <a:chOff x="1115616" y="1635646"/>
            <a:chExt cx="2016224" cy="1008112"/>
          </a:xfrm>
        </p:grpSpPr>
        <p:sp>
          <p:nvSpPr>
            <p:cNvPr id="4" name="Rectangle: Rounded Corners 3">
              <a:extLst>
                <a:ext uri="{FF2B5EF4-FFF2-40B4-BE49-F238E27FC236}">
                  <a16:creationId xmlns:a16="http://schemas.microsoft.com/office/drawing/2014/main" id="{EC9F911C-8F9B-47A2-9958-D79C59DCB991}"/>
                </a:ext>
              </a:extLst>
            </p:cNvPr>
            <p:cNvSpPr/>
            <p:nvPr/>
          </p:nvSpPr>
          <p:spPr>
            <a:xfrm>
              <a:off x="1115616" y="1635646"/>
              <a:ext cx="2016224" cy="10081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TextBox 7">
              <a:extLst>
                <a:ext uri="{FF2B5EF4-FFF2-40B4-BE49-F238E27FC236}">
                  <a16:creationId xmlns:a16="http://schemas.microsoft.com/office/drawing/2014/main" id="{FC91CADF-EEF8-4AF0-8F87-EEEBA0E1F894}"/>
                </a:ext>
              </a:extLst>
            </p:cNvPr>
            <p:cNvSpPr txBox="1"/>
            <p:nvPr/>
          </p:nvSpPr>
          <p:spPr>
            <a:xfrm>
              <a:off x="1223628" y="1955036"/>
              <a:ext cx="1800200" cy="369332"/>
            </a:xfrm>
            <a:prstGeom prst="rect">
              <a:avLst/>
            </a:prstGeom>
            <a:noFill/>
          </p:spPr>
          <p:txBody>
            <a:bodyPr wrap="square" rtlCol="0">
              <a:spAutoFit/>
            </a:bodyPr>
            <a:lstStyle/>
            <a:p>
              <a:pPr algn="ctr"/>
              <a:r>
                <a:rPr lang="pt-PT" b="1" dirty="0">
                  <a:solidFill>
                    <a:schemeClr val="bg1"/>
                  </a:solidFill>
                </a:rPr>
                <a:t>Acesso Universal</a:t>
              </a:r>
            </a:p>
          </p:txBody>
        </p:sp>
      </p:grpSp>
      <p:grpSp>
        <p:nvGrpSpPr>
          <p:cNvPr id="10" name="Group 9">
            <a:extLst>
              <a:ext uri="{FF2B5EF4-FFF2-40B4-BE49-F238E27FC236}">
                <a16:creationId xmlns:a16="http://schemas.microsoft.com/office/drawing/2014/main" id="{2FA29CCE-2186-406D-8201-A94B5E2260EC}"/>
              </a:ext>
            </a:extLst>
          </p:cNvPr>
          <p:cNvGrpSpPr/>
          <p:nvPr/>
        </p:nvGrpSpPr>
        <p:grpSpPr>
          <a:xfrm>
            <a:off x="6763100" y="1560480"/>
            <a:ext cx="2016224" cy="1008112"/>
            <a:chOff x="1115616" y="1635646"/>
            <a:chExt cx="2016224" cy="1008112"/>
          </a:xfrm>
        </p:grpSpPr>
        <p:sp>
          <p:nvSpPr>
            <p:cNvPr id="11" name="Rectangle: Rounded Corners 10">
              <a:extLst>
                <a:ext uri="{FF2B5EF4-FFF2-40B4-BE49-F238E27FC236}">
                  <a16:creationId xmlns:a16="http://schemas.microsoft.com/office/drawing/2014/main" id="{17115EBA-756E-4A60-8D2A-F858D08FF5C8}"/>
                </a:ext>
              </a:extLst>
            </p:cNvPr>
            <p:cNvSpPr/>
            <p:nvPr/>
          </p:nvSpPr>
          <p:spPr>
            <a:xfrm>
              <a:off x="1115616" y="1635646"/>
              <a:ext cx="2016224" cy="10081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2" name="TextBox 11">
              <a:extLst>
                <a:ext uri="{FF2B5EF4-FFF2-40B4-BE49-F238E27FC236}">
                  <a16:creationId xmlns:a16="http://schemas.microsoft.com/office/drawing/2014/main" id="{22C94159-5387-4A19-95BE-73C6012D5CAD}"/>
                </a:ext>
              </a:extLst>
            </p:cNvPr>
            <p:cNvSpPr txBox="1"/>
            <p:nvPr/>
          </p:nvSpPr>
          <p:spPr>
            <a:xfrm>
              <a:off x="1169622" y="1955036"/>
              <a:ext cx="1908212" cy="369332"/>
            </a:xfrm>
            <a:prstGeom prst="rect">
              <a:avLst/>
            </a:prstGeom>
            <a:noFill/>
          </p:spPr>
          <p:txBody>
            <a:bodyPr wrap="square" rtlCol="0">
              <a:spAutoFit/>
            </a:bodyPr>
            <a:lstStyle/>
            <a:p>
              <a:pPr algn="ctr"/>
              <a:r>
                <a:rPr lang="pt-PT" b="1" dirty="0">
                  <a:solidFill>
                    <a:schemeClr val="bg1"/>
                  </a:solidFill>
                </a:rPr>
                <a:t>Serviço Universal</a:t>
              </a:r>
            </a:p>
          </p:txBody>
        </p:sp>
      </p:grpSp>
      <p:sp>
        <p:nvSpPr>
          <p:cNvPr id="14" name="TextBox 13">
            <a:extLst>
              <a:ext uri="{FF2B5EF4-FFF2-40B4-BE49-F238E27FC236}">
                <a16:creationId xmlns:a16="http://schemas.microsoft.com/office/drawing/2014/main" id="{C6B2BBFB-BF25-4454-9779-6258003253EC}"/>
              </a:ext>
            </a:extLst>
          </p:cNvPr>
          <p:cNvSpPr txBox="1"/>
          <p:nvPr/>
        </p:nvSpPr>
        <p:spPr>
          <a:xfrm>
            <a:off x="2643214" y="1564623"/>
            <a:ext cx="648072" cy="923330"/>
          </a:xfrm>
          <a:prstGeom prst="rect">
            <a:avLst/>
          </a:prstGeom>
          <a:noFill/>
        </p:spPr>
        <p:txBody>
          <a:bodyPr wrap="square" rtlCol="0">
            <a:spAutoFit/>
          </a:bodyPr>
          <a:lstStyle/>
          <a:p>
            <a:r>
              <a:rPr lang="pt-PT" sz="5400" b="1" dirty="0">
                <a:solidFill>
                  <a:srgbClr val="00B388"/>
                </a:solidFill>
                <a:sym typeface="Symbol" panose="05050102010706020507" pitchFamily="18" charset="2"/>
              </a:rPr>
              <a:t></a:t>
            </a:r>
            <a:endParaRPr lang="pt-PT" b="1" dirty="0">
              <a:solidFill>
                <a:srgbClr val="00B388"/>
              </a:solidFill>
            </a:endParaRPr>
          </a:p>
        </p:txBody>
      </p:sp>
      <p:sp>
        <p:nvSpPr>
          <p:cNvPr id="19" name="TextBox 18">
            <a:extLst>
              <a:ext uri="{FF2B5EF4-FFF2-40B4-BE49-F238E27FC236}">
                <a16:creationId xmlns:a16="http://schemas.microsoft.com/office/drawing/2014/main" id="{6319FD60-CD88-43EE-9E7D-BC9FBDEC4AE2}"/>
              </a:ext>
            </a:extLst>
          </p:cNvPr>
          <p:cNvSpPr txBox="1"/>
          <p:nvPr/>
        </p:nvSpPr>
        <p:spPr>
          <a:xfrm>
            <a:off x="2573778" y="3011669"/>
            <a:ext cx="3996443" cy="1274195"/>
          </a:xfrm>
          <a:prstGeom prst="rect">
            <a:avLst/>
          </a:prstGeom>
          <a:noFill/>
          <a:ln w="12700">
            <a:noFill/>
            <a:prstDash val="dash"/>
          </a:ln>
        </p:spPr>
        <p:txBody>
          <a:bodyPr wrap="square" rtlCol="0">
            <a:spAutoFit/>
          </a:bodyPr>
          <a:lstStyle/>
          <a:p>
            <a:pPr marL="171450" lvl="0" indent="-171450" algn="just">
              <a:spcBef>
                <a:spcPct val="20000"/>
              </a:spcBef>
              <a:buFont typeface="Arial" panose="020B0604020202020204" pitchFamily="34" charset="0"/>
              <a:buChar char="•"/>
            </a:pPr>
            <a:r>
              <a:rPr lang="pt-PT" sz="1200" dirty="0"/>
              <a:t>Multiplicidade de projetos e iniciativas que, entre outros objetivos, visam promover a universalização de serviços de telecomunicações e as aplicações ligadas à área das TIC;</a:t>
            </a:r>
          </a:p>
          <a:p>
            <a:pPr marL="171450" lvl="0" indent="-171450" algn="just">
              <a:spcBef>
                <a:spcPct val="20000"/>
              </a:spcBef>
              <a:buFont typeface="Arial" panose="020B0604020202020204" pitchFamily="34" charset="0"/>
              <a:buChar char="•"/>
            </a:pPr>
            <a:r>
              <a:rPr lang="pt-PT" sz="1200" dirty="0"/>
              <a:t>Abrangem prestações que vão para além do âmbito tradicional do Serviço Universal;</a:t>
            </a:r>
          </a:p>
          <a:p>
            <a:pPr marL="171450" lvl="0" indent="-171450" algn="just">
              <a:spcBef>
                <a:spcPct val="20000"/>
              </a:spcBef>
              <a:buFont typeface="Arial" panose="020B0604020202020204" pitchFamily="34" charset="0"/>
              <a:buChar char="•"/>
            </a:pPr>
            <a:r>
              <a:rPr lang="pt-PT" sz="1200" dirty="0"/>
              <a:t>Ex.: teleducação, telemedicina, </a:t>
            </a:r>
            <a:r>
              <a:rPr lang="pt-PT" sz="1200" i="1" dirty="0"/>
              <a:t>e-commerce.</a:t>
            </a:r>
            <a:endParaRPr lang="pt-PT" sz="1200" dirty="0"/>
          </a:p>
        </p:txBody>
      </p:sp>
      <p:grpSp>
        <p:nvGrpSpPr>
          <p:cNvPr id="16" name="Group 15">
            <a:extLst>
              <a:ext uri="{FF2B5EF4-FFF2-40B4-BE49-F238E27FC236}">
                <a16:creationId xmlns:a16="http://schemas.microsoft.com/office/drawing/2014/main" id="{1A66A28C-418F-4A6E-858A-A241100B2B9E}"/>
              </a:ext>
            </a:extLst>
          </p:cNvPr>
          <p:cNvGrpSpPr/>
          <p:nvPr/>
        </p:nvGrpSpPr>
        <p:grpSpPr>
          <a:xfrm>
            <a:off x="3563888" y="1547009"/>
            <a:ext cx="2016224" cy="1008112"/>
            <a:chOff x="1115616" y="1635646"/>
            <a:chExt cx="2016224" cy="1008112"/>
          </a:xfrm>
        </p:grpSpPr>
        <p:sp>
          <p:nvSpPr>
            <p:cNvPr id="17" name="Rectangle: Rounded Corners 16">
              <a:extLst>
                <a:ext uri="{FF2B5EF4-FFF2-40B4-BE49-F238E27FC236}">
                  <a16:creationId xmlns:a16="http://schemas.microsoft.com/office/drawing/2014/main" id="{CC114237-3520-4574-ADE5-9BB84CE711B0}"/>
                </a:ext>
              </a:extLst>
            </p:cNvPr>
            <p:cNvSpPr/>
            <p:nvPr/>
          </p:nvSpPr>
          <p:spPr>
            <a:xfrm>
              <a:off x="1115616" y="1635646"/>
              <a:ext cx="2016224" cy="10081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8" name="TextBox 17">
              <a:extLst>
                <a:ext uri="{FF2B5EF4-FFF2-40B4-BE49-F238E27FC236}">
                  <a16:creationId xmlns:a16="http://schemas.microsoft.com/office/drawing/2014/main" id="{465AB9CC-8CF7-4D02-9ED9-CDCCBAF2A96F}"/>
                </a:ext>
              </a:extLst>
            </p:cNvPr>
            <p:cNvSpPr txBox="1"/>
            <p:nvPr/>
          </p:nvSpPr>
          <p:spPr>
            <a:xfrm>
              <a:off x="1182835" y="1839740"/>
              <a:ext cx="1908212" cy="646331"/>
            </a:xfrm>
            <a:prstGeom prst="rect">
              <a:avLst/>
            </a:prstGeom>
            <a:noFill/>
          </p:spPr>
          <p:txBody>
            <a:bodyPr wrap="square" rtlCol="0">
              <a:spAutoFit/>
            </a:bodyPr>
            <a:lstStyle/>
            <a:p>
              <a:pPr algn="ctr"/>
              <a:r>
                <a:rPr lang="pt-PT" b="1" dirty="0">
                  <a:solidFill>
                    <a:schemeClr val="bg1"/>
                  </a:solidFill>
                </a:rPr>
                <a:t>Projetos e Iniciativas TIC</a:t>
              </a:r>
            </a:p>
          </p:txBody>
        </p:sp>
      </p:grpSp>
      <p:sp>
        <p:nvSpPr>
          <p:cNvPr id="21" name="TextBox 20">
            <a:extLst>
              <a:ext uri="{FF2B5EF4-FFF2-40B4-BE49-F238E27FC236}">
                <a16:creationId xmlns:a16="http://schemas.microsoft.com/office/drawing/2014/main" id="{57F27B7C-BD09-4110-81B4-26052624E44C}"/>
              </a:ext>
            </a:extLst>
          </p:cNvPr>
          <p:cNvSpPr txBox="1"/>
          <p:nvPr/>
        </p:nvSpPr>
        <p:spPr>
          <a:xfrm>
            <a:off x="5847570" y="1570213"/>
            <a:ext cx="648072" cy="923330"/>
          </a:xfrm>
          <a:prstGeom prst="rect">
            <a:avLst/>
          </a:prstGeom>
          <a:noFill/>
        </p:spPr>
        <p:txBody>
          <a:bodyPr wrap="square" rtlCol="0">
            <a:spAutoFit/>
          </a:bodyPr>
          <a:lstStyle/>
          <a:p>
            <a:r>
              <a:rPr lang="pt-PT" sz="5400" b="1" dirty="0">
                <a:solidFill>
                  <a:srgbClr val="00B388"/>
                </a:solidFill>
                <a:sym typeface="Symbol" panose="05050102010706020507" pitchFamily="18" charset="2"/>
              </a:rPr>
              <a:t></a:t>
            </a:r>
            <a:endParaRPr lang="pt-PT" b="1" dirty="0">
              <a:solidFill>
                <a:srgbClr val="00B388"/>
              </a:solidFill>
            </a:endParaRPr>
          </a:p>
        </p:txBody>
      </p:sp>
    </p:spTree>
    <p:extLst>
      <p:ext uri="{BB962C8B-B14F-4D97-AF65-F5344CB8AC3E}">
        <p14:creationId xmlns:p14="http://schemas.microsoft.com/office/powerpoint/2010/main" val="404206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4B4A4-2EC7-4A32-8537-AA254319187D}" type="slidenum">
              <a:rPr lang="pt-PT" smtClean="0"/>
              <a:pPr/>
              <a:t>9</a:t>
            </a:fld>
            <a:endParaRPr lang="pt-PT" dirty="0"/>
          </a:p>
        </p:txBody>
      </p:sp>
      <p:sp>
        <p:nvSpPr>
          <p:cNvPr id="6" name="Text Placeholder 5"/>
          <p:cNvSpPr>
            <a:spLocks noGrp="1"/>
          </p:cNvSpPr>
          <p:nvPr>
            <p:ph type="body" sz="quarter" idx="17"/>
          </p:nvPr>
        </p:nvSpPr>
        <p:spPr/>
        <p:txBody>
          <a:bodyPr/>
          <a:lstStyle/>
          <a:p>
            <a:r>
              <a:rPr lang="pt-PT" dirty="0"/>
              <a:t>CONCEITOS</a:t>
            </a:r>
          </a:p>
        </p:txBody>
      </p:sp>
      <p:sp>
        <p:nvSpPr>
          <p:cNvPr id="5" name="Text Placeholder 4"/>
          <p:cNvSpPr>
            <a:spLocks noGrp="1"/>
          </p:cNvSpPr>
          <p:nvPr>
            <p:ph type="body" sz="quarter" idx="16"/>
          </p:nvPr>
        </p:nvSpPr>
        <p:spPr/>
        <p:txBody>
          <a:bodyPr/>
          <a:lstStyle/>
          <a:p>
            <a:r>
              <a:rPr lang="pt-PT" dirty="0"/>
              <a:t>INTRODUÇÃO</a:t>
            </a:r>
          </a:p>
        </p:txBody>
      </p:sp>
      <p:graphicFrame>
        <p:nvGraphicFramePr>
          <p:cNvPr id="20" name="Diagram 19">
            <a:extLst>
              <a:ext uri="{FF2B5EF4-FFF2-40B4-BE49-F238E27FC236}">
                <a16:creationId xmlns:a16="http://schemas.microsoft.com/office/drawing/2014/main" id="{92345A14-4C1A-4DC1-9197-D657CFE36D49}"/>
              </a:ext>
            </a:extLst>
          </p:cNvPr>
          <p:cNvGraphicFramePr/>
          <p:nvPr>
            <p:extLst>
              <p:ext uri="{D42A27DB-BD31-4B8C-83A1-F6EECF244321}">
                <p14:modId xmlns:p14="http://schemas.microsoft.com/office/powerpoint/2010/main" val="3900305319"/>
              </p:ext>
            </p:extLst>
          </p:nvPr>
        </p:nvGraphicFramePr>
        <p:xfrm>
          <a:off x="1763688" y="1534738"/>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0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presentacao V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Apresentacao VdA</Template>
  <TotalTime>2381</TotalTime>
  <Words>5421</Words>
  <Application>Microsoft Office PowerPoint</Application>
  <PresentationFormat>On-screen Show (16:9)</PresentationFormat>
  <Paragraphs>572</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SimSun</vt:lpstr>
      <vt:lpstr>Arial</vt:lpstr>
      <vt:lpstr>Calibri</vt:lpstr>
      <vt:lpstr>Symbol</vt:lpstr>
      <vt:lpstr>Times New Roman</vt:lpstr>
      <vt:lpstr>Apresentacao VdA</vt:lpstr>
      <vt:lpstr>Aspetos Essenciais dos Fundos de Serviço Universal – Abordagem CPLP</vt:lpstr>
      <vt:lpstr>Índice</vt:lpstr>
      <vt:lpstr>INTRODUÇÃO</vt:lpstr>
      <vt:lpstr>PowerPoint Presentation</vt:lpstr>
      <vt:lpstr>PowerPoint Presentation</vt:lpstr>
      <vt:lpstr>PowerPoint Presentation</vt:lpstr>
      <vt:lpstr>PowerPoint Presentation</vt:lpstr>
      <vt:lpstr>PowerPoint Presentation</vt:lpstr>
      <vt:lpstr>PowerPoint Presentation</vt:lpstr>
      <vt:lpstr>O FINANCIAMENTO DO SERVIÇO UNIVERSAL</vt:lpstr>
      <vt:lpstr>PowerPoint Presentation</vt:lpstr>
      <vt:lpstr>PowerPoint Presentation</vt:lpstr>
      <vt:lpstr>PowerPoint Presentation</vt:lpstr>
      <vt:lpstr>PowerPoint Presentation</vt:lpstr>
      <vt:lpstr>PowerPoint Presentation</vt:lpstr>
      <vt:lpstr>PowerPoint Presentation</vt:lpstr>
      <vt:lpstr>MODELOS DE FINANCIAMENTO NA CPLP</vt:lpstr>
      <vt:lpstr>PowerPoint Presentation</vt:lpstr>
      <vt:lpstr>PowerPoint Presentation</vt:lpstr>
      <vt:lpstr>PowerPoint Presentation</vt:lpstr>
      <vt:lpstr>PowerPoint Presentation</vt:lpstr>
      <vt:lpstr>PowerPoint Presentation</vt:lpstr>
      <vt:lpstr>PowerPoint Presentation</vt:lpstr>
      <vt:lpstr>EXEMPLOS PRÁTICOS</vt:lpstr>
      <vt:lpstr>PowerPoint Presentation</vt:lpstr>
      <vt:lpstr>PowerPoint Presentation</vt:lpstr>
      <vt:lpstr>PowerPoint Presentation</vt:lpstr>
      <vt:lpstr>RECOMENDAÇÕES</vt:lpstr>
      <vt:lpstr>recomendações</vt:lpstr>
      <vt:lpstr>recomendações</vt:lpstr>
      <vt:lpstr>recomendações</vt:lpstr>
      <vt:lpstr>recomendações</vt:lpstr>
      <vt:lpstr>Q&amp;A</vt:lpstr>
      <vt:lpstr>PowerPoint Presentation</vt:lpstr>
    </vt:vector>
  </TitlesOfParts>
  <Company>Vieira de Almeida e Associados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Compliance RGDP 3.º Sector| Workshop</dc:title>
  <dc:creator>Sara Pinto Ferreira</dc:creator>
  <cp:lastModifiedBy>Unknown</cp:lastModifiedBy>
  <cp:revision>266</cp:revision>
  <cp:lastPrinted>2019-02-13T18:08:45Z</cp:lastPrinted>
  <dcterms:created xsi:type="dcterms:W3CDTF">2018-11-06T10:09:57Z</dcterms:created>
  <dcterms:modified xsi:type="dcterms:W3CDTF">2019-02-14T00:37:42Z</dcterms:modified>
</cp:coreProperties>
</file>